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61"/>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423" r:id="rId26"/>
    <p:sldId id="278" r:id="rId27"/>
    <p:sldId id="279" r:id="rId28"/>
    <p:sldId id="280" r:id="rId29"/>
    <p:sldId id="281" r:id="rId30"/>
    <p:sldId id="439"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30" r:id="rId78"/>
    <p:sldId id="329" r:id="rId79"/>
    <p:sldId id="331" r:id="rId80"/>
    <p:sldId id="332" r:id="rId81"/>
    <p:sldId id="333" r:id="rId82"/>
    <p:sldId id="425" r:id="rId83"/>
    <p:sldId id="334" r:id="rId84"/>
    <p:sldId id="336" r:id="rId85"/>
    <p:sldId id="335" r:id="rId86"/>
    <p:sldId id="337" r:id="rId87"/>
    <p:sldId id="338" r:id="rId88"/>
    <p:sldId id="339" r:id="rId89"/>
    <p:sldId id="340" r:id="rId90"/>
    <p:sldId id="341" r:id="rId91"/>
    <p:sldId id="342" r:id="rId92"/>
    <p:sldId id="343" r:id="rId93"/>
    <p:sldId id="344" r:id="rId94"/>
    <p:sldId id="345" r:id="rId95"/>
    <p:sldId id="346" r:id="rId96"/>
    <p:sldId id="347" r:id="rId97"/>
    <p:sldId id="349" r:id="rId98"/>
    <p:sldId id="351" r:id="rId99"/>
    <p:sldId id="352" r:id="rId100"/>
    <p:sldId id="426" r:id="rId101"/>
    <p:sldId id="353" r:id="rId102"/>
    <p:sldId id="364" r:id="rId103"/>
    <p:sldId id="365" r:id="rId104"/>
    <p:sldId id="366" r:id="rId105"/>
    <p:sldId id="368" r:id="rId106"/>
    <p:sldId id="369" r:id="rId107"/>
    <p:sldId id="370" r:id="rId108"/>
    <p:sldId id="371" r:id="rId109"/>
    <p:sldId id="373" r:id="rId110"/>
    <p:sldId id="372" r:id="rId111"/>
    <p:sldId id="374" r:id="rId112"/>
    <p:sldId id="375" r:id="rId113"/>
    <p:sldId id="376" r:id="rId114"/>
    <p:sldId id="367" r:id="rId115"/>
    <p:sldId id="377" r:id="rId116"/>
    <p:sldId id="378" r:id="rId117"/>
    <p:sldId id="379" r:id="rId118"/>
    <p:sldId id="380" r:id="rId119"/>
    <p:sldId id="381" r:id="rId120"/>
    <p:sldId id="382" r:id="rId121"/>
    <p:sldId id="384" r:id="rId122"/>
    <p:sldId id="383" r:id="rId123"/>
    <p:sldId id="385" r:id="rId124"/>
    <p:sldId id="386" r:id="rId125"/>
    <p:sldId id="387" r:id="rId126"/>
    <p:sldId id="388" r:id="rId127"/>
    <p:sldId id="389" r:id="rId128"/>
    <p:sldId id="390" r:id="rId129"/>
    <p:sldId id="391" r:id="rId130"/>
    <p:sldId id="392" r:id="rId131"/>
    <p:sldId id="395" r:id="rId132"/>
    <p:sldId id="393" r:id="rId133"/>
    <p:sldId id="396" r:id="rId134"/>
    <p:sldId id="397" r:id="rId135"/>
    <p:sldId id="398" r:id="rId136"/>
    <p:sldId id="399" r:id="rId137"/>
    <p:sldId id="400" r:id="rId138"/>
    <p:sldId id="401" r:id="rId139"/>
    <p:sldId id="402" r:id="rId140"/>
    <p:sldId id="403" r:id="rId141"/>
    <p:sldId id="404" r:id="rId142"/>
    <p:sldId id="405" r:id="rId143"/>
    <p:sldId id="406" r:id="rId144"/>
    <p:sldId id="407" r:id="rId145"/>
    <p:sldId id="408" r:id="rId146"/>
    <p:sldId id="409" r:id="rId147"/>
    <p:sldId id="410" r:id="rId148"/>
    <p:sldId id="411" r:id="rId149"/>
    <p:sldId id="412" r:id="rId150"/>
    <p:sldId id="413" r:id="rId151"/>
    <p:sldId id="414" r:id="rId152"/>
    <p:sldId id="415" r:id="rId153"/>
    <p:sldId id="416" r:id="rId154"/>
    <p:sldId id="417" r:id="rId155"/>
    <p:sldId id="418" r:id="rId156"/>
    <p:sldId id="419" r:id="rId157"/>
    <p:sldId id="420" r:id="rId158"/>
    <p:sldId id="421" r:id="rId159"/>
    <p:sldId id="422" r:id="rId160"/>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93DE"/>
    <a:srgbClr val="6AA2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73" autoAdjust="0"/>
    <p:restoredTop sz="93117" autoAdjust="0"/>
  </p:normalViewPr>
  <p:slideViewPr>
    <p:cSldViewPr snapToGrid="0">
      <p:cViewPr varScale="1">
        <p:scale>
          <a:sx n="75" d="100"/>
          <a:sy n="75" d="100"/>
        </p:scale>
        <p:origin x="504" y="78"/>
      </p:cViewPr>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notesMaster" Target="notesMasters/notesMaster1.xml"/><Relationship Id="rId166"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presProps" Target="presProp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viewProps" Target="viewProp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tableStyles" Target="tableStyles.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gdalena Wos" userId="93ce9825-11a0-427d-b0d9-fa654a6873ce" providerId="ADAL" clId="{AAA441C0-09EB-4FFA-8DEA-7DE141D2D1A3}"/>
    <pc:docChg chg="modSld">
      <pc:chgData name="Magdalena Wos" userId="93ce9825-11a0-427d-b0d9-fa654a6873ce" providerId="ADAL" clId="{AAA441C0-09EB-4FFA-8DEA-7DE141D2D1A3}" dt="2024-02-20T15:13:01.420" v="5" actId="1076"/>
      <pc:docMkLst>
        <pc:docMk/>
      </pc:docMkLst>
      <pc:sldChg chg="addSp delSp modSp">
        <pc:chgData name="Magdalena Wos" userId="93ce9825-11a0-427d-b0d9-fa654a6873ce" providerId="ADAL" clId="{AAA441C0-09EB-4FFA-8DEA-7DE141D2D1A3}" dt="2024-02-20T15:13:01.420" v="5" actId="1076"/>
        <pc:sldMkLst>
          <pc:docMk/>
          <pc:sldMk cId="813442431" sldId="391"/>
        </pc:sldMkLst>
        <pc:picChg chg="add del mod">
          <ac:chgData name="Magdalena Wos" userId="93ce9825-11a0-427d-b0d9-fa654a6873ce" providerId="ADAL" clId="{AAA441C0-09EB-4FFA-8DEA-7DE141D2D1A3}" dt="2024-02-20T15:13:01.420" v="5" actId="1076"/>
          <ac:picMkLst>
            <pc:docMk/>
            <pc:sldMk cId="813442431" sldId="391"/>
            <ac:picMk id="2" creationId="{97E4F018-962E-68C9-B4DC-775BBE1DCC77}"/>
          </ac:picMkLst>
        </pc:picChg>
      </pc:sldChg>
    </pc:docChg>
  </pc:docChgLst>
  <pc:docChgLst>
    <pc:chgData name="Magdalena Wos" userId="93ce9825-11a0-427d-b0d9-fa654a6873ce" providerId="ADAL" clId="{1C08203F-A0A1-4C26-880A-75BFEC59571B}"/>
    <pc:docChg chg="modSld">
      <pc:chgData name="Magdalena Wos" userId="93ce9825-11a0-427d-b0d9-fa654a6873ce" providerId="ADAL" clId="{1C08203F-A0A1-4C26-880A-75BFEC59571B}" dt="2024-01-16T21:51:16.588" v="7" actId="207"/>
      <pc:docMkLst>
        <pc:docMk/>
      </pc:docMkLst>
      <pc:sldChg chg="modSp mod">
        <pc:chgData name="Magdalena Wos" userId="93ce9825-11a0-427d-b0d9-fa654a6873ce" providerId="ADAL" clId="{1C08203F-A0A1-4C26-880A-75BFEC59571B}" dt="2024-01-16T21:43:12.180" v="0"/>
        <pc:sldMkLst>
          <pc:docMk/>
          <pc:sldMk cId="4273135550" sldId="332"/>
        </pc:sldMkLst>
        <pc:spChg chg="mod">
          <ac:chgData name="Magdalena Wos" userId="93ce9825-11a0-427d-b0d9-fa654a6873ce" providerId="ADAL" clId="{1C08203F-A0A1-4C26-880A-75BFEC59571B}" dt="2024-01-16T21:43:12.180" v="0"/>
          <ac:spMkLst>
            <pc:docMk/>
            <pc:sldMk cId="4273135550" sldId="332"/>
            <ac:spMk id="7" creationId="{96F4E484-526E-4C89-BFB6-371591177CC5}"/>
          </ac:spMkLst>
        </pc:spChg>
      </pc:sldChg>
      <pc:sldChg chg="modSp mod">
        <pc:chgData name="Magdalena Wos" userId="93ce9825-11a0-427d-b0d9-fa654a6873ce" providerId="ADAL" clId="{1C08203F-A0A1-4C26-880A-75BFEC59571B}" dt="2024-01-16T21:51:10.923" v="6" actId="207"/>
        <pc:sldMkLst>
          <pc:docMk/>
          <pc:sldMk cId="3527078807" sldId="412"/>
        </pc:sldMkLst>
        <pc:spChg chg="mod">
          <ac:chgData name="Magdalena Wos" userId="93ce9825-11a0-427d-b0d9-fa654a6873ce" providerId="ADAL" clId="{1C08203F-A0A1-4C26-880A-75BFEC59571B}" dt="2024-01-16T21:51:10.923" v="6" actId="207"/>
          <ac:spMkLst>
            <pc:docMk/>
            <pc:sldMk cId="3527078807" sldId="412"/>
            <ac:spMk id="8" creationId="{60C9BFDF-D6C1-4944-8548-55B698AD7006}"/>
          </ac:spMkLst>
        </pc:spChg>
      </pc:sldChg>
      <pc:sldChg chg="modSp mod">
        <pc:chgData name="Magdalena Wos" userId="93ce9825-11a0-427d-b0d9-fa654a6873ce" providerId="ADAL" clId="{1C08203F-A0A1-4C26-880A-75BFEC59571B}" dt="2024-01-16T21:51:16.588" v="7" actId="207"/>
        <pc:sldMkLst>
          <pc:docMk/>
          <pc:sldMk cId="856042301" sldId="414"/>
        </pc:sldMkLst>
        <pc:spChg chg="mod">
          <ac:chgData name="Magdalena Wos" userId="93ce9825-11a0-427d-b0d9-fa654a6873ce" providerId="ADAL" clId="{1C08203F-A0A1-4C26-880A-75BFEC59571B}" dt="2024-01-16T21:51:16.588" v="7" actId="207"/>
          <ac:spMkLst>
            <pc:docMk/>
            <pc:sldMk cId="856042301" sldId="414"/>
            <ac:spMk id="5" creationId="{8715C140-2D5E-48BC-8218-956576630801}"/>
          </ac:spMkLst>
        </pc:spChg>
      </pc:sldChg>
    </pc:docChg>
  </pc:docChgLst>
  <pc:docChgLst>
    <pc:chgData name="Magdalena Wos" userId="93ce9825-11a0-427d-b0d9-fa654a6873ce" providerId="ADAL" clId="{5AC6EA66-C506-4F2A-89B3-BC2D7E496A6E}"/>
    <pc:docChg chg="undo custSel delSld modSld">
      <pc:chgData name="Magdalena Wos" userId="93ce9825-11a0-427d-b0d9-fa654a6873ce" providerId="ADAL" clId="{5AC6EA66-C506-4F2A-89B3-BC2D7E496A6E}" dt="2023-12-27T14:42:52.500" v="561"/>
      <pc:docMkLst>
        <pc:docMk/>
      </pc:docMkLst>
      <pc:sldChg chg="modSp mod">
        <pc:chgData name="Magdalena Wos" userId="93ce9825-11a0-427d-b0d9-fa654a6873ce" providerId="ADAL" clId="{5AC6EA66-C506-4F2A-89B3-BC2D7E496A6E}" dt="2023-12-01T20:47:16.707" v="21" actId="403"/>
        <pc:sldMkLst>
          <pc:docMk/>
          <pc:sldMk cId="370991650" sldId="258"/>
        </pc:sldMkLst>
        <pc:spChg chg="mod">
          <ac:chgData name="Magdalena Wos" userId="93ce9825-11a0-427d-b0d9-fa654a6873ce" providerId="ADAL" clId="{5AC6EA66-C506-4F2A-89B3-BC2D7E496A6E}" dt="2023-12-01T20:47:16.707" v="21" actId="403"/>
          <ac:spMkLst>
            <pc:docMk/>
            <pc:sldMk cId="370991650" sldId="258"/>
            <ac:spMk id="4" creationId="{2C0ED653-B690-464A-BF70-03267560D914}"/>
          </ac:spMkLst>
        </pc:spChg>
      </pc:sldChg>
      <pc:sldChg chg="modSp modNotesTx">
        <pc:chgData name="Magdalena Wos" userId="93ce9825-11a0-427d-b0d9-fa654a6873ce" providerId="ADAL" clId="{5AC6EA66-C506-4F2A-89B3-BC2D7E496A6E}" dt="2023-12-27T14:42:52.500" v="561"/>
        <pc:sldMkLst>
          <pc:docMk/>
          <pc:sldMk cId="1992439193" sldId="259"/>
        </pc:sldMkLst>
        <pc:picChg chg="mod">
          <ac:chgData name="Magdalena Wos" userId="93ce9825-11a0-427d-b0d9-fa654a6873ce" providerId="ADAL" clId="{5AC6EA66-C506-4F2A-89B3-BC2D7E496A6E}" dt="2023-12-27T14:42:52.500" v="561"/>
          <ac:picMkLst>
            <pc:docMk/>
            <pc:sldMk cId="1992439193" sldId="259"/>
            <ac:picMk id="3" creationId="{2D382FE6-4F9E-4B46-B742-BE270E57886B}"/>
          </ac:picMkLst>
        </pc:picChg>
      </pc:sldChg>
      <pc:sldChg chg="modSp mod">
        <pc:chgData name="Magdalena Wos" userId="93ce9825-11a0-427d-b0d9-fa654a6873ce" providerId="ADAL" clId="{5AC6EA66-C506-4F2A-89B3-BC2D7E496A6E}" dt="2023-12-01T20:47:31.027" v="22" actId="403"/>
        <pc:sldMkLst>
          <pc:docMk/>
          <pc:sldMk cId="364334524" sldId="261"/>
        </pc:sldMkLst>
        <pc:spChg chg="mod">
          <ac:chgData name="Magdalena Wos" userId="93ce9825-11a0-427d-b0d9-fa654a6873ce" providerId="ADAL" clId="{5AC6EA66-C506-4F2A-89B3-BC2D7E496A6E}" dt="2023-12-01T20:47:31.027" v="22" actId="403"/>
          <ac:spMkLst>
            <pc:docMk/>
            <pc:sldMk cId="364334524" sldId="261"/>
            <ac:spMk id="11" creationId="{A6D4658C-4172-4077-9E1C-54C351A919D0}"/>
          </ac:spMkLst>
        </pc:spChg>
      </pc:sldChg>
      <pc:sldChg chg="modSp mod modNotesTx">
        <pc:chgData name="Magdalena Wos" userId="93ce9825-11a0-427d-b0d9-fa654a6873ce" providerId="ADAL" clId="{5AC6EA66-C506-4F2A-89B3-BC2D7E496A6E}" dt="2023-12-21T13:59:55.379" v="549" actId="20577"/>
        <pc:sldMkLst>
          <pc:docMk/>
          <pc:sldMk cId="1262949230" sldId="262"/>
        </pc:sldMkLst>
        <pc:spChg chg="mod">
          <ac:chgData name="Magdalena Wos" userId="93ce9825-11a0-427d-b0d9-fa654a6873ce" providerId="ADAL" clId="{5AC6EA66-C506-4F2A-89B3-BC2D7E496A6E}" dt="2023-12-01T20:47:44.275" v="25" actId="1076"/>
          <ac:spMkLst>
            <pc:docMk/>
            <pc:sldMk cId="1262949230" sldId="262"/>
            <ac:spMk id="5" creationId="{73F630A8-A263-436D-A550-EB919C2AE284}"/>
          </ac:spMkLst>
        </pc:spChg>
        <pc:picChg chg="mod">
          <ac:chgData name="Magdalena Wos" userId="93ce9825-11a0-427d-b0d9-fa654a6873ce" providerId="ADAL" clId="{5AC6EA66-C506-4F2A-89B3-BC2D7E496A6E}" dt="2023-12-07T14:50:23.690" v="540"/>
          <ac:picMkLst>
            <pc:docMk/>
            <pc:sldMk cId="1262949230" sldId="262"/>
            <ac:picMk id="10" creationId="{42514BEF-BDEB-497E-8675-1188CE7C2E03}"/>
          </ac:picMkLst>
        </pc:picChg>
      </pc:sldChg>
      <pc:sldChg chg="modSp mod">
        <pc:chgData name="Magdalena Wos" userId="93ce9825-11a0-427d-b0d9-fa654a6873ce" providerId="ADAL" clId="{5AC6EA66-C506-4F2A-89B3-BC2D7E496A6E}" dt="2023-12-01T20:47:59.461" v="28" actId="1076"/>
        <pc:sldMkLst>
          <pc:docMk/>
          <pc:sldMk cId="1485806256" sldId="263"/>
        </pc:sldMkLst>
        <pc:spChg chg="mod">
          <ac:chgData name="Magdalena Wos" userId="93ce9825-11a0-427d-b0d9-fa654a6873ce" providerId="ADAL" clId="{5AC6EA66-C506-4F2A-89B3-BC2D7E496A6E}" dt="2023-12-01T20:47:47.815" v="26" actId="403"/>
          <ac:spMkLst>
            <pc:docMk/>
            <pc:sldMk cId="1485806256" sldId="263"/>
            <ac:spMk id="3" creationId="{059003E3-67ED-4EB0-B2C1-95E999D4DB3C}"/>
          </ac:spMkLst>
        </pc:spChg>
        <pc:spChg chg="mod">
          <ac:chgData name="Magdalena Wos" userId="93ce9825-11a0-427d-b0d9-fa654a6873ce" providerId="ADAL" clId="{5AC6EA66-C506-4F2A-89B3-BC2D7E496A6E}" dt="2023-12-01T20:47:53.887" v="27" actId="1076"/>
          <ac:spMkLst>
            <pc:docMk/>
            <pc:sldMk cId="1485806256" sldId="263"/>
            <ac:spMk id="5" creationId="{5A91F92E-CFBD-42BF-9DBC-BC22ADC99867}"/>
          </ac:spMkLst>
        </pc:spChg>
        <pc:spChg chg="mod">
          <ac:chgData name="Magdalena Wos" userId="93ce9825-11a0-427d-b0d9-fa654a6873ce" providerId="ADAL" clId="{5AC6EA66-C506-4F2A-89B3-BC2D7E496A6E}" dt="2023-12-01T20:47:59.461" v="28" actId="1076"/>
          <ac:spMkLst>
            <pc:docMk/>
            <pc:sldMk cId="1485806256" sldId="263"/>
            <ac:spMk id="9" creationId="{870BD7CB-201D-492B-9AF1-C25675D0586E}"/>
          </ac:spMkLst>
        </pc:spChg>
      </pc:sldChg>
      <pc:sldChg chg="modSp mod">
        <pc:chgData name="Magdalena Wos" userId="93ce9825-11a0-427d-b0d9-fa654a6873ce" providerId="ADAL" clId="{5AC6EA66-C506-4F2A-89B3-BC2D7E496A6E}" dt="2023-12-01T20:48:02.557" v="29" actId="403"/>
        <pc:sldMkLst>
          <pc:docMk/>
          <pc:sldMk cId="1632472546" sldId="264"/>
        </pc:sldMkLst>
        <pc:spChg chg="mod">
          <ac:chgData name="Magdalena Wos" userId="93ce9825-11a0-427d-b0d9-fa654a6873ce" providerId="ADAL" clId="{5AC6EA66-C506-4F2A-89B3-BC2D7E496A6E}" dt="2023-12-01T20:48:02.557" v="29" actId="403"/>
          <ac:spMkLst>
            <pc:docMk/>
            <pc:sldMk cId="1632472546" sldId="264"/>
            <ac:spMk id="7" creationId="{7C928D3A-13F1-4669-A493-75A363F410EA}"/>
          </ac:spMkLst>
        </pc:spChg>
      </pc:sldChg>
      <pc:sldChg chg="modSp mod">
        <pc:chgData name="Magdalena Wos" userId="93ce9825-11a0-427d-b0d9-fa654a6873ce" providerId="ADAL" clId="{5AC6EA66-C506-4F2A-89B3-BC2D7E496A6E}" dt="2023-12-01T20:48:21.056" v="30" actId="403"/>
        <pc:sldMkLst>
          <pc:docMk/>
          <pc:sldMk cId="6327438" sldId="265"/>
        </pc:sldMkLst>
        <pc:spChg chg="mod">
          <ac:chgData name="Magdalena Wos" userId="93ce9825-11a0-427d-b0d9-fa654a6873ce" providerId="ADAL" clId="{5AC6EA66-C506-4F2A-89B3-BC2D7E496A6E}" dt="2023-12-01T20:48:21.056" v="30" actId="403"/>
          <ac:spMkLst>
            <pc:docMk/>
            <pc:sldMk cId="6327438" sldId="265"/>
            <ac:spMk id="3" creationId="{866E9F68-0808-4071-AE6A-7BACCEF9D3F1}"/>
          </ac:spMkLst>
        </pc:spChg>
      </pc:sldChg>
      <pc:sldChg chg="modSp mod">
        <pc:chgData name="Magdalena Wos" userId="93ce9825-11a0-427d-b0d9-fa654a6873ce" providerId="ADAL" clId="{5AC6EA66-C506-4F2A-89B3-BC2D7E496A6E}" dt="2023-12-01T20:48:25.926" v="31" actId="403"/>
        <pc:sldMkLst>
          <pc:docMk/>
          <pc:sldMk cId="3442093365" sldId="266"/>
        </pc:sldMkLst>
        <pc:spChg chg="mod">
          <ac:chgData name="Magdalena Wos" userId="93ce9825-11a0-427d-b0d9-fa654a6873ce" providerId="ADAL" clId="{5AC6EA66-C506-4F2A-89B3-BC2D7E496A6E}" dt="2023-12-01T20:48:25.926" v="31" actId="403"/>
          <ac:spMkLst>
            <pc:docMk/>
            <pc:sldMk cId="3442093365" sldId="266"/>
            <ac:spMk id="3" creationId="{54CB3A50-CC92-4455-BADE-7340495C7913}"/>
          </ac:spMkLst>
        </pc:spChg>
      </pc:sldChg>
      <pc:sldChg chg="modSp mod">
        <pc:chgData name="Magdalena Wos" userId="93ce9825-11a0-427d-b0d9-fa654a6873ce" providerId="ADAL" clId="{5AC6EA66-C506-4F2A-89B3-BC2D7E496A6E}" dt="2023-12-01T20:48:38.665" v="39" actId="1038"/>
        <pc:sldMkLst>
          <pc:docMk/>
          <pc:sldMk cId="3804289677" sldId="267"/>
        </pc:sldMkLst>
        <pc:spChg chg="mod">
          <ac:chgData name="Magdalena Wos" userId="93ce9825-11a0-427d-b0d9-fa654a6873ce" providerId="ADAL" clId="{5AC6EA66-C506-4F2A-89B3-BC2D7E496A6E}" dt="2023-12-01T20:48:30.920" v="32" actId="403"/>
          <ac:spMkLst>
            <pc:docMk/>
            <pc:sldMk cId="3804289677" sldId="267"/>
            <ac:spMk id="7" creationId="{09B9E752-D8D0-4137-8122-1B91434A3746}"/>
          </ac:spMkLst>
        </pc:spChg>
        <pc:picChg chg="mod">
          <ac:chgData name="Magdalena Wos" userId="93ce9825-11a0-427d-b0d9-fa654a6873ce" providerId="ADAL" clId="{5AC6EA66-C506-4F2A-89B3-BC2D7E496A6E}" dt="2023-12-01T20:48:38.665" v="39" actId="1038"/>
          <ac:picMkLst>
            <pc:docMk/>
            <pc:sldMk cId="3804289677" sldId="267"/>
            <ac:picMk id="1026" creationId="{26B32E9B-6C17-4754-8173-AD2A718F64EF}"/>
          </ac:picMkLst>
        </pc:picChg>
      </pc:sldChg>
      <pc:sldChg chg="modSp mod">
        <pc:chgData name="Magdalena Wos" userId="93ce9825-11a0-427d-b0d9-fa654a6873ce" providerId="ADAL" clId="{5AC6EA66-C506-4F2A-89B3-BC2D7E496A6E}" dt="2023-12-01T20:48:52.430" v="41" actId="1076"/>
        <pc:sldMkLst>
          <pc:docMk/>
          <pc:sldMk cId="1766390886" sldId="268"/>
        </pc:sldMkLst>
        <pc:spChg chg="mod">
          <ac:chgData name="Magdalena Wos" userId="93ce9825-11a0-427d-b0d9-fa654a6873ce" providerId="ADAL" clId="{5AC6EA66-C506-4F2A-89B3-BC2D7E496A6E}" dt="2023-12-01T20:48:48.858" v="40" actId="403"/>
          <ac:spMkLst>
            <pc:docMk/>
            <pc:sldMk cId="1766390886" sldId="268"/>
            <ac:spMk id="3" creationId="{71808768-4F03-42E2-BEE5-8AC6BB018886}"/>
          </ac:spMkLst>
        </pc:spChg>
        <pc:spChg chg="mod">
          <ac:chgData name="Magdalena Wos" userId="93ce9825-11a0-427d-b0d9-fa654a6873ce" providerId="ADAL" clId="{5AC6EA66-C506-4F2A-89B3-BC2D7E496A6E}" dt="2023-12-01T20:48:52.430" v="41" actId="1076"/>
          <ac:spMkLst>
            <pc:docMk/>
            <pc:sldMk cId="1766390886" sldId="268"/>
            <ac:spMk id="5" creationId="{97E73D0C-4293-496C-8E05-6BF1E2AF783C}"/>
          </ac:spMkLst>
        </pc:spChg>
        <pc:picChg chg="mod">
          <ac:chgData name="Magdalena Wos" userId="93ce9825-11a0-427d-b0d9-fa654a6873ce" providerId="ADAL" clId="{5AC6EA66-C506-4F2A-89B3-BC2D7E496A6E}" dt="2023-12-01T20:45:54.626" v="3" actId="1038"/>
          <ac:picMkLst>
            <pc:docMk/>
            <pc:sldMk cId="1766390886" sldId="268"/>
            <ac:picMk id="2050" creationId="{9DE42CAE-D9C2-4372-B76B-BD025197151B}"/>
          </ac:picMkLst>
        </pc:picChg>
      </pc:sldChg>
      <pc:sldChg chg="modSp mod">
        <pc:chgData name="Magdalena Wos" userId="93ce9825-11a0-427d-b0d9-fa654a6873ce" providerId="ADAL" clId="{5AC6EA66-C506-4F2A-89B3-BC2D7E496A6E}" dt="2023-12-01T20:49:01.444" v="42" actId="403"/>
        <pc:sldMkLst>
          <pc:docMk/>
          <pc:sldMk cId="3958337811" sldId="269"/>
        </pc:sldMkLst>
        <pc:spChg chg="mod">
          <ac:chgData name="Magdalena Wos" userId="93ce9825-11a0-427d-b0d9-fa654a6873ce" providerId="ADAL" clId="{5AC6EA66-C506-4F2A-89B3-BC2D7E496A6E}" dt="2023-12-01T20:49:01.444" v="42" actId="403"/>
          <ac:spMkLst>
            <pc:docMk/>
            <pc:sldMk cId="3958337811" sldId="269"/>
            <ac:spMk id="3" creationId="{71808768-4F03-42E2-BEE5-8AC6BB018886}"/>
          </ac:spMkLst>
        </pc:spChg>
      </pc:sldChg>
      <pc:sldChg chg="modSp mod">
        <pc:chgData name="Magdalena Wos" userId="93ce9825-11a0-427d-b0d9-fa654a6873ce" providerId="ADAL" clId="{5AC6EA66-C506-4F2A-89B3-BC2D7E496A6E}" dt="2023-12-01T20:49:11.422" v="44" actId="1076"/>
        <pc:sldMkLst>
          <pc:docMk/>
          <pc:sldMk cId="1860922448" sldId="270"/>
        </pc:sldMkLst>
        <pc:spChg chg="mod">
          <ac:chgData name="Magdalena Wos" userId="93ce9825-11a0-427d-b0d9-fa654a6873ce" providerId="ADAL" clId="{5AC6EA66-C506-4F2A-89B3-BC2D7E496A6E}" dt="2023-12-01T20:49:07.923" v="43" actId="403"/>
          <ac:spMkLst>
            <pc:docMk/>
            <pc:sldMk cId="1860922448" sldId="270"/>
            <ac:spMk id="3" creationId="{681F949F-CEFD-401B-86B3-416B782F1897}"/>
          </ac:spMkLst>
        </pc:spChg>
        <pc:picChg chg="mod">
          <ac:chgData name="Magdalena Wos" userId="93ce9825-11a0-427d-b0d9-fa654a6873ce" providerId="ADAL" clId="{5AC6EA66-C506-4F2A-89B3-BC2D7E496A6E}" dt="2023-12-01T20:49:11.422" v="44" actId="1076"/>
          <ac:picMkLst>
            <pc:docMk/>
            <pc:sldMk cId="1860922448" sldId="270"/>
            <ac:picMk id="6" creationId="{C5FED5DD-1145-4EB4-9A7B-219555EC30E3}"/>
          </ac:picMkLst>
        </pc:picChg>
      </pc:sldChg>
      <pc:sldChg chg="modSp mod">
        <pc:chgData name="Magdalena Wos" userId="93ce9825-11a0-427d-b0d9-fa654a6873ce" providerId="ADAL" clId="{5AC6EA66-C506-4F2A-89B3-BC2D7E496A6E}" dt="2023-12-01T20:49:14.296" v="45" actId="403"/>
        <pc:sldMkLst>
          <pc:docMk/>
          <pc:sldMk cId="2566591283" sldId="271"/>
        </pc:sldMkLst>
        <pc:spChg chg="mod">
          <ac:chgData name="Magdalena Wos" userId="93ce9825-11a0-427d-b0d9-fa654a6873ce" providerId="ADAL" clId="{5AC6EA66-C506-4F2A-89B3-BC2D7E496A6E}" dt="2023-12-01T20:49:14.296" v="45" actId="403"/>
          <ac:spMkLst>
            <pc:docMk/>
            <pc:sldMk cId="2566591283" sldId="271"/>
            <ac:spMk id="3" creationId="{85608DA6-7E30-4862-B12F-214F6ECF2CA6}"/>
          </ac:spMkLst>
        </pc:spChg>
      </pc:sldChg>
      <pc:sldChg chg="modSp mod">
        <pc:chgData name="Magdalena Wos" userId="93ce9825-11a0-427d-b0d9-fa654a6873ce" providerId="ADAL" clId="{5AC6EA66-C506-4F2A-89B3-BC2D7E496A6E}" dt="2023-12-01T20:49:19.928" v="46" actId="403"/>
        <pc:sldMkLst>
          <pc:docMk/>
          <pc:sldMk cId="711981047" sldId="272"/>
        </pc:sldMkLst>
        <pc:spChg chg="mod">
          <ac:chgData name="Magdalena Wos" userId="93ce9825-11a0-427d-b0d9-fa654a6873ce" providerId="ADAL" clId="{5AC6EA66-C506-4F2A-89B3-BC2D7E496A6E}" dt="2023-12-01T20:49:19.928" v="46" actId="403"/>
          <ac:spMkLst>
            <pc:docMk/>
            <pc:sldMk cId="711981047" sldId="272"/>
            <ac:spMk id="3" creationId="{54746885-3CAB-46D8-BF9E-B8F7F345F386}"/>
          </ac:spMkLst>
        </pc:spChg>
      </pc:sldChg>
      <pc:sldChg chg="modSp mod">
        <pc:chgData name="Magdalena Wos" userId="93ce9825-11a0-427d-b0d9-fa654a6873ce" providerId="ADAL" clId="{5AC6EA66-C506-4F2A-89B3-BC2D7E496A6E}" dt="2023-12-01T20:49:27.564" v="47" actId="403"/>
        <pc:sldMkLst>
          <pc:docMk/>
          <pc:sldMk cId="3085080812" sldId="273"/>
        </pc:sldMkLst>
        <pc:spChg chg="mod">
          <ac:chgData name="Magdalena Wos" userId="93ce9825-11a0-427d-b0d9-fa654a6873ce" providerId="ADAL" clId="{5AC6EA66-C506-4F2A-89B3-BC2D7E496A6E}" dt="2023-12-01T20:49:27.564" v="47" actId="403"/>
          <ac:spMkLst>
            <pc:docMk/>
            <pc:sldMk cId="3085080812" sldId="273"/>
            <ac:spMk id="3" creationId="{5FC09828-2B74-4E68-87D7-63B547FF593C}"/>
          </ac:spMkLst>
        </pc:spChg>
      </pc:sldChg>
      <pc:sldChg chg="modSp mod">
        <pc:chgData name="Magdalena Wos" userId="93ce9825-11a0-427d-b0d9-fa654a6873ce" providerId="ADAL" clId="{5AC6EA66-C506-4F2A-89B3-BC2D7E496A6E}" dt="2023-12-01T20:49:32.596" v="48" actId="403"/>
        <pc:sldMkLst>
          <pc:docMk/>
          <pc:sldMk cId="199263713" sldId="274"/>
        </pc:sldMkLst>
        <pc:spChg chg="mod">
          <ac:chgData name="Magdalena Wos" userId="93ce9825-11a0-427d-b0d9-fa654a6873ce" providerId="ADAL" clId="{5AC6EA66-C506-4F2A-89B3-BC2D7E496A6E}" dt="2023-12-01T20:49:32.596" v="48" actId="403"/>
          <ac:spMkLst>
            <pc:docMk/>
            <pc:sldMk cId="199263713" sldId="274"/>
            <ac:spMk id="5" creationId="{E75708A8-1E27-4115-A5F0-C3EB1036EAAD}"/>
          </ac:spMkLst>
        </pc:spChg>
      </pc:sldChg>
      <pc:sldChg chg="modSp mod">
        <pc:chgData name="Magdalena Wos" userId="93ce9825-11a0-427d-b0d9-fa654a6873ce" providerId="ADAL" clId="{5AC6EA66-C506-4F2A-89B3-BC2D7E496A6E}" dt="2023-12-01T20:49:39.549" v="50" actId="403"/>
        <pc:sldMkLst>
          <pc:docMk/>
          <pc:sldMk cId="3044954860" sldId="275"/>
        </pc:sldMkLst>
        <pc:spChg chg="mod">
          <ac:chgData name="Magdalena Wos" userId="93ce9825-11a0-427d-b0d9-fa654a6873ce" providerId="ADAL" clId="{5AC6EA66-C506-4F2A-89B3-BC2D7E496A6E}" dt="2023-12-01T20:49:37.286" v="49" actId="403"/>
          <ac:spMkLst>
            <pc:docMk/>
            <pc:sldMk cId="3044954860" sldId="275"/>
            <ac:spMk id="3" creationId="{51D21284-4CC8-41A5-8448-42BBC1FDB47B}"/>
          </ac:spMkLst>
        </pc:spChg>
        <pc:spChg chg="mod">
          <ac:chgData name="Magdalena Wos" userId="93ce9825-11a0-427d-b0d9-fa654a6873ce" providerId="ADAL" clId="{5AC6EA66-C506-4F2A-89B3-BC2D7E496A6E}" dt="2023-12-01T20:49:39.549" v="50" actId="403"/>
          <ac:spMkLst>
            <pc:docMk/>
            <pc:sldMk cId="3044954860" sldId="275"/>
            <ac:spMk id="6" creationId="{6D768061-5B69-41F4-9980-8D0CECA63F5E}"/>
          </ac:spMkLst>
        </pc:spChg>
      </pc:sldChg>
      <pc:sldChg chg="modSp mod">
        <pc:chgData name="Magdalena Wos" userId="93ce9825-11a0-427d-b0d9-fa654a6873ce" providerId="ADAL" clId="{5AC6EA66-C506-4F2A-89B3-BC2D7E496A6E}" dt="2023-12-01T20:49:47.784" v="51" actId="403"/>
        <pc:sldMkLst>
          <pc:docMk/>
          <pc:sldMk cId="2865672817" sldId="276"/>
        </pc:sldMkLst>
        <pc:spChg chg="mod">
          <ac:chgData name="Magdalena Wos" userId="93ce9825-11a0-427d-b0d9-fa654a6873ce" providerId="ADAL" clId="{5AC6EA66-C506-4F2A-89B3-BC2D7E496A6E}" dt="2023-12-01T20:49:47.784" v="51" actId="403"/>
          <ac:spMkLst>
            <pc:docMk/>
            <pc:sldMk cId="2865672817" sldId="276"/>
            <ac:spMk id="3" creationId="{B3581CBF-5CD8-434F-A884-781312A7CF55}"/>
          </ac:spMkLst>
        </pc:spChg>
      </pc:sldChg>
      <pc:sldChg chg="modSp mod">
        <pc:chgData name="Magdalena Wos" userId="93ce9825-11a0-427d-b0d9-fa654a6873ce" providerId="ADAL" clId="{5AC6EA66-C506-4F2A-89B3-BC2D7E496A6E}" dt="2023-12-01T20:50:09.718" v="55" actId="255"/>
        <pc:sldMkLst>
          <pc:docMk/>
          <pc:sldMk cId="3595702475" sldId="278"/>
        </pc:sldMkLst>
        <pc:spChg chg="mod">
          <ac:chgData name="Magdalena Wos" userId="93ce9825-11a0-427d-b0d9-fa654a6873ce" providerId="ADAL" clId="{5AC6EA66-C506-4F2A-89B3-BC2D7E496A6E}" dt="2023-12-01T20:50:09.718" v="55" actId="255"/>
          <ac:spMkLst>
            <pc:docMk/>
            <pc:sldMk cId="3595702475" sldId="278"/>
            <ac:spMk id="3" creationId="{B97BFADA-B1DE-4123-BDC7-F1ABC52C7EC9}"/>
          </ac:spMkLst>
        </pc:spChg>
      </pc:sldChg>
      <pc:sldChg chg="modSp mod">
        <pc:chgData name="Magdalena Wos" userId="93ce9825-11a0-427d-b0d9-fa654a6873ce" providerId="ADAL" clId="{5AC6EA66-C506-4F2A-89B3-BC2D7E496A6E}" dt="2023-12-01T20:50:03.087" v="54" actId="403"/>
        <pc:sldMkLst>
          <pc:docMk/>
          <pc:sldMk cId="3828253781" sldId="279"/>
        </pc:sldMkLst>
        <pc:spChg chg="mod">
          <ac:chgData name="Magdalena Wos" userId="93ce9825-11a0-427d-b0d9-fa654a6873ce" providerId="ADAL" clId="{5AC6EA66-C506-4F2A-89B3-BC2D7E496A6E}" dt="2023-12-01T20:50:03.087" v="54" actId="403"/>
          <ac:spMkLst>
            <pc:docMk/>
            <pc:sldMk cId="3828253781" sldId="279"/>
            <ac:spMk id="6" creationId="{836E2AA6-35E6-47A5-AD21-0F819D96BFE8}"/>
          </ac:spMkLst>
        </pc:spChg>
      </pc:sldChg>
      <pc:sldChg chg="modSp mod">
        <pc:chgData name="Magdalena Wos" userId="93ce9825-11a0-427d-b0d9-fa654a6873ce" providerId="ADAL" clId="{5AC6EA66-C506-4F2A-89B3-BC2D7E496A6E}" dt="2023-12-01T20:50:15.474" v="56" actId="403"/>
        <pc:sldMkLst>
          <pc:docMk/>
          <pc:sldMk cId="874602176" sldId="280"/>
        </pc:sldMkLst>
        <pc:spChg chg="mod">
          <ac:chgData name="Magdalena Wos" userId="93ce9825-11a0-427d-b0d9-fa654a6873ce" providerId="ADAL" clId="{5AC6EA66-C506-4F2A-89B3-BC2D7E496A6E}" dt="2023-12-01T20:50:15.474" v="56" actId="403"/>
          <ac:spMkLst>
            <pc:docMk/>
            <pc:sldMk cId="874602176" sldId="280"/>
            <ac:spMk id="6" creationId="{7E1D8742-35C4-44C7-9AE6-9E90C2CB7203}"/>
          </ac:spMkLst>
        </pc:spChg>
      </pc:sldChg>
      <pc:sldChg chg="modSp mod">
        <pc:chgData name="Magdalena Wos" userId="93ce9825-11a0-427d-b0d9-fa654a6873ce" providerId="ADAL" clId="{5AC6EA66-C506-4F2A-89B3-BC2D7E496A6E}" dt="2023-12-01T20:50:23.078" v="57" actId="1076"/>
        <pc:sldMkLst>
          <pc:docMk/>
          <pc:sldMk cId="1799338985" sldId="281"/>
        </pc:sldMkLst>
        <pc:spChg chg="mod">
          <ac:chgData name="Magdalena Wos" userId="93ce9825-11a0-427d-b0d9-fa654a6873ce" providerId="ADAL" clId="{5AC6EA66-C506-4F2A-89B3-BC2D7E496A6E}" dt="2023-12-01T20:50:23.078" v="57" actId="1076"/>
          <ac:spMkLst>
            <pc:docMk/>
            <pc:sldMk cId="1799338985" sldId="281"/>
            <ac:spMk id="3" creationId="{C532B3F9-38BE-4B93-8A6F-6E7E13C86924}"/>
          </ac:spMkLst>
        </pc:spChg>
      </pc:sldChg>
      <pc:sldChg chg="modSp mod">
        <pc:chgData name="Magdalena Wos" userId="93ce9825-11a0-427d-b0d9-fa654a6873ce" providerId="ADAL" clId="{5AC6EA66-C506-4F2A-89B3-BC2D7E496A6E}" dt="2023-12-01T20:50:33.270" v="60" actId="403"/>
        <pc:sldMkLst>
          <pc:docMk/>
          <pc:sldMk cId="987792841" sldId="283"/>
        </pc:sldMkLst>
        <pc:spChg chg="mod">
          <ac:chgData name="Magdalena Wos" userId="93ce9825-11a0-427d-b0d9-fa654a6873ce" providerId="ADAL" clId="{5AC6EA66-C506-4F2A-89B3-BC2D7E496A6E}" dt="2023-12-01T20:50:33.270" v="60" actId="403"/>
          <ac:spMkLst>
            <pc:docMk/>
            <pc:sldMk cId="987792841" sldId="283"/>
            <ac:spMk id="3" creationId="{E1F628B8-84D1-4133-9632-4244C157E0C6}"/>
          </ac:spMkLst>
        </pc:spChg>
      </pc:sldChg>
      <pc:sldChg chg="modSp mod">
        <pc:chgData name="Magdalena Wos" userId="93ce9825-11a0-427d-b0d9-fa654a6873ce" providerId="ADAL" clId="{5AC6EA66-C506-4F2A-89B3-BC2D7E496A6E}" dt="2023-12-01T20:50:45.521" v="62" actId="403"/>
        <pc:sldMkLst>
          <pc:docMk/>
          <pc:sldMk cId="61344315" sldId="284"/>
        </pc:sldMkLst>
        <pc:spChg chg="mod">
          <ac:chgData name="Magdalena Wos" userId="93ce9825-11a0-427d-b0d9-fa654a6873ce" providerId="ADAL" clId="{5AC6EA66-C506-4F2A-89B3-BC2D7E496A6E}" dt="2023-12-01T20:50:45.521" v="62" actId="403"/>
          <ac:spMkLst>
            <pc:docMk/>
            <pc:sldMk cId="61344315" sldId="284"/>
            <ac:spMk id="9" creationId="{D4FF50FF-5CAD-4A1F-8E0E-0188681FD0AD}"/>
          </ac:spMkLst>
        </pc:spChg>
      </pc:sldChg>
      <pc:sldChg chg="modSp mod">
        <pc:chgData name="Magdalena Wos" userId="93ce9825-11a0-427d-b0d9-fa654a6873ce" providerId="ADAL" clId="{5AC6EA66-C506-4F2A-89B3-BC2D7E496A6E}" dt="2023-12-01T20:50:59.398" v="65" actId="207"/>
        <pc:sldMkLst>
          <pc:docMk/>
          <pc:sldMk cId="1588898417" sldId="285"/>
        </pc:sldMkLst>
        <pc:spChg chg="mod">
          <ac:chgData name="Magdalena Wos" userId="93ce9825-11a0-427d-b0d9-fa654a6873ce" providerId="ADAL" clId="{5AC6EA66-C506-4F2A-89B3-BC2D7E496A6E}" dt="2023-12-01T20:50:59.398" v="65" actId="207"/>
          <ac:spMkLst>
            <pc:docMk/>
            <pc:sldMk cId="1588898417" sldId="285"/>
            <ac:spMk id="6" creationId="{90B84C0A-B72D-4A25-B5D9-9E055DBFFDF9}"/>
          </ac:spMkLst>
        </pc:spChg>
        <pc:spChg chg="mod">
          <ac:chgData name="Magdalena Wos" userId="93ce9825-11a0-427d-b0d9-fa654a6873ce" providerId="ADAL" clId="{5AC6EA66-C506-4F2A-89B3-BC2D7E496A6E}" dt="2023-12-01T20:50:50.634" v="63" actId="403"/>
          <ac:spMkLst>
            <pc:docMk/>
            <pc:sldMk cId="1588898417" sldId="285"/>
            <ac:spMk id="9" creationId="{9ED14CB4-4A96-482A-819C-118CB23FBC11}"/>
          </ac:spMkLst>
        </pc:spChg>
      </pc:sldChg>
      <pc:sldChg chg="modSp mod">
        <pc:chgData name="Magdalena Wos" userId="93ce9825-11a0-427d-b0d9-fa654a6873ce" providerId="ADAL" clId="{5AC6EA66-C506-4F2A-89B3-BC2D7E496A6E}" dt="2023-12-01T20:51:02.966" v="66" actId="403"/>
        <pc:sldMkLst>
          <pc:docMk/>
          <pc:sldMk cId="2920200742" sldId="286"/>
        </pc:sldMkLst>
        <pc:spChg chg="mod">
          <ac:chgData name="Magdalena Wos" userId="93ce9825-11a0-427d-b0d9-fa654a6873ce" providerId="ADAL" clId="{5AC6EA66-C506-4F2A-89B3-BC2D7E496A6E}" dt="2023-12-01T20:51:02.966" v="66" actId="403"/>
          <ac:spMkLst>
            <pc:docMk/>
            <pc:sldMk cId="2920200742" sldId="286"/>
            <ac:spMk id="8" creationId="{A731BB6B-05FF-4FFE-A334-F905097785B4}"/>
          </ac:spMkLst>
        </pc:spChg>
      </pc:sldChg>
      <pc:sldChg chg="modSp mod">
        <pc:chgData name="Magdalena Wos" userId="93ce9825-11a0-427d-b0d9-fa654a6873ce" providerId="ADAL" clId="{5AC6EA66-C506-4F2A-89B3-BC2D7E496A6E}" dt="2023-12-01T20:51:07.062" v="67" actId="403"/>
        <pc:sldMkLst>
          <pc:docMk/>
          <pc:sldMk cId="31886587" sldId="287"/>
        </pc:sldMkLst>
        <pc:spChg chg="mod">
          <ac:chgData name="Magdalena Wos" userId="93ce9825-11a0-427d-b0d9-fa654a6873ce" providerId="ADAL" clId="{5AC6EA66-C506-4F2A-89B3-BC2D7E496A6E}" dt="2023-12-01T20:51:07.062" v="67" actId="403"/>
          <ac:spMkLst>
            <pc:docMk/>
            <pc:sldMk cId="31886587" sldId="287"/>
            <ac:spMk id="8" creationId="{0DEE737D-E1C3-4DC9-B131-A600D7D3B2AF}"/>
          </ac:spMkLst>
        </pc:spChg>
      </pc:sldChg>
      <pc:sldChg chg="modSp mod">
        <pc:chgData name="Magdalena Wos" userId="93ce9825-11a0-427d-b0d9-fa654a6873ce" providerId="ADAL" clId="{5AC6EA66-C506-4F2A-89B3-BC2D7E496A6E}" dt="2023-12-01T20:51:22.043" v="72" actId="1035"/>
        <pc:sldMkLst>
          <pc:docMk/>
          <pc:sldMk cId="2541661620" sldId="288"/>
        </pc:sldMkLst>
        <pc:spChg chg="mod">
          <ac:chgData name="Magdalena Wos" userId="93ce9825-11a0-427d-b0d9-fa654a6873ce" providerId="ADAL" clId="{5AC6EA66-C506-4F2A-89B3-BC2D7E496A6E}" dt="2023-12-01T20:51:22.043" v="72" actId="1035"/>
          <ac:spMkLst>
            <pc:docMk/>
            <pc:sldMk cId="2541661620" sldId="288"/>
            <ac:spMk id="7" creationId="{EFC2AE58-12C5-4105-8B86-E8134B8CD5BF}"/>
          </ac:spMkLst>
        </pc:spChg>
      </pc:sldChg>
      <pc:sldChg chg="modSp mod">
        <pc:chgData name="Magdalena Wos" userId="93ce9825-11a0-427d-b0d9-fa654a6873ce" providerId="ADAL" clId="{5AC6EA66-C506-4F2A-89B3-BC2D7E496A6E}" dt="2023-12-01T20:51:39.088" v="75" actId="2711"/>
        <pc:sldMkLst>
          <pc:docMk/>
          <pc:sldMk cId="2559432162" sldId="291"/>
        </pc:sldMkLst>
        <pc:spChg chg="mod">
          <ac:chgData name="Magdalena Wos" userId="93ce9825-11a0-427d-b0d9-fa654a6873ce" providerId="ADAL" clId="{5AC6EA66-C506-4F2A-89B3-BC2D7E496A6E}" dt="2023-12-01T20:51:31.569" v="74" actId="403"/>
          <ac:spMkLst>
            <pc:docMk/>
            <pc:sldMk cId="2559432162" sldId="291"/>
            <ac:spMk id="3" creationId="{9DCBE04A-0788-445E-B603-CE18746C25B0}"/>
          </ac:spMkLst>
        </pc:spChg>
        <pc:spChg chg="mod">
          <ac:chgData name="Magdalena Wos" userId="93ce9825-11a0-427d-b0d9-fa654a6873ce" providerId="ADAL" clId="{5AC6EA66-C506-4F2A-89B3-BC2D7E496A6E}" dt="2023-12-01T20:51:39.088" v="75" actId="2711"/>
          <ac:spMkLst>
            <pc:docMk/>
            <pc:sldMk cId="2559432162" sldId="291"/>
            <ac:spMk id="5" creationId="{D7B04718-1818-4F3A-89B4-B4354F22B588}"/>
          </ac:spMkLst>
        </pc:spChg>
      </pc:sldChg>
      <pc:sldChg chg="modSp mod">
        <pc:chgData name="Magdalena Wos" userId="93ce9825-11a0-427d-b0d9-fa654a6873ce" providerId="ADAL" clId="{5AC6EA66-C506-4F2A-89B3-BC2D7E496A6E}" dt="2023-12-01T20:52:22.402" v="84" actId="1076"/>
        <pc:sldMkLst>
          <pc:docMk/>
          <pc:sldMk cId="3560776945" sldId="292"/>
        </pc:sldMkLst>
        <pc:spChg chg="mod">
          <ac:chgData name="Magdalena Wos" userId="93ce9825-11a0-427d-b0d9-fa654a6873ce" providerId="ADAL" clId="{5AC6EA66-C506-4F2A-89B3-BC2D7E496A6E}" dt="2023-12-01T20:52:22.402" v="84" actId="1076"/>
          <ac:spMkLst>
            <pc:docMk/>
            <pc:sldMk cId="3560776945" sldId="292"/>
            <ac:spMk id="8" creationId="{255860A0-901D-4252-A6C5-EAE3AC3C82A7}"/>
          </ac:spMkLst>
        </pc:spChg>
      </pc:sldChg>
      <pc:sldChg chg="modSp mod">
        <pc:chgData name="Magdalena Wos" userId="93ce9825-11a0-427d-b0d9-fa654a6873ce" providerId="ADAL" clId="{5AC6EA66-C506-4F2A-89B3-BC2D7E496A6E}" dt="2023-12-01T20:52:16.633" v="83" actId="1076"/>
        <pc:sldMkLst>
          <pc:docMk/>
          <pc:sldMk cId="2943944166" sldId="293"/>
        </pc:sldMkLst>
        <pc:spChg chg="mod">
          <ac:chgData name="Magdalena Wos" userId="93ce9825-11a0-427d-b0d9-fa654a6873ce" providerId="ADAL" clId="{5AC6EA66-C506-4F2A-89B3-BC2D7E496A6E}" dt="2023-12-01T20:52:16.633" v="83" actId="1076"/>
          <ac:spMkLst>
            <pc:docMk/>
            <pc:sldMk cId="2943944166" sldId="293"/>
            <ac:spMk id="7" creationId="{12F55D89-16A9-4869-8E90-088F9A617C2E}"/>
          </ac:spMkLst>
        </pc:spChg>
      </pc:sldChg>
      <pc:sldChg chg="modSp mod">
        <pc:chgData name="Magdalena Wos" userId="93ce9825-11a0-427d-b0d9-fa654a6873ce" providerId="ADAL" clId="{5AC6EA66-C506-4F2A-89B3-BC2D7E496A6E}" dt="2023-12-01T20:52:12.119" v="82" actId="1076"/>
        <pc:sldMkLst>
          <pc:docMk/>
          <pc:sldMk cId="1002864949" sldId="294"/>
        </pc:sldMkLst>
        <pc:spChg chg="mod">
          <ac:chgData name="Magdalena Wos" userId="93ce9825-11a0-427d-b0d9-fa654a6873ce" providerId="ADAL" clId="{5AC6EA66-C506-4F2A-89B3-BC2D7E496A6E}" dt="2023-12-01T20:52:12.119" v="82" actId="1076"/>
          <ac:spMkLst>
            <pc:docMk/>
            <pc:sldMk cId="1002864949" sldId="294"/>
            <ac:spMk id="7" creationId="{DEA46B60-B6C4-4E7F-9217-5F0CA6E5EEE6}"/>
          </ac:spMkLst>
        </pc:spChg>
      </pc:sldChg>
      <pc:sldChg chg="modSp mod">
        <pc:chgData name="Magdalena Wos" userId="93ce9825-11a0-427d-b0d9-fa654a6873ce" providerId="ADAL" clId="{5AC6EA66-C506-4F2A-89B3-BC2D7E496A6E}" dt="2023-12-01T20:52:37.241" v="87" actId="1076"/>
        <pc:sldMkLst>
          <pc:docMk/>
          <pc:sldMk cId="3136648570" sldId="295"/>
        </pc:sldMkLst>
        <pc:spChg chg="mod">
          <ac:chgData name="Magdalena Wos" userId="93ce9825-11a0-427d-b0d9-fa654a6873ce" providerId="ADAL" clId="{5AC6EA66-C506-4F2A-89B3-BC2D7E496A6E}" dt="2023-12-01T20:52:37.241" v="87" actId="1076"/>
          <ac:spMkLst>
            <pc:docMk/>
            <pc:sldMk cId="3136648570" sldId="295"/>
            <ac:spMk id="7" creationId="{A37C4AAA-7179-42B1-8CD7-80098476DC07}"/>
          </ac:spMkLst>
        </pc:spChg>
      </pc:sldChg>
      <pc:sldChg chg="modSp mod">
        <pc:chgData name="Magdalena Wos" userId="93ce9825-11a0-427d-b0d9-fa654a6873ce" providerId="ADAL" clId="{5AC6EA66-C506-4F2A-89B3-BC2D7E496A6E}" dt="2023-12-01T20:53:07.295" v="90" actId="1076"/>
        <pc:sldMkLst>
          <pc:docMk/>
          <pc:sldMk cId="1363000969" sldId="296"/>
        </pc:sldMkLst>
        <pc:spChg chg="mod">
          <ac:chgData name="Magdalena Wos" userId="93ce9825-11a0-427d-b0d9-fa654a6873ce" providerId="ADAL" clId="{5AC6EA66-C506-4F2A-89B3-BC2D7E496A6E}" dt="2023-12-01T20:53:07.295" v="90" actId="1076"/>
          <ac:spMkLst>
            <pc:docMk/>
            <pc:sldMk cId="1363000969" sldId="296"/>
            <ac:spMk id="3" creationId="{3321FD03-F43E-4749-8360-92F33D9D7C77}"/>
          </ac:spMkLst>
        </pc:spChg>
      </pc:sldChg>
      <pc:sldChg chg="modSp mod">
        <pc:chgData name="Magdalena Wos" userId="93ce9825-11a0-427d-b0d9-fa654a6873ce" providerId="ADAL" clId="{5AC6EA66-C506-4F2A-89B3-BC2D7E496A6E}" dt="2023-12-01T20:53:20.522" v="93" actId="2711"/>
        <pc:sldMkLst>
          <pc:docMk/>
          <pc:sldMk cId="3817277086" sldId="297"/>
        </pc:sldMkLst>
        <pc:spChg chg="mod">
          <ac:chgData name="Magdalena Wos" userId="93ce9825-11a0-427d-b0d9-fa654a6873ce" providerId="ADAL" clId="{5AC6EA66-C506-4F2A-89B3-BC2D7E496A6E}" dt="2023-12-01T20:53:20.522" v="93" actId="2711"/>
          <ac:spMkLst>
            <pc:docMk/>
            <pc:sldMk cId="3817277086" sldId="297"/>
            <ac:spMk id="8" creationId="{84A256FB-76D3-461E-8D01-807C9AEFDA3E}"/>
          </ac:spMkLst>
        </pc:spChg>
        <pc:spChg chg="mod">
          <ac:chgData name="Magdalena Wos" userId="93ce9825-11a0-427d-b0d9-fa654a6873ce" providerId="ADAL" clId="{5AC6EA66-C506-4F2A-89B3-BC2D7E496A6E}" dt="2023-12-01T20:53:13.890" v="92" actId="1076"/>
          <ac:spMkLst>
            <pc:docMk/>
            <pc:sldMk cId="3817277086" sldId="297"/>
            <ac:spMk id="11" creationId="{F928B1A3-A77B-424B-AAB9-7941AE8B8D1E}"/>
          </ac:spMkLst>
        </pc:spChg>
      </pc:sldChg>
      <pc:sldChg chg="modSp mod">
        <pc:chgData name="Magdalena Wos" userId="93ce9825-11a0-427d-b0d9-fa654a6873ce" providerId="ADAL" clId="{5AC6EA66-C506-4F2A-89B3-BC2D7E496A6E}" dt="2023-12-01T20:53:28.051" v="94" actId="403"/>
        <pc:sldMkLst>
          <pc:docMk/>
          <pc:sldMk cId="540059337" sldId="299"/>
        </pc:sldMkLst>
        <pc:spChg chg="mod">
          <ac:chgData name="Magdalena Wos" userId="93ce9825-11a0-427d-b0d9-fa654a6873ce" providerId="ADAL" clId="{5AC6EA66-C506-4F2A-89B3-BC2D7E496A6E}" dt="2023-12-01T20:53:28.051" v="94" actId="403"/>
          <ac:spMkLst>
            <pc:docMk/>
            <pc:sldMk cId="540059337" sldId="299"/>
            <ac:spMk id="7" creationId="{9F4A8CAD-A411-4F1F-8969-BC3524BC774C}"/>
          </ac:spMkLst>
        </pc:spChg>
      </pc:sldChg>
      <pc:sldChg chg="modSp mod">
        <pc:chgData name="Magdalena Wos" userId="93ce9825-11a0-427d-b0d9-fa654a6873ce" providerId="ADAL" clId="{5AC6EA66-C506-4F2A-89B3-BC2D7E496A6E}" dt="2023-12-01T20:53:39.037" v="96" actId="1076"/>
        <pc:sldMkLst>
          <pc:docMk/>
          <pc:sldMk cId="3714179000" sldId="300"/>
        </pc:sldMkLst>
        <pc:spChg chg="mod">
          <ac:chgData name="Magdalena Wos" userId="93ce9825-11a0-427d-b0d9-fa654a6873ce" providerId="ADAL" clId="{5AC6EA66-C506-4F2A-89B3-BC2D7E496A6E}" dt="2023-12-01T20:53:32.918" v="95" actId="403"/>
          <ac:spMkLst>
            <pc:docMk/>
            <pc:sldMk cId="3714179000" sldId="300"/>
            <ac:spMk id="3" creationId="{1BA411F9-081E-4A44-9C21-3F7C471D38C7}"/>
          </ac:spMkLst>
        </pc:spChg>
        <pc:spChg chg="mod">
          <ac:chgData name="Magdalena Wos" userId="93ce9825-11a0-427d-b0d9-fa654a6873ce" providerId="ADAL" clId="{5AC6EA66-C506-4F2A-89B3-BC2D7E496A6E}" dt="2023-12-01T20:53:39.037" v="96" actId="1076"/>
          <ac:spMkLst>
            <pc:docMk/>
            <pc:sldMk cId="3714179000" sldId="300"/>
            <ac:spMk id="5" creationId="{BBD6B290-4525-4E5E-A05F-59186F1B6186}"/>
          </ac:spMkLst>
        </pc:spChg>
      </pc:sldChg>
      <pc:sldChg chg="modSp mod">
        <pc:chgData name="Magdalena Wos" userId="93ce9825-11a0-427d-b0d9-fa654a6873ce" providerId="ADAL" clId="{5AC6EA66-C506-4F2A-89B3-BC2D7E496A6E}" dt="2023-12-01T20:53:42.601" v="97" actId="403"/>
        <pc:sldMkLst>
          <pc:docMk/>
          <pc:sldMk cId="2208159613" sldId="301"/>
        </pc:sldMkLst>
        <pc:spChg chg="mod">
          <ac:chgData name="Magdalena Wos" userId="93ce9825-11a0-427d-b0d9-fa654a6873ce" providerId="ADAL" clId="{5AC6EA66-C506-4F2A-89B3-BC2D7E496A6E}" dt="2023-12-01T20:53:42.601" v="97" actId="403"/>
          <ac:spMkLst>
            <pc:docMk/>
            <pc:sldMk cId="2208159613" sldId="301"/>
            <ac:spMk id="3" creationId="{2801FDA7-ECDB-4199-AB2E-76F7DB2758B0}"/>
          </ac:spMkLst>
        </pc:spChg>
      </pc:sldChg>
      <pc:sldChg chg="modSp mod">
        <pc:chgData name="Magdalena Wos" userId="93ce9825-11a0-427d-b0d9-fa654a6873ce" providerId="ADAL" clId="{5AC6EA66-C506-4F2A-89B3-BC2D7E496A6E}" dt="2023-12-01T20:54:04.773" v="102" actId="1076"/>
        <pc:sldMkLst>
          <pc:docMk/>
          <pc:sldMk cId="2514914613" sldId="302"/>
        </pc:sldMkLst>
        <pc:spChg chg="mod">
          <ac:chgData name="Magdalena Wos" userId="93ce9825-11a0-427d-b0d9-fa654a6873ce" providerId="ADAL" clId="{5AC6EA66-C506-4F2A-89B3-BC2D7E496A6E}" dt="2023-12-01T20:53:46.396" v="98" actId="403"/>
          <ac:spMkLst>
            <pc:docMk/>
            <pc:sldMk cId="2514914613" sldId="302"/>
            <ac:spMk id="7" creationId="{5B1E6EB5-7289-4FF4-AA07-4750216FE1AE}"/>
          </ac:spMkLst>
        </pc:spChg>
        <pc:picChg chg="mod">
          <ac:chgData name="Magdalena Wos" userId="93ce9825-11a0-427d-b0d9-fa654a6873ce" providerId="ADAL" clId="{5AC6EA66-C506-4F2A-89B3-BC2D7E496A6E}" dt="2023-12-01T20:54:04.773" v="102" actId="1076"/>
          <ac:picMkLst>
            <pc:docMk/>
            <pc:sldMk cId="2514914613" sldId="302"/>
            <ac:picMk id="11268" creationId="{3D4F4F2D-8D48-48CB-BB22-CDF4CC7CC41F}"/>
          </ac:picMkLst>
        </pc:picChg>
      </pc:sldChg>
      <pc:sldChg chg="modSp mod">
        <pc:chgData name="Magdalena Wos" userId="93ce9825-11a0-427d-b0d9-fa654a6873ce" providerId="ADAL" clId="{5AC6EA66-C506-4F2A-89B3-BC2D7E496A6E}" dt="2023-12-01T20:54:08.986" v="103" actId="1076"/>
        <pc:sldMkLst>
          <pc:docMk/>
          <pc:sldMk cId="1478546604" sldId="303"/>
        </pc:sldMkLst>
        <pc:spChg chg="mod">
          <ac:chgData name="Magdalena Wos" userId="93ce9825-11a0-427d-b0d9-fa654a6873ce" providerId="ADAL" clId="{5AC6EA66-C506-4F2A-89B3-BC2D7E496A6E}" dt="2023-12-01T20:53:52.738" v="99" actId="403"/>
          <ac:spMkLst>
            <pc:docMk/>
            <pc:sldMk cId="1478546604" sldId="303"/>
            <ac:spMk id="7" creationId="{914E45C2-7808-4C45-91DC-3BE6862E7B18}"/>
          </ac:spMkLst>
        </pc:spChg>
        <pc:picChg chg="mod">
          <ac:chgData name="Magdalena Wos" userId="93ce9825-11a0-427d-b0d9-fa654a6873ce" providerId="ADAL" clId="{5AC6EA66-C506-4F2A-89B3-BC2D7E496A6E}" dt="2023-12-01T20:54:08.986" v="103" actId="1076"/>
          <ac:picMkLst>
            <pc:docMk/>
            <pc:sldMk cId="1478546604" sldId="303"/>
            <ac:picMk id="13314" creationId="{6FA48D8D-8C8A-40E3-B288-A46C68AD4D77}"/>
          </ac:picMkLst>
        </pc:picChg>
      </pc:sldChg>
      <pc:sldChg chg="modSp mod">
        <pc:chgData name="Magdalena Wos" userId="93ce9825-11a0-427d-b0d9-fa654a6873ce" providerId="ADAL" clId="{5AC6EA66-C506-4F2A-89B3-BC2D7E496A6E}" dt="2023-12-01T20:54:00.975" v="101" actId="1076"/>
        <pc:sldMkLst>
          <pc:docMk/>
          <pc:sldMk cId="3874439401" sldId="304"/>
        </pc:sldMkLst>
        <pc:spChg chg="mod">
          <ac:chgData name="Magdalena Wos" userId="93ce9825-11a0-427d-b0d9-fa654a6873ce" providerId="ADAL" clId="{5AC6EA66-C506-4F2A-89B3-BC2D7E496A6E}" dt="2023-12-01T20:53:56.713" v="100" actId="403"/>
          <ac:spMkLst>
            <pc:docMk/>
            <pc:sldMk cId="3874439401" sldId="304"/>
            <ac:spMk id="7" creationId="{AAA658F3-7720-4F17-8707-662AE48F559A}"/>
          </ac:spMkLst>
        </pc:spChg>
        <pc:picChg chg="mod">
          <ac:chgData name="Magdalena Wos" userId="93ce9825-11a0-427d-b0d9-fa654a6873ce" providerId="ADAL" clId="{5AC6EA66-C506-4F2A-89B3-BC2D7E496A6E}" dt="2023-12-01T20:54:00.975" v="101" actId="1076"/>
          <ac:picMkLst>
            <pc:docMk/>
            <pc:sldMk cId="3874439401" sldId="304"/>
            <ac:picMk id="12290" creationId="{F3450ECE-2AD1-437D-811F-272F7F9B7961}"/>
          </ac:picMkLst>
        </pc:picChg>
      </pc:sldChg>
      <pc:sldChg chg="modSp mod">
        <pc:chgData name="Magdalena Wos" userId="93ce9825-11a0-427d-b0d9-fa654a6873ce" providerId="ADAL" clId="{5AC6EA66-C506-4F2A-89B3-BC2D7E496A6E}" dt="2023-12-01T20:54:14.105" v="104" actId="403"/>
        <pc:sldMkLst>
          <pc:docMk/>
          <pc:sldMk cId="2718515501" sldId="305"/>
        </pc:sldMkLst>
        <pc:spChg chg="mod">
          <ac:chgData name="Magdalena Wos" userId="93ce9825-11a0-427d-b0d9-fa654a6873ce" providerId="ADAL" clId="{5AC6EA66-C506-4F2A-89B3-BC2D7E496A6E}" dt="2023-12-01T20:54:14.105" v="104" actId="403"/>
          <ac:spMkLst>
            <pc:docMk/>
            <pc:sldMk cId="2718515501" sldId="305"/>
            <ac:spMk id="7" creationId="{68139593-F4DA-4099-9D59-E0D7B4377884}"/>
          </ac:spMkLst>
        </pc:spChg>
      </pc:sldChg>
      <pc:sldChg chg="modSp mod">
        <pc:chgData name="Magdalena Wos" userId="93ce9825-11a0-427d-b0d9-fa654a6873ce" providerId="ADAL" clId="{5AC6EA66-C506-4F2A-89B3-BC2D7E496A6E}" dt="2023-12-01T20:54:17.562" v="105" actId="403"/>
        <pc:sldMkLst>
          <pc:docMk/>
          <pc:sldMk cId="750779776" sldId="306"/>
        </pc:sldMkLst>
        <pc:spChg chg="mod">
          <ac:chgData name="Magdalena Wos" userId="93ce9825-11a0-427d-b0d9-fa654a6873ce" providerId="ADAL" clId="{5AC6EA66-C506-4F2A-89B3-BC2D7E496A6E}" dt="2023-12-01T20:54:17.562" v="105" actId="403"/>
          <ac:spMkLst>
            <pc:docMk/>
            <pc:sldMk cId="750779776" sldId="306"/>
            <ac:spMk id="3" creationId="{111024BE-B93A-4C0E-B387-6F7C2F151D82}"/>
          </ac:spMkLst>
        </pc:spChg>
      </pc:sldChg>
      <pc:sldChg chg="modSp mod">
        <pc:chgData name="Magdalena Wos" userId="93ce9825-11a0-427d-b0d9-fa654a6873ce" providerId="ADAL" clId="{5AC6EA66-C506-4F2A-89B3-BC2D7E496A6E}" dt="2023-12-01T20:54:26.255" v="107" actId="403"/>
        <pc:sldMkLst>
          <pc:docMk/>
          <pc:sldMk cId="459048655" sldId="307"/>
        </pc:sldMkLst>
        <pc:spChg chg="mod">
          <ac:chgData name="Magdalena Wos" userId="93ce9825-11a0-427d-b0d9-fa654a6873ce" providerId="ADAL" clId="{5AC6EA66-C506-4F2A-89B3-BC2D7E496A6E}" dt="2023-12-01T20:54:23.494" v="106" actId="404"/>
          <ac:spMkLst>
            <pc:docMk/>
            <pc:sldMk cId="459048655" sldId="307"/>
            <ac:spMk id="2" creationId="{4291D357-D4E9-4301-BBB4-8392D87E851D}"/>
          </ac:spMkLst>
        </pc:spChg>
        <pc:spChg chg="mod">
          <ac:chgData name="Magdalena Wos" userId="93ce9825-11a0-427d-b0d9-fa654a6873ce" providerId="ADAL" clId="{5AC6EA66-C506-4F2A-89B3-BC2D7E496A6E}" dt="2023-12-01T20:54:26.255" v="107" actId="403"/>
          <ac:spMkLst>
            <pc:docMk/>
            <pc:sldMk cId="459048655" sldId="307"/>
            <ac:spMk id="6" creationId="{D2BF1E0E-3F85-4C7D-B286-EC89C704D063}"/>
          </ac:spMkLst>
        </pc:spChg>
      </pc:sldChg>
      <pc:sldChg chg="modSp mod">
        <pc:chgData name="Magdalena Wos" userId="93ce9825-11a0-427d-b0d9-fa654a6873ce" providerId="ADAL" clId="{5AC6EA66-C506-4F2A-89B3-BC2D7E496A6E}" dt="2023-12-01T20:54:35.028" v="109" actId="1076"/>
        <pc:sldMkLst>
          <pc:docMk/>
          <pc:sldMk cId="1536187637" sldId="308"/>
        </pc:sldMkLst>
        <pc:spChg chg="mod">
          <ac:chgData name="Magdalena Wos" userId="93ce9825-11a0-427d-b0d9-fa654a6873ce" providerId="ADAL" clId="{5AC6EA66-C506-4F2A-89B3-BC2D7E496A6E}" dt="2023-12-01T20:54:35.028" v="109" actId="1076"/>
          <ac:spMkLst>
            <pc:docMk/>
            <pc:sldMk cId="1536187637" sldId="308"/>
            <ac:spMk id="3" creationId="{E7C59D61-FB5A-4767-B223-C4A6350A4365}"/>
          </ac:spMkLst>
        </pc:spChg>
      </pc:sldChg>
      <pc:sldChg chg="modSp mod">
        <pc:chgData name="Magdalena Wos" userId="93ce9825-11a0-427d-b0d9-fa654a6873ce" providerId="ADAL" clId="{5AC6EA66-C506-4F2A-89B3-BC2D7E496A6E}" dt="2023-12-01T20:54:43.314" v="111" actId="1076"/>
        <pc:sldMkLst>
          <pc:docMk/>
          <pc:sldMk cId="965457133" sldId="309"/>
        </pc:sldMkLst>
        <pc:spChg chg="mod">
          <ac:chgData name="Magdalena Wos" userId="93ce9825-11a0-427d-b0d9-fa654a6873ce" providerId="ADAL" clId="{5AC6EA66-C506-4F2A-89B3-BC2D7E496A6E}" dt="2023-12-01T20:54:43.314" v="111" actId="1076"/>
          <ac:spMkLst>
            <pc:docMk/>
            <pc:sldMk cId="965457133" sldId="309"/>
            <ac:spMk id="8" creationId="{73B25394-BFC1-454F-9E02-7D0D37222FED}"/>
          </ac:spMkLst>
        </pc:spChg>
      </pc:sldChg>
      <pc:sldChg chg="addSp delSp modSp mod">
        <pc:chgData name="Magdalena Wos" userId="93ce9825-11a0-427d-b0d9-fa654a6873ce" providerId="ADAL" clId="{5AC6EA66-C506-4F2A-89B3-BC2D7E496A6E}" dt="2023-12-01T20:55:00.593" v="121" actId="1076"/>
        <pc:sldMkLst>
          <pc:docMk/>
          <pc:sldMk cId="3466772174" sldId="310"/>
        </pc:sldMkLst>
        <pc:spChg chg="add del mod">
          <ac:chgData name="Magdalena Wos" userId="93ce9825-11a0-427d-b0d9-fa654a6873ce" providerId="ADAL" clId="{5AC6EA66-C506-4F2A-89B3-BC2D7E496A6E}" dt="2023-12-01T20:54:56.298" v="120" actId="22"/>
          <ac:spMkLst>
            <pc:docMk/>
            <pc:sldMk cId="3466772174" sldId="310"/>
            <ac:spMk id="3" creationId="{1C648025-4151-E193-68F5-E34F75DEC83B}"/>
          </ac:spMkLst>
        </pc:spChg>
        <pc:spChg chg="add del mod">
          <ac:chgData name="Magdalena Wos" userId="93ce9825-11a0-427d-b0d9-fa654a6873ce" providerId="ADAL" clId="{5AC6EA66-C506-4F2A-89B3-BC2D7E496A6E}" dt="2023-12-01T20:55:00.593" v="121" actId="1076"/>
          <ac:spMkLst>
            <pc:docMk/>
            <pc:sldMk cId="3466772174" sldId="310"/>
            <ac:spMk id="8" creationId="{7A23DE91-46C7-4CE1-9ED5-B8869CFD1BA9}"/>
          </ac:spMkLst>
        </pc:spChg>
      </pc:sldChg>
      <pc:sldChg chg="modSp mod">
        <pc:chgData name="Magdalena Wos" userId="93ce9825-11a0-427d-b0d9-fa654a6873ce" providerId="ADAL" clId="{5AC6EA66-C506-4F2A-89B3-BC2D7E496A6E}" dt="2023-12-01T20:55:06.402" v="123" actId="1076"/>
        <pc:sldMkLst>
          <pc:docMk/>
          <pc:sldMk cId="1413176493" sldId="311"/>
        </pc:sldMkLst>
        <pc:spChg chg="mod">
          <ac:chgData name="Magdalena Wos" userId="93ce9825-11a0-427d-b0d9-fa654a6873ce" providerId="ADAL" clId="{5AC6EA66-C506-4F2A-89B3-BC2D7E496A6E}" dt="2023-12-01T20:55:06.402" v="123" actId="1076"/>
          <ac:spMkLst>
            <pc:docMk/>
            <pc:sldMk cId="1413176493" sldId="311"/>
            <ac:spMk id="8" creationId="{3976764A-FA36-42B7-82EE-0968EF80D73B}"/>
          </ac:spMkLst>
        </pc:spChg>
      </pc:sldChg>
      <pc:sldChg chg="modSp mod">
        <pc:chgData name="Magdalena Wos" userId="93ce9825-11a0-427d-b0d9-fa654a6873ce" providerId="ADAL" clId="{5AC6EA66-C506-4F2A-89B3-BC2D7E496A6E}" dt="2023-12-01T20:55:13.520" v="125" actId="1076"/>
        <pc:sldMkLst>
          <pc:docMk/>
          <pc:sldMk cId="1195625382" sldId="312"/>
        </pc:sldMkLst>
        <pc:spChg chg="mod">
          <ac:chgData name="Magdalena Wos" userId="93ce9825-11a0-427d-b0d9-fa654a6873ce" providerId="ADAL" clId="{5AC6EA66-C506-4F2A-89B3-BC2D7E496A6E}" dt="2023-12-01T20:55:13.520" v="125" actId="1076"/>
          <ac:spMkLst>
            <pc:docMk/>
            <pc:sldMk cId="1195625382" sldId="312"/>
            <ac:spMk id="8" creationId="{603CE933-9DAC-488B-96B6-05A70880C6ED}"/>
          </ac:spMkLst>
        </pc:spChg>
      </pc:sldChg>
      <pc:sldChg chg="modSp mod">
        <pc:chgData name="Magdalena Wos" userId="93ce9825-11a0-427d-b0d9-fa654a6873ce" providerId="ADAL" clId="{5AC6EA66-C506-4F2A-89B3-BC2D7E496A6E}" dt="2023-12-01T20:55:23.592" v="127" actId="403"/>
        <pc:sldMkLst>
          <pc:docMk/>
          <pc:sldMk cId="449130709" sldId="313"/>
        </pc:sldMkLst>
        <pc:spChg chg="mod">
          <ac:chgData name="Magdalena Wos" userId="93ce9825-11a0-427d-b0d9-fa654a6873ce" providerId="ADAL" clId="{5AC6EA66-C506-4F2A-89B3-BC2D7E496A6E}" dt="2023-12-01T20:55:23.592" v="127" actId="403"/>
          <ac:spMkLst>
            <pc:docMk/>
            <pc:sldMk cId="449130709" sldId="313"/>
            <ac:spMk id="3" creationId="{67A948DE-8762-4F8A-96FF-B2C4ABD96DFC}"/>
          </ac:spMkLst>
        </pc:spChg>
      </pc:sldChg>
      <pc:sldChg chg="modSp mod">
        <pc:chgData name="Magdalena Wos" userId="93ce9825-11a0-427d-b0d9-fa654a6873ce" providerId="ADAL" clId="{5AC6EA66-C506-4F2A-89B3-BC2D7E496A6E}" dt="2023-12-01T20:55:29.508" v="128" actId="403"/>
        <pc:sldMkLst>
          <pc:docMk/>
          <pc:sldMk cId="152327891" sldId="314"/>
        </pc:sldMkLst>
        <pc:spChg chg="mod">
          <ac:chgData name="Magdalena Wos" userId="93ce9825-11a0-427d-b0d9-fa654a6873ce" providerId="ADAL" clId="{5AC6EA66-C506-4F2A-89B3-BC2D7E496A6E}" dt="2023-12-01T20:55:29.508" v="128" actId="403"/>
          <ac:spMkLst>
            <pc:docMk/>
            <pc:sldMk cId="152327891" sldId="314"/>
            <ac:spMk id="3" creationId="{111024BE-B93A-4C0E-B387-6F7C2F151D82}"/>
          </ac:spMkLst>
        </pc:spChg>
      </pc:sldChg>
      <pc:sldChg chg="modSp mod">
        <pc:chgData name="Magdalena Wos" userId="93ce9825-11a0-427d-b0d9-fa654a6873ce" providerId="ADAL" clId="{5AC6EA66-C506-4F2A-89B3-BC2D7E496A6E}" dt="2023-12-01T20:55:55.515" v="132" actId="403"/>
        <pc:sldMkLst>
          <pc:docMk/>
          <pc:sldMk cId="1824941191" sldId="315"/>
        </pc:sldMkLst>
        <pc:spChg chg="mod">
          <ac:chgData name="Magdalena Wos" userId="93ce9825-11a0-427d-b0d9-fa654a6873ce" providerId="ADAL" clId="{5AC6EA66-C506-4F2A-89B3-BC2D7E496A6E}" dt="2023-12-01T20:55:55.515" v="132" actId="403"/>
          <ac:spMkLst>
            <pc:docMk/>
            <pc:sldMk cId="1824941191" sldId="315"/>
            <ac:spMk id="3" creationId="{111024BE-B93A-4C0E-B387-6F7C2F151D82}"/>
          </ac:spMkLst>
        </pc:spChg>
      </pc:sldChg>
      <pc:sldChg chg="modSp mod">
        <pc:chgData name="Magdalena Wos" userId="93ce9825-11a0-427d-b0d9-fa654a6873ce" providerId="ADAL" clId="{5AC6EA66-C506-4F2A-89B3-BC2D7E496A6E}" dt="2023-12-01T20:56:07.640" v="135" actId="207"/>
        <pc:sldMkLst>
          <pc:docMk/>
          <pc:sldMk cId="4133820371" sldId="316"/>
        </pc:sldMkLst>
        <pc:spChg chg="mod">
          <ac:chgData name="Magdalena Wos" userId="93ce9825-11a0-427d-b0d9-fa654a6873ce" providerId="ADAL" clId="{5AC6EA66-C506-4F2A-89B3-BC2D7E496A6E}" dt="2023-12-01T20:56:07.640" v="135" actId="207"/>
          <ac:spMkLst>
            <pc:docMk/>
            <pc:sldMk cId="4133820371" sldId="316"/>
            <ac:spMk id="3" creationId="{19EA832A-65C7-8A55-4D0B-55941768B096}"/>
          </ac:spMkLst>
        </pc:spChg>
      </pc:sldChg>
      <pc:sldChg chg="modSp mod">
        <pc:chgData name="Magdalena Wos" userId="93ce9825-11a0-427d-b0d9-fa654a6873ce" providerId="ADAL" clId="{5AC6EA66-C506-4F2A-89B3-BC2D7E496A6E}" dt="2023-12-01T20:56:05.209" v="134" actId="207"/>
        <pc:sldMkLst>
          <pc:docMk/>
          <pc:sldMk cId="936977376" sldId="317"/>
        </pc:sldMkLst>
        <pc:spChg chg="mod">
          <ac:chgData name="Magdalena Wos" userId="93ce9825-11a0-427d-b0d9-fa654a6873ce" providerId="ADAL" clId="{5AC6EA66-C506-4F2A-89B3-BC2D7E496A6E}" dt="2023-12-01T20:56:05.209" v="134" actId="207"/>
          <ac:spMkLst>
            <pc:docMk/>
            <pc:sldMk cId="936977376" sldId="317"/>
            <ac:spMk id="2" creationId="{6CCFBC37-FEB2-3433-FA9A-E95ACC62A2F4}"/>
          </ac:spMkLst>
        </pc:spChg>
      </pc:sldChg>
      <pc:sldChg chg="modSp mod">
        <pc:chgData name="Magdalena Wos" userId="93ce9825-11a0-427d-b0d9-fa654a6873ce" providerId="ADAL" clId="{5AC6EA66-C506-4F2A-89B3-BC2D7E496A6E}" dt="2023-12-01T20:56:02.495" v="133" actId="207"/>
        <pc:sldMkLst>
          <pc:docMk/>
          <pc:sldMk cId="1679518180" sldId="318"/>
        </pc:sldMkLst>
        <pc:spChg chg="mod">
          <ac:chgData name="Magdalena Wos" userId="93ce9825-11a0-427d-b0d9-fa654a6873ce" providerId="ADAL" clId="{5AC6EA66-C506-4F2A-89B3-BC2D7E496A6E}" dt="2023-12-01T20:56:02.495" v="133" actId="207"/>
          <ac:spMkLst>
            <pc:docMk/>
            <pc:sldMk cId="1679518180" sldId="318"/>
            <ac:spMk id="2" creationId="{29F4C384-68B2-5D00-BEFE-CEFCD0DE5856}"/>
          </ac:spMkLst>
        </pc:spChg>
      </pc:sldChg>
      <pc:sldChg chg="modSp mod">
        <pc:chgData name="Magdalena Wos" userId="93ce9825-11a0-427d-b0d9-fa654a6873ce" providerId="ADAL" clId="{5AC6EA66-C506-4F2A-89B3-BC2D7E496A6E}" dt="2023-12-01T20:56:11.375" v="136" actId="1076"/>
        <pc:sldMkLst>
          <pc:docMk/>
          <pc:sldMk cId="1732179126" sldId="319"/>
        </pc:sldMkLst>
        <pc:spChg chg="mod">
          <ac:chgData name="Magdalena Wos" userId="93ce9825-11a0-427d-b0d9-fa654a6873ce" providerId="ADAL" clId="{5AC6EA66-C506-4F2A-89B3-BC2D7E496A6E}" dt="2023-12-01T20:56:11.375" v="136" actId="1076"/>
          <ac:spMkLst>
            <pc:docMk/>
            <pc:sldMk cId="1732179126" sldId="319"/>
            <ac:spMk id="6" creationId="{135315C1-F522-458B-A310-0354D09D04D8}"/>
          </ac:spMkLst>
        </pc:spChg>
      </pc:sldChg>
      <pc:sldChg chg="modSp mod">
        <pc:chgData name="Magdalena Wos" userId="93ce9825-11a0-427d-b0d9-fa654a6873ce" providerId="ADAL" clId="{5AC6EA66-C506-4F2A-89B3-BC2D7E496A6E}" dt="2023-12-01T20:56:15.889" v="137" actId="1076"/>
        <pc:sldMkLst>
          <pc:docMk/>
          <pc:sldMk cId="3696618045" sldId="320"/>
        </pc:sldMkLst>
        <pc:spChg chg="mod">
          <ac:chgData name="Magdalena Wos" userId="93ce9825-11a0-427d-b0d9-fa654a6873ce" providerId="ADAL" clId="{5AC6EA66-C506-4F2A-89B3-BC2D7E496A6E}" dt="2023-12-01T20:56:15.889" v="137" actId="1076"/>
          <ac:spMkLst>
            <pc:docMk/>
            <pc:sldMk cId="3696618045" sldId="320"/>
            <ac:spMk id="7" creationId="{32D1F9E7-5E9E-456A-871E-855BACE10E40}"/>
          </ac:spMkLst>
        </pc:spChg>
      </pc:sldChg>
      <pc:sldChg chg="modSp mod">
        <pc:chgData name="Magdalena Wos" userId="93ce9825-11a0-427d-b0d9-fa654a6873ce" providerId="ADAL" clId="{5AC6EA66-C506-4F2A-89B3-BC2D7E496A6E}" dt="2023-12-01T20:56:21.024" v="138" actId="1076"/>
        <pc:sldMkLst>
          <pc:docMk/>
          <pc:sldMk cId="3827465609" sldId="321"/>
        </pc:sldMkLst>
        <pc:spChg chg="mod">
          <ac:chgData name="Magdalena Wos" userId="93ce9825-11a0-427d-b0d9-fa654a6873ce" providerId="ADAL" clId="{5AC6EA66-C506-4F2A-89B3-BC2D7E496A6E}" dt="2023-12-01T20:56:21.024" v="138" actId="1076"/>
          <ac:spMkLst>
            <pc:docMk/>
            <pc:sldMk cId="3827465609" sldId="321"/>
            <ac:spMk id="6" creationId="{5F6637ED-34B9-458A-9E9C-BC3748E839D6}"/>
          </ac:spMkLst>
        </pc:spChg>
      </pc:sldChg>
      <pc:sldChg chg="modSp mod">
        <pc:chgData name="Magdalena Wos" userId="93ce9825-11a0-427d-b0d9-fa654a6873ce" providerId="ADAL" clId="{5AC6EA66-C506-4F2A-89B3-BC2D7E496A6E}" dt="2023-12-01T20:56:31.892" v="140" actId="1076"/>
        <pc:sldMkLst>
          <pc:docMk/>
          <pc:sldMk cId="2362109647" sldId="323"/>
        </pc:sldMkLst>
        <pc:spChg chg="mod">
          <ac:chgData name="Magdalena Wos" userId="93ce9825-11a0-427d-b0d9-fa654a6873ce" providerId="ADAL" clId="{5AC6EA66-C506-4F2A-89B3-BC2D7E496A6E}" dt="2023-12-01T20:56:31.892" v="140" actId="1076"/>
          <ac:spMkLst>
            <pc:docMk/>
            <pc:sldMk cId="2362109647" sldId="323"/>
            <ac:spMk id="7" creationId="{33B8E519-A5A7-4C12-A6AB-898D70E9226B}"/>
          </ac:spMkLst>
        </pc:spChg>
      </pc:sldChg>
      <pc:sldChg chg="modSp mod">
        <pc:chgData name="Magdalena Wos" userId="93ce9825-11a0-427d-b0d9-fa654a6873ce" providerId="ADAL" clId="{5AC6EA66-C506-4F2A-89B3-BC2D7E496A6E}" dt="2023-12-01T20:56:45.159" v="142" actId="1076"/>
        <pc:sldMkLst>
          <pc:docMk/>
          <pc:sldMk cId="145257560" sldId="325"/>
        </pc:sldMkLst>
        <pc:spChg chg="mod">
          <ac:chgData name="Magdalena Wos" userId="93ce9825-11a0-427d-b0d9-fa654a6873ce" providerId="ADAL" clId="{5AC6EA66-C506-4F2A-89B3-BC2D7E496A6E}" dt="2023-12-01T20:56:41.667" v="141" actId="403"/>
          <ac:spMkLst>
            <pc:docMk/>
            <pc:sldMk cId="145257560" sldId="325"/>
            <ac:spMk id="3" creationId="{2DB0F7E1-9CEF-4C85-9A34-A8ECC8C805D7}"/>
          </ac:spMkLst>
        </pc:spChg>
        <pc:spChg chg="mod">
          <ac:chgData name="Magdalena Wos" userId="93ce9825-11a0-427d-b0d9-fa654a6873ce" providerId="ADAL" clId="{5AC6EA66-C506-4F2A-89B3-BC2D7E496A6E}" dt="2023-12-01T20:56:45.159" v="142" actId="1076"/>
          <ac:spMkLst>
            <pc:docMk/>
            <pc:sldMk cId="145257560" sldId="325"/>
            <ac:spMk id="5" creationId="{DCE7495D-58B9-4B65-ABC8-EBD59578B84A}"/>
          </ac:spMkLst>
        </pc:spChg>
      </pc:sldChg>
      <pc:sldChg chg="modSp mod">
        <pc:chgData name="Magdalena Wos" userId="93ce9825-11a0-427d-b0d9-fa654a6873ce" providerId="ADAL" clId="{5AC6EA66-C506-4F2A-89B3-BC2D7E496A6E}" dt="2023-12-01T20:56:54.860" v="147" actId="403"/>
        <pc:sldMkLst>
          <pc:docMk/>
          <pc:sldMk cId="3441192923" sldId="326"/>
        </pc:sldMkLst>
        <pc:spChg chg="mod">
          <ac:chgData name="Magdalena Wos" userId="93ce9825-11a0-427d-b0d9-fa654a6873ce" providerId="ADAL" clId="{5AC6EA66-C506-4F2A-89B3-BC2D7E496A6E}" dt="2023-12-01T20:56:54.860" v="147" actId="403"/>
          <ac:spMkLst>
            <pc:docMk/>
            <pc:sldMk cId="3441192923" sldId="326"/>
            <ac:spMk id="7" creationId="{C892E5C0-59B7-4638-A620-9C42F0460DE3}"/>
          </ac:spMkLst>
        </pc:spChg>
      </pc:sldChg>
      <pc:sldChg chg="modSp mod">
        <pc:chgData name="Magdalena Wos" userId="93ce9825-11a0-427d-b0d9-fa654a6873ce" providerId="ADAL" clId="{5AC6EA66-C506-4F2A-89B3-BC2D7E496A6E}" dt="2023-12-01T20:56:59.340" v="148" actId="403"/>
        <pc:sldMkLst>
          <pc:docMk/>
          <pc:sldMk cId="19355761" sldId="327"/>
        </pc:sldMkLst>
        <pc:spChg chg="mod">
          <ac:chgData name="Magdalena Wos" userId="93ce9825-11a0-427d-b0d9-fa654a6873ce" providerId="ADAL" clId="{5AC6EA66-C506-4F2A-89B3-BC2D7E496A6E}" dt="2023-12-01T20:56:59.340" v="148" actId="403"/>
          <ac:spMkLst>
            <pc:docMk/>
            <pc:sldMk cId="19355761" sldId="327"/>
            <ac:spMk id="8" creationId="{D469415C-F6B3-499C-AE87-0A7E7C448045}"/>
          </ac:spMkLst>
        </pc:spChg>
      </pc:sldChg>
      <pc:sldChg chg="modSp mod">
        <pc:chgData name="Magdalena Wos" userId="93ce9825-11a0-427d-b0d9-fa654a6873ce" providerId="ADAL" clId="{5AC6EA66-C506-4F2A-89B3-BC2D7E496A6E}" dt="2023-12-01T20:57:05.282" v="150" actId="1076"/>
        <pc:sldMkLst>
          <pc:docMk/>
          <pc:sldMk cId="1026027031" sldId="328"/>
        </pc:sldMkLst>
        <pc:spChg chg="mod">
          <ac:chgData name="Magdalena Wos" userId="93ce9825-11a0-427d-b0d9-fa654a6873ce" providerId="ADAL" clId="{5AC6EA66-C506-4F2A-89B3-BC2D7E496A6E}" dt="2023-12-01T20:57:05.282" v="150" actId="1076"/>
          <ac:spMkLst>
            <pc:docMk/>
            <pc:sldMk cId="1026027031" sldId="328"/>
            <ac:spMk id="12" creationId="{E668317F-AFA4-40B3-A95C-93F589AE4835}"/>
          </ac:spMkLst>
        </pc:spChg>
      </pc:sldChg>
      <pc:sldChg chg="modSp mod">
        <pc:chgData name="Magdalena Wos" userId="93ce9825-11a0-427d-b0d9-fa654a6873ce" providerId="ADAL" clId="{5AC6EA66-C506-4F2A-89B3-BC2D7E496A6E}" dt="2023-12-01T20:57:16.206" v="152" actId="403"/>
        <pc:sldMkLst>
          <pc:docMk/>
          <pc:sldMk cId="1279867075" sldId="329"/>
        </pc:sldMkLst>
        <pc:spChg chg="mod">
          <ac:chgData name="Magdalena Wos" userId="93ce9825-11a0-427d-b0d9-fa654a6873ce" providerId="ADAL" clId="{5AC6EA66-C506-4F2A-89B3-BC2D7E496A6E}" dt="2023-12-01T20:57:16.206" v="152" actId="403"/>
          <ac:spMkLst>
            <pc:docMk/>
            <pc:sldMk cId="1279867075" sldId="329"/>
            <ac:spMk id="9" creationId="{449120D5-284E-4D4E-A750-6ED383B74B25}"/>
          </ac:spMkLst>
        </pc:spChg>
      </pc:sldChg>
      <pc:sldChg chg="modSp mod">
        <pc:chgData name="Magdalena Wos" userId="93ce9825-11a0-427d-b0d9-fa654a6873ce" providerId="ADAL" clId="{5AC6EA66-C506-4F2A-89B3-BC2D7E496A6E}" dt="2023-12-01T20:57:11.758" v="151" actId="403"/>
        <pc:sldMkLst>
          <pc:docMk/>
          <pc:sldMk cId="4284662277" sldId="330"/>
        </pc:sldMkLst>
        <pc:spChg chg="mod">
          <ac:chgData name="Magdalena Wos" userId="93ce9825-11a0-427d-b0d9-fa654a6873ce" providerId="ADAL" clId="{5AC6EA66-C506-4F2A-89B3-BC2D7E496A6E}" dt="2023-12-01T20:57:11.758" v="151" actId="403"/>
          <ac:spMkLst>
            <pc:docMk/>
            <pc:sldMk cId="4284662277" sldId="330"/>
            <ac:spMk id="10" creationId="{A7A85AAF-C156-45FC-AFF8-F9C3B8E702FD}"/>
          </ac:spMkLst>
        </pc:spChg>
      </pc:sldChg>
      <pc:sldChg chg="modSp mod">
        <pc:chgData name="Magdalena Wos" userId="93ce9825-11a0-427d-b0d9-fa654a6873ce" providerId="ADAL" clId="{5AC6EA66-C506-4F2A-89B3-BC2D7E496A6E}" dt="2023-12-01T20:57:22.852" v="153" actId="403"/>
        <pc:sldMkLst>
          <pc:docMk/>
          <pc:sldMk cId="3621542353" sldId="331"/>
        </pc:sldMkLst>
        <pc:spChg chg="mod">
          <ac:chgData name="Magdalena Wos" userId="93ce9825-11a0-427d-b0d9-fa654a6873ce" providerId="ADAL" clId="{5AC6EA66-C506-4F2A-89B3-BC2D7E496A6E}" dt="2023-12-01T20:57:22.852" v="153" actId="403"/>
          <ac:spMkLst>
            <pc:docMk/>
            <pc:sldMk cId="3621542353" sldId="331"/>
            <ac:spMk id="9" creationId="{0BD69E35-7D8F-4214-B965-0880350D91CF}"/>
          </ac:spMkLst>
        </pc:spChg>
      </pc:sldChg>
      <pc:sldChg chg="modSp mod">
        <pc:chgData name="Magdalena Wos" userId="93ce9825-11a0-427d-b0d9-fa654a6873ce" providerId="ADAL" clId="{5AC6EA66-C506-4F2A-89B3-BC2D7E496A6E}" dt="2023-12-01T20:57:25.950" v="154" actId="403"/>
        <pc:sldMkLst>
          <pc:docMk/>
          <pc:sldMk cId="4273135550" sldId="332"/>
        </pc:sldMkLst>
        <pc:spChg chg="mod">
          <ac:chgData name="Magdalena Wos" userId="93ce9825-11a0-427d-b0d9-fa654a6873ce" providerId="ADAL" clId="{5AC6EA66-C506-4F2A-89B3-BC2D7E496A6E}" dt="2023-12-01T20:57:25.950" v="154" actId="403"/>
          <ac:spMkLst>
            <pc:docMk/>
            <pc:sldMk cId="4273135550" sldId="332"/>
            <ac:spMk id="10" creationId="{A7A85AAF-C156-45FC-AFF8-F9C3B8E702FD}"/>
          </ac:spMkLst>
        </pc:spChg>
      </pc:sldChg>
      <pc:sldChg chg="modSp mod">
        <pc:chgData name="Magdalena Wos" userId="93ce9825-11a0-427d-b0d9-fa654a6873ce" providerId="ADAL" clId="{5AC6EA66-C506-4F2A-89B3-BC2D7E496A6E}" dt="2023-12-01T20:57:34.203" v="156" actId="403"/>
        <pc:sldMkLst>
          <pc:docMk/>
          <pc:sldMk cId="4162327963" sldId="333"/>
        </pc:sldMkLst>
        <pc:spChg chg="mod">
          <ac:chgData name="Magdalena Wos" userId="93ce9825-11a0-427d-b0d9-fa654a6873ce" providerId="ADAL" clId="{5AC6EA66-C506-4F2A-89B3-BC2D7E496A6E}" dt="2023-12-01T20:57:34.203" v="156" actId="403"/>
          <ac:spMkLst>
            <pc:docMk/>
            <pc:sldMk cId="4162327963" sldId="333"/>
            <ac:spMk id="6" creationId="{3CAFA75C-2C3C-4BC7-93EF-DB1456CED5B0}"/>
          </ac:spMkLst>
        </pc:spChg>
      </pc:sldChg>
      <pc:sldChg chg="modSp mod">
        <pc:chgData name="Magdalena Wos" userId="93ce9825-11a0-427d-b0d9-fa654a6873ce" providerId="ADAL" clId="{5AC6EA66-C506-4F2A-89B3-BC2D7E496A6E}" dt="2023-12-01T20:57:50.089" v="160" actId="403"/>
        <pc:sldMkLst>
          <pc:docMk/>
          <pc:sldMk cId="2665319408" sldId="334"/>
        </pc:sldMkLst>
        <pc:spChg chg="mod">
          <ac:chgData name="Magdalena Wos" userId="93ce9825-11a0-427d-b0d9-fa654a6873ce" providerId="ADAL" clId="{5AC6EA66-C506-4F2A-89B3-BC2D7E496A6E}" dt="2023-12-01T20:57:50.089" v="160" actId="403"/>
          <ac:spMkLst>
            <pc:docMk/>
            <pc:sldMk cId="2665319408" sldId="334"/>
            <ac:spMk id="2" creationId="{3FB75EFD-6E98-8C0E-CDE2-319FA5C35770}"/>
          </ac:spMkLst>
        </pc:spChg>
      </pc:sldChg>
      <pc:sldChg chg="modSp mod">
        <pc:chgData name="Magdalena Wos" userId="93ce9825-11a0-427d-b0d9-fa654a6873ce" providerId="ADAL" clId="{5AC6EA66-C506-4F2A-89B3-BC2D7E496A6E}" dt="2023-12-01T20:58:08.312" v="164" actId="403"/>
        <pc:sldMkLst>
          <pc:docMk/>
          <pc:sldMk cId="2293660922" sldId="335"/>
        </pc:sldMkLst>
        <pc:spChg chg="mod">
          <ac:chgData name="Magdalena Wos" userId="93ce9825-11a0-427d-b0d9-fa654a6873ce" providerId="ADAL" clId="{5AC6EA66-C506-4F2A-89B3-BC2D7E496A6E}" dt="2023-12-01T20:58:08.312" v="164" actId="403"/>
          <ac:spMkLst>
            <pc:docMk/>
            <pc:sldMk cId="2293660922" sldId="335"/>
            <ac:spMk id="2" creationId="{E8AB9411-F2B9-F91A-8755-F777476B3D5B}"/>
          </ac:spMkLst>
        </pc:spChg>
      </pc:sldChg>
      <pc:sldChg chg="modSp mod">
        <pc:chgData name="Magdalena Wos" userId="93ce9825-11a0-427d-b0d9-fa654a6873ce" providerId="ADAL" clId="{5AC6EA66-C506-4F2A-89B3-BC2D7E496A6E}" dt="2023-12-01T20:58:03.072" v="162" actId="403"/>
        <pc:sldMkLst>
          <pc:docMk/>
          <pc:sldMk cId="782235593" sldId="336"/>
        </pc:sldMkLst>
        <pc:spChg chg="mod">
          <ac:chgData name="Magdalena Wos" userId="93ce9825-11a0-427d-b0d9-fa654a6873ce" providerId="ADAL" clId="{5AC6EA66-C506-4F2A-89B3-BC2D7E496A6E}" dt="2023-12-01T20:58:03.072" v="162" actId="403"/>
          <ac:spMkLst>
            <pc:docMk/>
            <pc:sldMk cId="782235593" sldId="336"/>
            <ac:spMk id="2" creationId="{D8400590-86C6-8816-26EC-F251126E7AC2}"/>
          </ac:spMkLst>
        </pc:spChg>
      </pc:sldChg>
      <pc:sldChg chg="modSp mod">
        <pc:chgData name="Magdalena Wos" userId="93ce9825-11a0-427d-b0d9-fa654a6873ce" providerId="ADAL" clId="{5AC6EA66-C506-4F2A-89B3-BC2D7E496A6E}" dt="2023-12-01T20:58:13.180" v="166" actId="403"/>
        <pc:sldMkLst>
          <pc:docMk/>
          <pc:sldMk cId="1865635373" sldId="337"/>
        </pc:sldMkLst>
        <pc:spChg chg="mod">
          <ac:chgData name="Magdalena Wos" userId="93ce9825-11a0-427d-b0d9-fa654a6873ce" providerId="ADAL" clId="{5AC6EA66-C506-4F2A-89B3-BC2D7E496A6E}" dt="2023-12-01T20:58:13.180" v="166" actId="403"/>
          <ac:spMkLst>
            <pc:docMk/>
            <pc:sldMk cId="1865635373" sldId="337"/>
            <ac:spMk id="3" creationId="{99056564-A6A8-4D78-BD6C-5A6F60485D60}"/>
          </ac:spMkLst>
        </pc:spChg>
      </pc:sldChg>
      <pc:sldChg chg="modSp mod">
        <pc:chgData name="Magdalena Wos" userId="93ce9825-11a0-427d-b0d9-fa654a6873ce" providerId="ADAL" clId="{5AC6EA66-C506-4F2A-89B3-BC2D7E496A6E}" dt="2023-12-01T20:58:19.151" v="168" actId="207"/>
        <pc:sldMkLst>
          <pc:docMk/>
          <pc:sldMk cId="3799724196" sldId="338"/>
        </pc:sldMkLst>
        <pc:spChg chg="mod">
          <ac:chgData name="Magdalena Wos" userId="93ce9825-11a0-427d-b0d9-fa654a6873ce" providerId="ADAL" clId="{5AC6EA66-C506-4F2A-89B3-BC2D7E496A6E}" dt="2023-12-01T20:58:19.151" v="168" actId="207"/>
          <ac:spMkLst>
            <pc:docMk/>
            <pc:sldMk cId="3799724196" sldId="338"/>
            <ac:spMk id="8" creationId="{082EA7E1-2A9B-4B96-B51E-618E80A5BC34}"/>
          </ac:spMkLst>
        </pc:spChg>
      </pc:sldChg>
      <pc:sldChg chg="modSp mod">
        <pc:chgData name="Magdalena Wos" userId="93ce9825-11a0-427d-b0d9-fa654a6873ce" providerId="ADAL" clId="{5AC6EA66-C506-4F2A-89B3-BC2D7E496A6E}" dt="2023-12-01T20:58:23.886" v="169" actId="403"/>
        <pc:sldMkLst>
          <pc:docMk/>
          <pc:sldMk cId="1942295262" sldId="339"/>
        </pc:sldMkLst>
        <pc:spChg chg="mod">
          <ac:chgData name="Magdalena Wos" userId="93ce9825-11a0-427d-b0d9-fa654a6873ce" providerId="ADAL" clId="{5AC6EA66-C506-4F2A-89B3-BC2D7E496A6E}" dt="2023-12-01T20:58:23.886" v="169" actId="403"/>
          <ac:spMkLst>
            <pc:docMk/>
            <pc:sldMk cId="1942295262" sldId="339"/>
            <ac:spMk id="6" creationId="{789375B5-DCE7-46DE-AB86-EDC3A7CE2166}"/>
          </ac:spMkLst>
        </pc:spChg>
      </pc:sldChg>
      <pc:sldChg chg="modSp mod">
        <pc:chgData name="Magdalena Wos" userId="93ce9825-11a0-427d-b0d9-fa654a6873ce" providerId="ADAL" clId="{5AC6EA66-C506-4F2A-89B3-BC2D7E496A6E}" dt="2023-12-01T20:58:28.485" v="170" actId="403"/>
        <pc:sldMkLst>
          <pc:docMk/>
          <pc:sldMk cId="1143041478" sldId="340"/>
        </pc:sldMkLst>
        <pc:spChg chg="mod">
          <ac:chgData name="Magdalena Wos" userId="93ce9825-11a0-427d-b0d9-fa654a6873ce" providerId="ADAL" clId="{5AC6EA66-C506-4F2A-89B3-BC2D7E496A6E}" dt="2023-12-01T20:58:28.485" v="170" actId="403"/>
          <ac:spMkLst>
            <pc:docMk/>
            <pc:sldMk cId="1143041478" sldId="340"/>
            <ac:spMk id="7" creationId="{72B40FAA-8AAA-4F32-81E6-B394F1CB3539}"/>
          </ac:spMkLst>
        </pc:spChg>
      </pc:sldChg>
      <pc:sldChg chg="modSp mod">
        <pc:chgData name="Magdalena Wos" userId="93ce9825-11a0-427d-b0d9-fa654a6873ce" providerId="ADAL" clId="{5AC6EA66-C506-4F2A-89B3-BC2D7E496A6E}" dt="2023-12-01T20:58:51.258" v="178" actId="1076"/>
        <pc:sldMkLst>
          <pc:docMk/>
          <pc:sldMk cId="4251122097" sldId="341"/>
        </pc:sldMkLst>
        <pc:spChg chg="mod">
          <ac:chgData name="Magdalena Wos" userId="93ce9825-11a0-427d-b0d9-fa654a6873ce" providerId="ADAL" clId="{5AC6EA66-C506-4F2A-89B3-BC2D7E496A6E}" dt="2023-12-01T20:58:41.186" v="175" actId="1076"/>
          <ac:spMkLst>
            <pc:docMk/>
            <pc:sldMk cId="4251122097" sldId="341"/>
            <ac:spMk id="5" creationId="{7A7ECE13-258A-4971-AB01-8056BE645F47}"/>
          </ac:spMkLst>
        </pc:spChg>
        <pc:spChg chg="mod">
          <ac:chgData name="Magdalena Wos" userId="93ce9825-11a0-427d-b0d9-fa654a6873ce" providerId="ADAL" clId="{5AC6EA66-C506-4F2A-89B3-BC2D7E496A6E}" dt="2023-12-01T20:58:33.206" v="172" actId="403"/>
          <ac:spMkLst>
            <pc:docMk/>
            <pc:sldMk cId="4251122097" sldId="341"/>
            <ac:spMk id="8" creationId="{A0DECE40-39E0-422C-8BAF-4BCE442F3761}"/>
          </ac:spMkLst>
        </pc:spChg>
        <pc:spChg chg="mod">
          <ac:chgData name="Magdalena Wos" userId="93ce9825-11a0-427d-b0d9-fa654a6873ce" providerId="ADAL" clId="{5AC6EA66-C506-4F2A-89B3-BC2D7E496A6E}" dt="2023-12-01T20:58:36.046" v="173" actId="1076"/>
          <ac:spMkLst>
            <pc:docMk/>
            <pc:sldMk cId="4251122097" sldId="341"/>
            <ac:spMk id="9" creationId="{6D5DA511-A5BB-41A6-88B9-1E80557DE07B}"/>
          </ac:spMkLst>
        </pc:spChg>
        <pc:spChg chg="mod">
          <ac:chgData name="Magdalena Wos" userId="93ce9825-11a0-427d-b0d9-fa654a6873ce" providerId="ADAL" clId="{5AC6EA66-C506-4F2A-89B3-BC2D7E496A6E}" dt="2023-12-01T20:58:38.757" v="174" actId="1076"/>
          <ac:spMkLst>
            <pc:docMk/>
            <pc:sldMk cId="4251122097" sldId="341"/>
            <ac:spMk id="10" creationId="{EDF49090-0016-4418-9B71-F8D3213A0F8B}"/>
          </ac:spMkLst>
        </pc:spChg>
        <pc:spChg chg="mod">
          <ac:chgData name="Magdalena Wos" userId="93ce9825-11a0-427d-b0d9-fa654a6873ce" providerId="ADAL" clId="{5AC6EA66-C506-4F2A-89B3-BC2D7E496A6E}" dt="2023-12-01T20:58:45.654" v="176" actId="1076"/>
          <ac:spMkLst>
            <pc:docMk/>
            <pc:sldMk cId="4251122097" sldId="341"/>
            <ac:spMk id="15" creationId="{D5AF2B08-72C2-49FE-A548-2B3FB3DEFF6E}"/>
          </ac:spMkLst>
        </pc:spChg>
        <pc:spChg chg="mod">
          <ac:chgData name="Magdalena Wos" userId="93ce9825-11a0-427d-b0d9-fa654a6873ce" providerId="ADAL" clId="{5AC6EA66-C506-4F2A-89B3-BC2D7E496A6E}" dt="2023-12-01T20:58:48.490" v="177" actId="1076"/>
          <ac:spMkLst>
            <pc:docMk/>
            <pc:sldMk cId="4251122097" sldId="341"/>
            <ac:spMk id="16" creationId="{E1675699-536E-49F6-B11F-0EE2293A5112}"/>
          </ac:spMkLst>
        </pc:spChg>
        <pc:spChg chg="mod">
          <ac:chgData name="Magdalena Wos" userId="93ce9825-11a0-427d-b0d9-fa654a6873ce" providerId="ADAL" clId="{5AC6EA66-C506-4F2A-89B3-BC2D7E496A6E}" dt="2023-12-01T20:58:51.258" v="178" actId="1076"/>
          <ac:spMkLst>
            <pc:docMk/>
            <pc:sldMk cId="4251122097" sldId="341"/>
            <ac:spMk id="17" creationId="{C6A0D0C4-2900-4450-A5BB-B613E4068AEF}"/>
          </ac:spMkLst>
        </pc:spChg>
      </pc:sldChg>
      <pc:sldChg chg="modSp mod">
        <pc:chgData name="Magdalena Wos" userId="93ce9825-11a0-427d-b0d9-fa654a6873ce" providerId="ADAL" clId="{5AC6EA66-C506-4F2A-89B3-BC2D7E496A6E}" dt="2023-12-01T20:59:13.512" v="200" actId="14100"/>
        <pc:sldMkLst>
          <pc:docMk/>
          <pc:sldMk cId="399514248" sldId="342"/>
        </pc:sldMkLst>
        <pc:spChg chg="mod">
          <ac:chgData name="Magdalena Wos" userId="93ce9825-11a0-427d-b0d9-fa654a6873ce" providerId="ADAL" clId="{5AC6EA66-C506-4F2A-89B3-BC2D7E496A6E}" dt="2023-12-01T20:58:56.961" v="180" actId="207"/>
          <ac:spMkLst>
            <pc:docMk/>
            <pc:sldMk cId="399514248" sldId="342"/>
            <ac:spMk id="2" creationId="{8617645B-CD14-2B45-2491-BE82AE01452B}"/>
          </ac:spMkLst>
        </pc:spChg>
        <pc:spChg chg="mod">
          <ac:chgData name="Magdalena Wos" userId="93ce9825-11a0-427d-b0d9-fa654a6873ce" providerId="ADAL" clId="{5AC6EA66-C506-4F2A-89B3-BC2D7E496A6E}" dt="2023-12-01T20:59:09.141" v="199" actId="1037"/>
          <ac:spMkLst>
            <pc:docMk/>
            <pc:sldMk cId="399514248" sldId="342"/>
            <ac:spMk id="7" creationId="{7F6F0EB1-4C4D-4F89-88FE-BB4982D68450}"/>
          </ac:spMkLst>
        </pc:spChg>
        <pc:spChg chg="mod">
          <ac:chgData name="Magdalena Wos" userId="93ce9825-11a0-427d-b0d9-fa654a6873ce" providerId="ADAL" clId="{5AC6EA66-C506-4F2A-89B3-BC2D7E496A6E}" dt="2023-12-01T20:59:09.141" v="199" actId="1037"/>
          <ac:spMkLst>
            <pc:docMk/>
            <pc:sldMk cId="399514248" sldId="342"/>
            <ac:spMk id="8" creationId="{41594F99-AA81-478B-A7FA-2EE3B9F1359A}"/>
          </ac:spMkLst>
        </pc:spChg>
        <pc:spChg chg="mod">
          <ac:chgData name="Magdalena Wos" userId="93ce9825-11a0-427d-b0d9-fa654a6873ce" providerId="ADAL" clId="{5AC6EA66-C506-4F2A-89B3-BC2D7E496A6E}" dt="2023-12-01T20:58:59.722" v="181" actId="1076"/>
          <ac:spMkLst>
            <pc:docMk/>
            <pc:sldMk cId="399514248" sldId="342"/>
            <ac:spMk id="9" creationId="{D61B7FCB-7A57-4936-A848-9DE7470CCD92}"/>
          </ac:spMkLst>
        </pc:spChg>
        <pc:spChg chg="mod">
          <ac:chgData name="Magdalena Wos" userId="93ce9825-11a0-427d-b0d9-fa654a6873ce" providerId="ADAL" clId="{5AC6EA66-C506-4F2A-89B3-BC2D7E496A6E}" dt="2023-12-01T20:59:13.512" v="200" actId="14100"/>
          <ac:spMkLst>
            <pc:docMk/>
            <pc:sldMk cId="399514248" sldId="342"/>
            <ac:spMk id="13" creationId="{993C5EB3-ABD4-40EE-ADEB-EFF92758B380}"/>
          </ac:spMkLst>
        </pc:spChg>
      </pc:sldChg>
      <pc:sldChg chg="modSp mod">
        <pc:chgData name="Magdalena Wos" userId="93ce9825-11a0-427d-b0d9-fa654a6873ce" providerId="ADAL" clId="{5AC6EA66-C506-4F2A-89B3-BC2D7E496A6E}" dt="2023-12-01T20:59:50.800" v="207" actId="1076"/>
        <pc:sldMkLst>
          <pc:docMk/>
          <pc:sldMk cId="3255458799" sldId="343"/>
        </pc:sldMkLst>
        <pc:spChg chg="mod">
          <ac:chgData name="Magdalena Wos" userId="93ce9825-11a0-427d-b0d9-fa654a6873ce" providerId="ADAL" clId="{5AC6EA66-C506-4F2A-89B3-BC2D7E496A6E}" dt="2023-12-01T20:59:50.800" v="207" actId="1076"/>
          <ac:spMkLst>
            <pc:docMk/>
            <pc:sldMk cId="3255458799" sldId="343"/>
            <ac:spMk id="2" creationId="{0A45A9D0-BC84-4C56-A5AA-42B57B3A65EF}"/>
          </ac:spMkLst>
        </pc:spChg>
      </pc:sldChg>
      <pc:sldChg chg="modSp mod">
        <pc:chgData name="Magdalena Wos" userId="93ce9825-11a0-427d-b0d9-fa654a6873ce" providerId="ADAL" clId="{5AC6EA66-C506-4F2A-89B3-BC2D7E496A6E}" dt="2023-12-01T20:59:37.095" v="206" actId="1076"/>
        <pc:sldMkLst>
          <pc:docMk/>
          <pc:sldMk cId="3868061099" sldId="344"/>
        </pc:sldMkLst>
        <pc:spChg chg="mod">
          <ac:chgData name="Magdalena Wos" userId="93ce9825-11a0-427d-b0d9-fa654a6873ce" providerId="ADAL" clId="{5AC6EA66-C506-4F2A-89B3-BC2D7E496A6E}" dt="2023-12-01T20:59:34.494" v="205" actId="1076"/>
          <ac:spMkLst>
            <pc:docMk/>
            <pc:sldMk cId="3868061099" sldId="344"/>
            <ac:spMk id="7" creationId="{79274282-591E-4271-8DEB-FE9751C78B16}"/>
          </ac:spMkLst>
        </pc:spChg>
        <pc:spChg chg="mod">
          <ac:chgData name="Magdalena Wos" userId="93ce9825-11a0-427d-b0d9-fa654a6873ce" providerId="ADAL" clId="{5AC6EA66-C506-4F2A-89B3-BC2D7E496A6E}" dt="2023-12-01T20:59:29.941" v="203" actId="1076"/>
          <ac:spMkLst>
            <pc:docMk/>
            <pc:sldMk cId="3868061099" sldId="344"/>
            <ac:spMk id="8" creationId="{1F1626DE-DF0A-4C50-BA6F-19E3679F6F55}"/>
          </ac:spMkLst>
        </pc:spChg>
        <pc:picChg chg="mod">
          <ac:chgData name="Magdalena Wos" userId="93ce9825-11a0-427d-b0d9-fa654a6873ce" providerId="ADAL" clId="{5AC6EA66-C506-4F2A-89B3-BC2D7E496A6E}" dt="2023-12-01T20:59:37.095" v="206" actId="1076"/>
          <ac:picMkLst>
            <pc:docMk/>
            <pc:sldMk cId="3868061099" sldId="344"/>
            <ac:picMk id="40962" creationId="{D44DCAD3-20D8-4B7B-BE40-752F378C9B23}"/>
          </ac:picMkLst>
        </pc:picChg>
      </pc:sldChg>
      <pc:sldChg chg="modSp mod">
        <pc:chgData name="Magdalena Wos" userId="93ce9825-11a0-427d-b0d9-fa654a6873ce" providerId="ADAL" clId="{5AC6EA66-C506-4F2A-89B3-BC2D7E496A6E}" dt="2023-12-01T20:59:57.968" v="209" actId="1076"/>
        <pc:sldMkLst>
          <pc:docMk/>
          <pc:sldMk cId="1686801496" sldId="345"/>
        </pc:sldMkLst>
        <pc:spChg chg="mod">
          <ac:chgData name="Magdalena Wos" userId="93ce9825-11a0-427d-b0d9-fa654a6873ce" providerId="ADAL" clId="{5AC6EA66-C506-4F2A-89B3-BC2D7E496A6E}" dt="2023-12-01T20:59:57.968" v="209" actId="1076"/>
          <ac:spMkLst>
            <pc:docMk/>
            <pc:sldMk cId="1686801496" sldId="345"/>
            <ac:spMk id="8" creationId="{EB2D141D-0D9B-4F98-AC22-399F14A07A2A}"/>
          </ac:spMkLst>
        </pc:spChg>
      </pc:sldChg>
      <pc:sldChg chg="modSp mod">
        <pc:chgData name="Magdalena Wos" userId="93ce9825-11a0-427d-b0d9-fa654a6873ce" providerId="ADAL" clId="{5AC6EA66-C506-4F2A-89B3-BC2D7E496A6E}" dt="2023-12-01T21:00:08.571" v="211" actId="1076"/>
        <pc:sldMkLst>
          <pc:docMk/>
          <pc:sldMk cId="3735487012" sldId="346"/>
        </pc:sldMkLst>
        <pc:spChg chg="mod">
          <ac:chgData name="Magdalena Wos" userId="93ce9825-11a0-427d-b0d9-fa654a6873ce" providerId="ADAL" clId="{5AC6EA66-C506-4F2A-89B3-BC2D7E496A6E}" dt="2023-12-01T21:00:08.571" v="211" actId="1076"/>
          <ac:spMkLst>
            <pc:docMk/>
            <pc:sldMk cId="3735487012" sldId="346"/>
            <ac:spMk id="8" creationId="{12B0A751-9452-4098-BEAD-0FB28BFFD719}"/>
          </ac:spMkLst>
        </pc:spChg>
      </pc:sldChg>
      <pc:sldChg chg="modSp mod">
        <pc:chgData name="Magdalena Wos" userId="93ce9825-11a0-427d-b0d9-fa654a6873ce" providerId="ADAL" clId="{5AC6EA66-C506-4F2A-89B3-BC2D7E496A6E}" dt="2023-12-01T21:00:11.903" v="212" actId="403"/>
        <pc:sldMkLst>
          <pc:docMk/>
          <pc:sldMk cId="1956599157" sldId="347"/>
        </pc:sldMkLst>
        <pc:spChg chg="mod">
          <ac:chgData name="Magdalena Wos" userId="93ce9825-11a0-427d-b0d9-fa654a6873ce" providerId="ADAL" clId="{5AC6EA66-C506-4F2A-89B3-BC2D7E496A6E}" dt="2023-12-01T21:00:11.903" v="212" actId="403"/>
          <ac:spMkLst>
            <pc:docMk/>
            <pc:sldMk cId="1956599157" sldId="347"/>
            <ac:spMk id="6" creationId="{201D2BDC-C277-492A-A51F-2DE2E826D4D3}"/>
          </ac:spMkLst>
        </pc:spChg>
      </pc:sldChg>
      <pc:sldChg chg="modSp del mod">
        <pc:chgData name="Magdalena Wos" userId="93ce9825-11a0-427d-b0d9-fa654a6873ce" providerId="ADAL" clId="{5AC6EA66-C506-4F2A-89B3-BC2D7E496A6E}" dt="2023-12-26T15:42:45.141" v="551" actId="47"/>
        <pc:sldMkLst>
          <pc:docMk/>
          <pc:sldMk cId="2690582368" sldId="348"/>
        </pc:sldMkLst>
        <pc:spChg chg="mod">
          <ac:chgData name="Magdalena Wos" userId="93ce9825-11a0-427d-b0d9-fa654a6873ce" providerId="ADAL" clId="{5AC6EA66-C506-4F2A-89B3-BC2D7E496A6E}" dt="2023-12-01T21:08:47.274" v="365" actId="403"/>
          <ac:spMkLst>
            <pc:docMk/>
            <pc:sldMk cId="2690582368" sldId="348"/>
            <ac:spMk id="3" creationId="{44177CAD-E085-4011-84A3-CA7DDF251B11}"/>
          </ac:spMkLst>
        </pc:spChg>
      </pc:sldChg>
      <pc:sldChg chg="modSp mod">
        <pc:chgData name="Magdalena Wos" userId="93ce9825-11a0-427d-b0d9-fa654a6873ce" providerId="ADAL" clId="{5AC6EA66-C506-4F2A-89B3-BC2D7E496A6E}" dt="2023-12-01T21:00:15.344" v="213" actId="403"/>
        <pc:sldMkLst>
          <pc:docMk/>
          <pc:sldMk cId="1438643134" sldId="349"/>
        </pc:sldMkLst>
        <pc:spChg chg="mod">
          <ac:chgData name="Magdalena Wos" userId="93ce9825-11a0-427d-b0d9-fa654a6873ce" providerId="ADAL" clId="{5AC6EA66-C506-4F2A-89B3-BC2D7E496A6E}" dt="2023-12-01T21:00:15.344" v="213" actId="403"/>
          <ac:spMkLst>
            <pc:docMk/>
            <pc:sldMk cId="1438643134" sldId="349"/>
            <ac:spMk id="3" creationId="{99056564-A6A8-4D78-BD6C-5A6F60485D60}"/>
          </ac:spMkLst>
        </pc:spChg>
      </pc:sldChg>
      <pc:sldChg chg="modSp mod">
        <pc:chgData name="Magdalena Wos" userId="93ce9825-11a0-427d-b0d9-fa654a6873ce" providerId="ADAL" clId="{5AC6EA66-C506-4F2A-89B3-BC2D7E496A6E}" dt="2023-12-01T21:00:20.925" v="214" actId="403"/>
        <pc:sldMkLst>
          <pc:docMk/>
          <pc:sldMk cId="3950758626" sldId="351"/>
        </pc:sldMkLst>
        <pc:spChg chg="mod">
          <ac:chgData name="Magdalena Wos" userId="93ce9825-11a0-427d-b0d9-fa654a6873ce" providerId="ADAL" clId="{5AC6EA66-C506-4F2A-89B3-BC2D7E496A6E}" dt="2023-12-01T21:00:20.925" v="214" actId="403"/>
          <ac:spMkLst>
            <pc:docMk/>
            <pc:sldMk cId="3950758626" sldId="351"/>
            <ac:spMk id="3" creationId="{99056564-A6A8-4D78-BD6C-5A6F60485D60}"/>
          </ac:spMkLst>
        </pc:spChg>
      </pc:sldChg>
      <pc:sldChg chg="modSp mod">
        <pc:chgData name="Magdalena Wos" userId="93ce9825-11a0-427d-b0d9-fa654a6873ce" providerId="ADAL" clId="{5AC6EA66-C506-4F2A-89B3-BC2D7E496A6E}" dt="2023-12-01T21:00:24.161" v="215" actId="403"/>
        <pc:sldMkLst>
          <pc:docMk/>
          <pc:sldMk cId="3973596477" sldId="352"/>
        </pc:sldMkLst>
        <pc:spChg chg="mod">
          <ac:chgData name="Magdalena Wos" userId="93ce9825-11a0-427d-b0d9-fa654a6873ce" providerId="ADAL" clId="{5AC6EA66-C506-4F2A-89B3-BC2D7E496A6E}" dt="2023-12-01T21:00:24.161" v="215" actId="403"/>
          <ac:spMkLst>
            <pc:docMk/>
            <pc:sldMk cId="3973596477" sldId="352"/>
            <ac:spMk id="7" creationId="{1780D8DA-35EE-4C34-AD64-A5059A814CB1}"/>
          </ac:spMkLst>
        </pc:spChg>
      </pc:sldChg>
      <pc:sldChg chg="modSp mod">
        <pc:chgData name="Magdalena Wos" userId="93ce9825-11a0-427d-b0d9-fa654a6873ce" providerId="ADAL" clId="{5AC6EA66-C506-4F2A-89B3-BC2D7E496A6E}" dt="2023-12-01T21:00:57.372" v="228" actId="948"/>
        <pc:sldMkLst>
          <pc:docMk/>
          <pc:sldMk cId="3948768037" sldId="353"/>
        </pc:sldMkLst>
        <pc:spChg chg="mod">
          <ac:chgData name="Magdalena Wos" userId="93ce9825-11a0-427d-b0d9-fa654a6873ce" providerId="ADAL" clId="{5AC6EA66-C506-4F2A-89B3-BC2D7E496A6E}" dt="2023-12-01T21:00:57.372" v="228" actId="948"/>
          <ac:spMkLst>
            <pc:docMk/>
            <pc:sldMk cId="3948768037" sldId="353"/>
            <ac:spMk id="7" creationId="{33B8E519-A5A7-4C12-A6AB-898D70E9226B}"/>
          </ac:spMkLst>
        </pc:spChg>
      </pc:sldChg>
      <pc:sldChg chg="modSp del mod">
        <pc:chgData name="Magdalena Wos" userId="93ce9825-11a0-427d-b0d9-fa654a6873ce" providerId="ADAL" clId="{5AC6EA66-C506-4F2A-89B3-BC2D7E496A6E}" dt="2023-12-26T15:42:45.141" v="551" actId="47"/>
        <pc:sldMkLst>
          <pc:docMk/>
          <pc:sldMk cId="2394446281" sldId="354"/>
        </pc:sldMkLst>
        <pc:spChg chg="mod">
          <ac:chgData name="Magdalena Wos" userId="93ce9825-11a0-427d-b0d9-fa654a6873ce" providerId="ADAL" clId="{5AC6EA66-C506-4F2A-89B3-BC2D7E496A6E}" dt="2023-12-01T21:08:57.342" v="366" actId="948"/>
          <ac:spMkLst>
            <pc:docMk/>
            <pc:sldMk cId="2394446281" sldId="354"/>
            <ac:spMk id="3" creationId="{053B5DAC-7370-45EF-8F01-DFAF3CF6797D}"/>
          </ac:spMkLst>
        </pc:spChg>
      </pc:sldChg>
      <pc:sldChg chg="modSp mod">
        <pc:chgData name="Magdalena Wos" userId="93ce9825-11a0-427d-b0d9-fa654a6873ce" providerId="ADAL" clId="{5AC6EA66-C506-4F2A-89B3-BC2D7E496A6E}" dt="2023-12-01T21:01:08.916" v="230" actId="1076"/>
        <pc:sldMkLst>
          <pc:docMk/>
          <pc:sldMk cId="496493981" sldId="364"/>
        </pc:sldMkLst>
        <pc:spChg chg="mod">
          <ac:chgData name="Magdalena Wos" userId="93ce9825-11a0-427d-b0d9-fa654a6873ce" providerId="ADAL" clId="{5AC6EA66-C506-4F2A-89B3-BC2D7E496A6E}" dt="2023-12-01T21:01:04.186" v="229" actId="14100"/>
          <ac:spMkLst>
            <pc:docMk/>
            <pc:sldMk cId="496493981" sldId="364"/>
            <ac:spMk id="3" creationId="{9DCBE04A-0788-445E-B603-CE18746C25B0}"/>
          </ac:spMkLst>
        </pc:spChg>
        <pc:picChg chg="mod">
          <ac:chgData name="Magdalena Wos" userId="93ce9825-11a0-427d-b0d9-fa654a6873ce" providerId="ADAL" clId="{5AC6EA66-C506-4F2A-89B3-BC2D7E496A6E}" dt="2023-12-01T21:01:08.916" v="230" actId="1076"/>
          <ac:picMkLst>
            <pc:docMk/>
            <pc:sldMk cId="496493981" sldId="364"/>
            <ac:picMk id="7" creationId="{AA6706AD-7A2B-47E0-B4DE-4F1C2734AAC2}"/>
          </ac:picMkLst>
        </pc:picChg>
      </pc:sldChg>
      <pc:sldChg chg="modSp mod">
        <pc:chgData name="Magdalena Wos" userId="93ce9825-11a0-427d-b0d9-fa654a6873ce" providerId="ADAL" clId="{5AC6EA66-C506-4F2A-89B3-BC2D7E496A6E}" dt="2023-12-01T21:01:24.651" v="235" actId="14100"/>
        <pc:sldMkLst>
          <pc:docMk/>
          <pc:sldMk cId="2680372199" sldId="365"/>
        </pc:sldMkLst>
        <pc:spChg chg="mod">
          <ac:chgData name="Magdalena Wos" userId="93ce9825-11a0-427d-b0d9-fa654a6873ce" providerId="ADAL" clId="{5AC6EA66-C506-4F2A-89B3-BC2D7E496A6E}" dt="2023-12-01T21:01:24.651" v="235" actId="14100"/>
          <ac:spMkLst>
            <pc:docMk/>
            <pc:sldMk cId="2680372199" sldId="365"/>
            <ac:spMk id="3" creationId="{F23F4E93-1C3F-4C9F-BCFB-4D637C088423}"/>
          </ac:spMkLst>
        </pc:spChg>
        <pc:picChg chg="mod">
          <ac:chgData name="Magdalena Wos" userId="93ce9825-11a0-427d-b0d9-fa654a6873ce" providerId="ADAL" clId="{5AC6EA66-C506-4F2A-89B3-BC2D7E496A6E}" dt="2023-12-01T21:01:19.298" v="233" actId="1076"/>
          <ac:picMkLst>
            <pc:docMk/>
            <pc:sldMk cId="2680372199" sldId="365"/>
            <ac:picMk id="5" creationId="{1E75F06A-E86F-4923-B64D-A011F1616D00}"/>
          </ac:picMkLst>
        </pc:picChg>
      </pc:sldChg>
      <pc:sldChg chg="modSp mod">
        <pc:chgData name="Magdalena Wos" userId="93ce9825-11a0-427d-b0d9-fa654a6873ce" providerId="ADAL" clId="{5AC6EA66-C506-4F2A-89B3-BC2D7E496A6E}" dt="2023-12-01T21:01:32.365" v="237" actId="14100"/>
        <pc:sldMkLst>
          <pc:docMk/>
          <pc:sldMk cId="2212532626" sldId="366"/>
        </pc:sldMkLst>
        <pc:spChg chg="mod">
          <ac:chgData name="Magdalena Wos" userId="93ce9825-11a0-427d-b0d9-fa654a6873ce" providerId="ADAL" clId="{5AC6EA66-C506-4F2A-89B3-BC2D7E496A6E}" dt="2023-12-01T21:01:32.365" v="237" actId="14100"/>
          <ac:spMkLst>
            <pc:docMk/>
            <pc:sldMk cId="2212532626" sldId="366"/>
            <ac:spMk id="3" creationId="{DDDB18E3-7A32-415A-BC68-42CC6C6BD403}"/>
          </ac:spMkLst>
        </pc:spChg>
      </pc:sldChg>
      <pc:sldChg chg="modSp mod">
        <pc:chgData name="Magdalena Wos" userId="93ce9825-11a0-427d-b0d9-fa654a6873ce" providerId="ADAL" clId="{5AC6EA66-C506-4F2A-89B3-BC2D7E496A6E}" dt="2023-12-01T21:02:54.670" v="255" actId="403"/>
        <pc:sldMkLst>
          <pc:docMk/>
          <pc:sldMk cId="2590439381" sldId="367"/>
        </pc:sldMkLst>
        <pc:spChg chg="mod">
          <ac:chgData name="Magdalena Wos" userId="93ce9825-11a0-427d-b0d9-fa654a6873ce" providerId="ADAL" clId="{5AC6EA66-C506-4F2A-89B3-BC2D7E496A6E}" dt="2023-12-01T21:02:54.670" v="255" actId="403"/>
          <ac:spMkLst>
            <pc:docMk/>
            <pc:sldMk cId="2590439381" sldId="367"/>
            <ac:spMk id="2" creationId="{7CD89825-64D5-4F89-9A9A-B28BCAF88B14}"/>
          </ac:spMkLst>
        </pc:spChg>
      </pc:sldChg>
      <pc:sldChg chg="modSp mod">
        <pc:chgData name="Magdalena Wos" userId="93ce9825-11a0-427d-b0d9-fa654a6873ce" providerId="ADAL" clId="{5AC6EA66-C506-4F2A-89B3-BC2D7E496A6E}" dt="2023-12-01T21:01:35.832" v="238" actId="403"/>
        <pc:sldMkLst>
          <pc:docMk/>
          <pc:sldMk cId="229863936" sldId="368"/>
        </pc:sldMkLst>
        <pc:spChg chg="mod">
          <ac:chgData name="Magdalena Wos" userId="93ce9825-11a0-427d-b0d9-fa654a6873ce" providerId="ADAL" clId="{5AC6EA66-C506-4F2A-89B3-BC2D7E496A6E}" dt="2023-12-01T21:01:35.832" v="238" actId="403"/>
          <ac:spMkLst>
            <pc:docMk/>
            <pc:sldMk cId="229863936" sldId="368"/>
            <ac:spMk id="3" creationId="{99056564-A6A8-4D78-BD6C-5A6F60485D60}"/>
          </ac:spMkLst>
        </pc:spChg>
      </pc:sldChg>
      <pc:sldChg chg="modSp mod">
        <pc:chgData name="Magdalena Wos" userId="93ce9825-11a0-427d-b0d9-fa654a6873ce" providerId="ADAL" clId="{5AC6EA66-C506-4F2A-89B3-BC2D7E496A6E}" dt="2023-12-01T21:01:39.589" v="239" actId="403"/>
        <pc:sldMkLst>
          <pc:docMk/>
          <pc:sldMk cId="560845621" sldId="369"/>
        </pc:sldMkLst>
        <pc:spChg chg="mod">
          <ac:chgData name="Magdalena Wos" userId="93ce9825-11a0-427d-b0d9-fa654a6873ce" providerId="ADAL" clId="{5AC6EA66-C506-4F2A-89B3-BC2D7E496A6E}" dt="2023-12-01T21:01:39.589" v="239" actId="403"/>
          <ac:spMkLst>
            <pc:docMk/>
            <pc:sldMk cId="560845621" sldId="369"/>
            <ac:spMk id="2" creationId="{2EF4AC70-AF44-EFE2-C02B-C636846A1E9E}"/>
          </ac:spMkLst>
        </pc:spChg>
      </pc:sldChg>
      <pc:sldChg chg="modSp mod">
        <pc:chgData name="Magdalena Wos" userId="93ce9825-11a0-427d-b0d9-fa654a6873ce" providerId="ADAL" clId="{5AC6EA66-C506-4F2A-89B3-BC2D7E496A6E}" dt="2023-12-01T21:01:45.981" v="240" actId="403"/>
        <pc:sldMkLst>
          <pc:docMk/>
          <pc:sldMk cId="3218303656" sldId="370"/>
        </pc:sldMkLst>
        <pc:spChg chg="mod">
          <ac:chgData name="Magdalena Wos" userId="93ce9825-11a0-427d-b0d9-fa654a6873ce" providerId="ADAL" clId="{5AC6EA66-C506-4F2A-89B3-BC2D7E496A6E}" dt="2023-12-01T21:01:45.981" v="240" actId="403"/>
          <ac:spMkLst>
            <pc:docMk/>
            <pc:sldMk cId="3218303656" sldId="370"/>
            <ac:spMk id="2" creationId="{A07A0973-6916-6075-47F0-DCF9F2836513}"/>
          </ac:spMkLst>
        </pc:spChg>
      </pc:sldChg>
      <pc:sldChg chg="modSp mod">
        <pc:chgData name="Magdalena Wos" userId="93ce9825-11a0-427d-b0d9-fa654a6873ce" providerId="ADAL" clId="{5AC6EA66-C506-4F2A-89B3-BC2D7E496A6E}" dt="2023-12-01T21:01:49.535" v="241" actId="403"/>
        <pc:sldMkLst>
          <pc:docMk/>
          <pc:sldMk cId="1618816189" sldId="371"/>
        </pc:sldMkLst>
        <pc:spChg chg="mod">
          <ac:chgData name="Magdalena Wos" userId="93ce9825-11a0-427d-b0d9-fa654a6873ce" providerId="ADAL" clId="{5AC6EA66-C506-4F2A-89B3-BC2D7E496A6E}" dt="2023-12-01T21:01:49.535" v="241" actId="403"/>
          <ac:spMkLst>
            <pc:docMk/>
            <pc:sldMk cId="1618816189" sldId="371"/>
            <ac:spMk id="3" creationId="{99056564-A6A8-4D78-BD6C-5A6F60485D60}"/>
          </ac:spMkLst>
        </pc:spChg>
      </pc:sldChg>
      <pc:sldChg chg="modSp mod">
        <pc:chgData name="Magdalena Wos" userId="93ce9825-11a0-427d-b0d9-fa654a6873ce" providerId="ADAL" clId="{5AC6EA66-C506-4F2A-89B3-BC2D7E496A6E}" dt="2023-12-01T21:02:10.267" v="246" actId="404"/>
        <pc:sldMkLst>
          <pc:docMk/>
          <pc:sldMk cId="4110986985" sldId="372"/>
        </pc:sldMkLst>
        <pc:spChg chg="mod">
          <ac:chgData name="Magdalena Wos" userId="93ce9825-11a0-427d-b0d9-fa654a6873ce" providerId="ADAL" clId="{5AC6EA66-C506-4F2A-89B3-BC2D7E496A6E}" dt="2023-12-01T21:01:58.451" v="243" actId="403"/>
          <ac:spMkLst>
            <pc:docMk/>
            <pc:sldMk cId="4110986985" sldId="372"/>
            <ac:spMk id="6" creationId="{E465CE4B-24E7-4A83-AB5C-6DEF7DF9DBA2}"/>
          </ac:spMkLst>
        </pc:spChg>
        <pc:spChg chg="mod">
          <ac:chgData name="Magdalena Wos" userId="93ce9825-11a0-427d-b0d9-fa654a6873ce" providerId="ADAL" clId="{5AC6EA66-C506-4F2A-89B3-BC2D7E496A6E}" dt="2023-12-01T21:02:10.267" v="246" actId="404"/>
          <ac:spMkLst>
            <pc:docMk/>
            <pc:sldMk cId="4110986985" sldId="372"/>
            <ac:spMk id="7" creationId="{F676D95B-33A2-42B8-93A6-D5AE548E4CB9}"/>
          </ac:spMkLst>
        </pc:spChg>
      </pc:sldChg>
      <pc:sldChg chg="modSp mod">
        <pc:chgData name="Magdalena Wos" userId="93ce9825-11a0-427d-b0d9-fa654a6873ce" providerId="ADAL" clId="{5AC6EA66-C506-4F2A-89B3-BC2D7E496A6E}" dt="2023-12-01T21:01:53.469" v="242" actId="403"/>
        <pc:sldMkLst>
          <pc:docMk/>
          <pc:sldMk cId="4011233776" sldId="373"/>
        </pc:sldMkLst>
        <pc:spChg chg="mod">
          <ac:chgData name="Magdalena Wos" userId="93ce9825-11a0-427d-b0d9-fa654a6873ce" providerId="ADAL" clId="{5AC6EA66-C506-4F2A-89B3-BC2D7E496A6E}" dt="2023-12-01T21:01:53.469" v="242" actId="403"/>
          <ac:spMkLst>
            <pc:docMk/>
            <pc:sldMk cId="4011233776" sldId="373"/>
            <ac:spMk id="3" creationId="{99056564-A6A8-4D78-BD6C-5A6F60485D60}"/>
          </ac:spMkLst>
        </pc:spChg>
      </pc:sldChg>
      <pc:sldChg chg="modSp mod">
        <pc:chgData name="Magdalena Wos" userId="93ce9825-11a0-427d-b0d9-fa654a6873ce" providerId="ADAL" clId="{5AC6EA66-C506-4F2A-89B3-BC2D7E496A6E}" dt="2023-12-01T21:02:22.124" v="250" actId="14100"/>
        <pc:sldMkLst>
          <pc:docMk/>
          <pc:sldMk cId="2761684867" sldId="374"/>
        </pc:sldMkLst>
        <pc:spChg chg="mod">
          <ac:chgData name="Magdalena Wos" userId="93ce9825-11a0-427d-b0d9-fa654a6873ce" providerId="ADAL" clId="{5AC6EA66-C506-4F2A-89B3-BC2D7E496A6E}" dt="2023-12-01T21:02:15.397" v="247" actId="403"/>
          <ac:spMkLst>
            <pc:docMk/>
            <pc:sldMk cId="2761684867" sldId="374"/>
            <ac:spMk id="5" creationId="{71AE9DC8-DD3E-4AA5-88DF-DB98AB3CC8C0}"/>
          </ac:spMkLst>
        </pc:spChg>
        <pc:picChg chg="mod">
          <ac:chgData name="Magdalena Wos" userId="93ce9825-11a0-427d-b0d9-fa654a6873ce" providerId="ADAL" clId="{5AC6EA66-C506-4F2A-89B3-BC2D7E496A6E}" dt="2023-12-01T21:02:22.124" v="250" actId="14100"/>
          <ac:picMkLst>
            <pc:docMk/>
            <pc:sldMk cId="2761684867" sldId="374"/>
            <ac:picMk id="51202" creationId="{DEC5D33F-1C2D-4D55-91EF-9F0DB408CAC6}"/>
          </ac:picMkLst>
        </pc:picChg>
      </pc:sldChg>
      <pc:sldChg chg="modSp mod">
        <pc:chgData name="Magdalena Wos" userId="93ce9825-11a0-427d-b0d9-fa654a6873ce" providerId="ADAL" clId="{5AC6EA66-C506-4F2A-89B3-BC2D7E496A6E}" dt="2023-12-01T21:02:26.955" v="251" actId="403"/>
        <pc:sldMkLst>
          <pc:docMk/>
          <pc:sldMk cId="1060094129" sldId="375"/>
        </pc:sldMkLst>
        <pc:spChg chg="mod">
          <ac:chgData name="Magdalena Wos" userId="93ce9825-11a0-427d-b0d9-fa654a6873ce" providerId="ADAL" clId="{5AC6EA66-C506-4F2A-89B3-BC2D7E496A6E}" dt="2023-12-01T21:02:26.955" v="251" actId="403"/>
          <ac:spMkLst>
            <pc:docMk/>
            <pc:sldMk cId="1060094129" sldId="375"/>
            <ac:spMk id="5" creationId="{71AE9DC8-DD3E-4AA5-88DF-DB98AB3CC8C0}"/>
          </ac:spMkLst>
        </pc:spChg>
      </pc:sldChg>
      <pc:sldChg chg="modSp mod">
        <pc:chgData name="Magdalena Wos" userId="93ce9825-11a0-427d-b0d9-fa654a6873ce" providerId="ADAL" clId="{5AC6EA66-C506-4F2A-89B3-BC2D7E496A6E}" dt="2023-12-01T21:02:39.644" v="254" actId="14100"/>
        <pc:sldMkLst>
          <pc:docMk/>
          <pc:sldMk cId="3980386812" sldId="376"/>
        </pc:sldMkLst>
        <pc:spChg chg="mod">
          <ac:chgData name="Magdalena Wos" userId="93ce9825-11a0-427d-b0d9-fa654a6873ce" providerId="ADAL" clId="{5AC6EA66-C506-4F2A-89B3-BC2D7E496A6E}" dt="2023-12-01T21:02:31.994" v="252" actId="403"/>
          <ac:spMkLst>
            <pc:docMk/>
            <pc:sldMk cId="3980386812" sldId="376"/>
            <ac:spMk id="5" creationId="{71AE9DC8-DD3E-4AA5-88DF-DB98AB3CC8C0}"/>
          </ac:spMkLst>
        </pc:spChg>
        <pc:spChg chg="mod">
          <ac:chgData name="Magdalena Wos" userId="93ce9825-11a0-427d-b0d9-fa654a6873ce" providerId="ADAL" clId="{5AC6EA66-C506-4F2A-89B3-BC2D7E496A6E}" dt="2023-12-01T21:02:39.644" v="254" actId="14100"/>
          <ac:spMkLst>
            <pc:docMk/>
            <pc:sldMk cId="3980386812" sldId="376"/>
            <ac:spMk id="7" creationId="{F676D95B-33A2-42B8-93A6-D5AE548E4CB9}"/>
          </ac:spMkLst>
        </pc:spChg>
      </pc:sldChg>
      <pc:sldChg chg="modSp mod">
        <pc:chgData name="Magdalena Wos" userId="93ce9825-11a0-427d-b0d9-fa654a6873ce" providerId="ADAL" clId="{5AC6EA66-C506-4F2A-89B3-BC2D7E496A6E}" dt="2023-12-01T21:03:09.399" v="259" actId="1076"/>
        <pc:sldMkLst>
          <pc:docMk/>
          <pc:sldMk cId="4112742816" sldId="377"/>
        </pc:sldMkLst>
        <pc:spChg chg="mod">
          <ac:chgData name="Magdalena Wos" userId="93ce9825-11a0-427d-b0d9-fa654a6873ce" providerId="ADAL" clId="{5AC6EA66-C506-4F2A-89B3-BC2D7E496A6E}" dt="2023-12-01T21:02:59.749" v="256" actId="404"/>
          <ac:spMkLst>
            <pc:docMk/>
            <pc:sldMk cId="4112742816" sldId="377"/>
            <ac:spMk id="2" creationId="{FD28B59B-9501-4073-B572-DEEE8655BBDE}"/>
          </ac:spMkLst>
        </pc:spChg>
        <pc:spChg chg="mod">
          <ac:chgData name="Magdalena Wos" userId="93ce9825-11a0-427d-b0d9-fa654a6873ce" providerId="ADAL" clId="{5AC6EA66-C506-4F2A-89B3-BC2D7E496A6E}" dt="2023-12-01T21:03:09.399" v="259" actId="1076"/>
          <ac:spMkLst>
            <pc:docMk/>
            <pc:sldMk cId="4112742816" sldId="377"/>
            <ac:spMk id="5" creationId="{2DDCA03A-86FA-4FB9-8307-AA699EC5C8FF}"/>
          </ac:spMkLst>
        </pc:spChg>
      </pc:sldChg>
      <pc:sldChg chg="modSp mod">
        <pc:chgData name="Magdalena Wos" userId="93ce9825-11a0-427d-b0d9-fa654a6873ce" providerId="ADAL" clId="{5AC6EA66-C506-4F2A-89B3-BC2D7E496A6E}" dt="2023-12-01T21:03:23.163" v="264" actId="1076"/>
        <pc:sldMkLst>
          <pc:docMk/>
          <pc:sldMk cId="3594870190" sldId="378"/>
        </pc:sldMkLst>
        <pc:spChg chg="mod">
          <ac:chgData name="Magdalena Wos" userId="93ce9825-11a0-427d-b0d9-fa654a6873ce" providerId="ADAL" clId="{5AC6EA66-C506-4F2A-89B3-BC2D7E496A6E}" dt="2023-12-01T21:03:19.921" v="263" actId="1076"/>
          <ac:spMkLst>
            <pc:docMk/>
            <pc:sldMk cId="3594870190" sldId="378"/>
            <ac:spMk id="4" creationId="{293AA94A-4BF2-4117-94A1-A98B56B69DF7}"/>
          </ac:spMkLst>
        </pc:spChg>
        <pc:spChg chg="mod">
          <ac:chgData name="Magdalena Wos" userId="93ce9825-11a0-427d-b0d9-fa654a6873ce" providerId="ADAL" clId="{5AC6EA66-C506-4F2A-89B3-BC2D7E496A6E}" dt="2023-12-01T21:03:16.854" v="262" actId="1076"/>
          <ac:spMkLst>
            <pc:docMk/>
            <pc:sldMk cId="3594870190" sldId="378"/>
            <ac:spMk id="6" creationId="{6E1CB454-2BC2-48E0-BB03-ECA503E7412D}"/>
          </ac:spMkLst>
        </pc:spChg>
        <pc:spChg chg="mod">
          <ac:chgData name="Magdalena Wos" userId="93ce9825-11a0-427d-b0d9-fa654a6873ce" providerId="ADAL" clId="{5AC6EA66-C506-4F2A-89B3-BC2D7E496A6E}" dt="2023-12-01T21:03:23.163" v="264" actId="1076"/>
          <ac:spMkLst>
            <pc:docMk/>
            <pc:sldMk cId="3594870190" sldId="378"/>
            <ac:spMk id="7" creationId="{C4F9503F-9967-4D5D-A1BE-4A83B62847A1}"/>
          </ac:spMkLst>
        </pc:spChg>
      </pc:sldChg>
      <pc:sldChg chg="addSp delSp modSp mod">
        <pc:chgData name="Magdalena Wos" userId="93ce9825-11a0-427d-b0d9-fa654a6873ce" providerId="ADAL" clId="{5AC6EA66-C506-4F2A-89B3-BC2D7E496A6E}" dt="2023-12-01T21:03:38.599" v="268" actId="1076"/>
        <pc:sldMkLst>
          <pc:docMk/>
          <pc:sldMk cId="3791875802" sldId="379"/>
        </pc:sldMkLst>
        <pc:spChg chg="del">
          <ac:chgData name="Magdalena Wos" userId="93ce9825-11a0-427d-b0d9-fa654a6873ce" providerId="ADAL" clId="{5AC6EA66-C506-4F2A-89B3-BC2D7E496A6E}" dt="2023-12-01T21:03:32.564" v="265" actId="478"/>
          <ac:spMkLst>
            <pc:docMk/>
            <pc:sldMk cId="3791875802" sldId="379"/>
            <ac:spMk id="2" creationId="{566CF8E3-8B75-4451-1002-D18A17A3C2E5}"/>
          </ac:spMkLst>
        </pc:spChg>
        <pc:spChg chg="add mod">
          <ac:chgData name="Magdalena Wos" userId="93ce9825-11a0-427d-b0d9-fa654a6873ce" providerId="ADAL" clId="{5AC6EA66-C506-4F2A-89B3-BC2D7E496A6E}" dt="2023-12-01T21:03:32.966" v="266"/>
          <ac:spMkLst>
            <pc:docMk/>
            <pc:sldMk cId="3791875802" sldId="379"/>
            <ac:spMk id="3" creationId="{C0370836-BA96-8181-5F1A-D0D4D33136B6}"/>
          </ac:spMkLst>
        </pc:spChg>
        <pc:picChg chg="mod">
          <ac:chgData name="Magdalena Wos" userId="93ce9825-11a0-427d-b0d9-fa654a6873ce" providerId="ADAL" clId="{5AC6EA66-C506-4F2A-89B3-BC2D7E496A6E}" dt="2023-12-01T21:03:38.599" v="268" actId="1076"/>
          <ac:picMkLst>
            <pc:docMk/>
            <pc:sldMk cId="3791875802" sldId="379"/>
            <ac:picMk id="55298" creationId="{F32A04EA-B397-4BDE-8FBF-00A0AABDF53A}"/>
          </ac:picMkLst>
        </pc:picChg>
      </pc:sldChg>
      <pc:sldChg chg="addSp delSp modSp mod">
        <pc:chgData name="Magdalena Wos" userId="93ce9825-11a0-427d-b0d9-fa654a6873ce" providerId="ADAL" clId="{5AC6EA66-C506-4F2A-89B3-BC2D7E496A6E}" dt="2023-12-01T21:03:42.382" v="270"/>
        <pc:sldMkLst>
          <pc:docMk/>
          <pc:sldMk cId="3622624423" sldId="380"/>
        </pc:sldMkLst>
        <pc:spChg chg="del">
          <ac:chgData name="Magdalena Wos" userId="93ce9825-11a0-427d-b0d9-fa654a6873ce" providerId="ADAL" clId="{5AC6EA66-C506-4F2A-89B3-BC2D7E496A6E}" dt="2023-12-01T21:03:41.959" v="269" actId="478"/>
          <ac:spMkLst>
            <pc:docMk/>
            <pc:sldMk cId="3622624423" sldId="380"/>
            <ac:spMk id="2" creationId="{7959B346-E888-1E24-44C8-36D037C039AF}"/>
          </ac:spMkLst>
        </pc:spChg>
        <pc:spChg chg="add mod">
          <ac:chgData name="Magdalena Wos" userId="93ce9825-11a0-427d-b0d9-fa654a6873ce" providerId="ADAL" clId="{5AC6EA66-C506-4F2A-89B3-BC2D7E496A6E}" dt="2023-12-01T21:03:42.382" v="270"/>
          <ac:spMkLst>
            <pc:docMk/>
            <pc:sldMk cId="3622624423" sldId="380"/>
            <ac:spMk id="3" creationId="{4DC3785D-7DE1-1C80-1FC1-F73E5875FED9}"/>
          </ac:spMkLst>
        </pc:spChg>
      </pc:sldChg>
      <pc:sldChg chg="addSp delSp modSp mod">
        <pc:chgData name="Magdalena Wos" userId="93ce9825-11a0-427d-b0d9-fa654a6873ce" providerId="ADAL" clId="{5AC6EA66-C506-4F2A-89B3-BC2D7E496A6E}" dt="2023-12-01T21:03:47.515" v="272"/>
        <pc:sldMkLst>
          <pc:docMk/>
          <pc:sldMk cId="1059208592" sldId="381"/>
        </pc:sldMkLst>
        <pc:spChg chg="del">
          <ac:chgData name="Magdalena Wos" userId="93ce9825-11a0-427d-b0d9-fa654a6873ce" providerId="ADAL" clId="{5AC6EA66-C506-4F2A-89B3-BC2D7E496A6E}" dt="2023-12-01T21:03:47.070" v="271" actId="478"/>
          <ac:spMkLst>
            <pc:docMk/>
            <pc:sldMk cId="1059208592" sldId="381"/>
            <ac:spMk id="2" creationId="{6DB63E87-D482-953B-BA7B-938B3D131863}"/>
          </ac:spMkLst>
        </pc:spChg>
        <pc:spChg chg="add mod">
          <ac:chgData name="Magdalena Wos" userId="93ce9825-11a0-427d-b0d9-fa654a6873ce" providerId="ADAL" clId="{5AC6EA66-C506-4F2A-89B3-BC2D7E496A6E}" dt="2023-12-01T21:03:47.515" v="272"/>
          <ac:spMkLst>
            <pc:docMk/>
            <pc:sldMk cId="1059208592" sldId="381"/>
            <ac:spMk id="3" creationId="{1BDC070D-E6A3-9631-B16A-BB05F9F84D9B}"/>
          </ac:spMkLst>
        </pc:spChg>
      </pc:sldChg>
      <pc:sldChg chg="addSp delSp modSp mod">
        <pc:chgData name="Magdalena Wos" userId="93ce9825-11a0-427d-b0d9-fa654a6873ce" providerId="ADAL" clId="{5AC6EA66-C506-4F2A-89B3-BC2D7E496A6E}" dt="2023-12-01T21:03:55.704" v="275" actId="1076"/>
        <pc:sldMkLst>
          <pc:docMk/>
          <pc:sldMk cId="4118073236" sldId="382"/>
        </pc:sldMkLst>
        <pc:spChg chg="del">
          <ac:chgData name="Magdalena Wos" userId="93ce9825-11a0-427d-b0d9-fa654a6873ce" providerId="ADAL" clId="{5AC6EA66-C506-4F2A-89B3-BC2D7E496A6E}" dt="2023-12-01T21:03:51.831" v="273" actId="478"/>
          <ac:spMkLst>
            <pc:docMk/>
            <pc:sldMk cId="4118073236" sldId="382"/>
            <ac:spMk id="2" creationId="{5195DB9E-A29F-FE7C-98F9-7766D5319667}"/>
          </ac:spMkLst>
        </pc:spChg>
        <pc:spChg chg="add mod">
          <ac:chgData name="Magdalena Wos" userId="93ce9825-11a0-427d-b0d9-fa654a6873ce" providerId="ADAL" clId="{5AC6EA66-C506-4F2A-89B3-BC2D7E496A6E}" dt="2023-12-01T21:03:52.157" v="274"/>
          <ac:spMkLst>
            <pc:docMk/>
            <pc:sldMk cId="4118073236" sldId="382"/>
            <ac:spMk id="3" creationId="{F9169E91-3E45-E13B-9045-9A93D6ED2AF9}"/>
          </ac:spMkLst>
        </pc:spChg>
        <pc:spChg chg="mod">
          <ac:chgData name="Magdalena Wos" userId="93ce9825-11a0-427d-b0d9-fa654a6873ce" providerId="ADAL" clId="{5AC6EA66-C506-4F2A-89B3-BC2D7E496A6E}" dt="2023-12-01T21:03:55.704" v="275" actId="1076"/>
          <ac:spMkLst>
            <pc:docMk/>
            <pc:sldMk cId="4118073236" sldId="382"/>
            <ac:spMk id="7" creationId="{C4F9503F-9967-4D5D-A1BE-4A83B62847A1}"/>
          </ac:spMkLst>
        </pc:spChg>
      </pc:sldChg>
      <pc:sldChg chg="addSp delSp modSp mod">
        <pc:chgData name="Magdalena Wos" userId="93ce9825-11a0-427d-b0d9-fa654a6873ce" providerId="ADAL" clId="{5AC6EA66-C506-4F2A-89B3-BC2D7E496A6E}" dt="2023-12-01T21:04:20.734" v="283" actId="1076"/>
        <pc:sldMkLst>
          <pc:docMk/>
          <pc:sldMk cId="2559927736" sldId="383"/>
        </pc:sldMkLst>
        <pc:spChg chg="del">
          <ac:chgData name="Magdalena Wos" userId="93ce9825-11a0-427d-b0d9-fa654a6873ce" providerId="ADAL" clId="{5AC6EA66-C506-4F2A-89B3-BC2D7E496A6E}" dt="2023-12-01T21:04:17.150" v="281" actId="478"/>
          <ac:spMkLst>
            <pc:docMk/>
            <pc:sldMk cId="2559927736" sldId="383"/>
            <ac:spMk id="2" creationId="{809B3B76-E105-1B0C-4CA7-857500A401F8}"/>
          </ac:spMkLst>
        </pc:spChg>
        <pc:spChg chg="add mod">
          <ac:chgData name="Magdalena Wos" userId="93ce9825-11a0-427d-b0d9-fa654a6873ce" providerId="ADAL" clId="{5AC6EA66-C506-4F2A-89B3-BC2D7E496A6E}" dt="2023-12-01T21:04:17.527" v="282"/>
          <ac:spMkLst>
            <pc:docMk/>
            <pc:sldMk cId="2559927736" sldId="383"/>
            <ac:spMk id="3" creationId="{0F76AE8D-F349-659C-D764-9454FE850F89}"/>
          </ac:spMkLst>
        </pc:spChg>
        <pc:spChg chg="mod">
          <ac:chgData name="Magdalena Wos" userId="93ce9825-11a0-427d-b0d9-fa654a6873ce" providerId="ADAL" clId="{5AC6EA66-C506-4F2A-89B3-BC2D7E496A6E}" dt="2023-12-01T21:04:20.734" v="283" actId="1076"/>
          <ac:spMkLst>
            <pc:docMk/>
            <pc:sldMk cId="2559927736" sldId="383"/>
            <ac:spMk id="7" creationId="{C4F9503F-9967-4D5D-A1BE-4A83B62847A1}"/>
          </ac:spMkLst>
        </pc:spChg>
      </pc:sldChg>
      <pc:sldChg chg="addSp delSp modSp mod">
        <pc:chgData name="Magdalena Wos" userId="93ce9825-11a0-427d-b0d9-fa654a6873ce" providerId="ADAL" clId="{5AC6EA66-C506-4F2A-89B3-BC2D7E496A6E}" dt="2023-12-01T21:04:33.746" v="285" actId="403"/>
        <pc:sldMkLst>
          <pc:docMk/>
          <pc:sldMk cId="1670879310" sldId="384"/>
        </pc:sldMkLst>
        <pc:spChg chg="del">
          <ac:chgData name="Magdalena Wos" userId="93ce9825-11a0-427d-b0d9-fa654a6873ce" providerId="ADAL" clId="{5AC6EA66-C506-4F2A-89B3-BC2D7E496A6E}" dt="2023-12-01T21:03:58.612" v="276" actId="478"/>
          <ac:spMkLst>
            <pc:docMk/>
            <pc:sldMk cId="1670879310" sldId="384"/>
            <ac:spMk id="2" creationId="{34ACA00F-3B5E-F6EF-41C3-E070B9E5528F}"/>
          </ac:spMkLst>
        </pc:spChg>
        <pc:spChg chg="add mod">
          <ac:chgData name="Magdalena Wos" userId="93ce9825-11a0-427d-b0d9-fa654a6873ce" providerId="ADAL" clId="{5AC6EA66-C506-4F2A-89B3-BC2D7E496A6E}" dt="2023-12-01T21:03:58.949" v="277"/>
          <ac:spMkLst>
            <pc:docMk/>
            <pc:sldMk cId="1670879310" sldId="384"/>
            <ac:spMk id="3" creationId="{B5F96B7D-3DE5-A7FC-B0CA-C3B43428C0E8}"/>
          </ac:spMkLst>
        </pc:spChg>
        <pc:spChg chg="mod">
          <ac:chgData name="Magdalena Wos" userId="93ce9825-11a0-427d-b0d9-fa654a6873ce" providerId="ADAL" clId="{5AC6EA66-C506-4F2A-89B3-BC2D7E496A6E}" dt="2023-12-01T21:04:31.293" v="284" actId="403"/>
          <ac:spMkLst>
            <pc:docMk/>
            <pc:sldMk cId="1670879310" sldId="384"/>
            <ac:spMk id="5" creationId="{FDEFCFA4-00CB-4EC6-9369-19E187BFC89A}"/>
          </ac:spMkLst>
        </pc:spChg>
        <pc:spChg chg="mod">
          <ac:chgData name="Magdalena Wos" userId="93ce9825-11a0-427d-b0d9-fa654a6873ce" providerId="ADAL" clId="{5AC6EA66-C506-4F2A-89B3-BC2D7E496A6E}" dt="2023-12-01T21:04:33.746" v="285" actId="403"/>
          <ac:spMkLst>
            <pc:docMk/>
            <pc:sldMk cId="1670879310" sldId="384"/>
            <ac:spMk id="7" creationId="{C4F9503F-9967-4D5D-A1BE-4A83B62847A1}"/>
          </ac:spMkLst>
        </pc:spChg>
      </pc:sldChg>
      <pc:sldChg chg="addSp delSp modSp mod">
        <pc:chgData name="Magdalena Wos" userId="93ce9825-11a0-427d-b0d9-fa654a6873ce" providerId="ADAL" clId="{5AC6EA66-C506-4F2A-89B3-BC2D7E496A6E}" dt="2023-12-01T21:04:44.818" v="288" actId="1076"/>
        <pc:sldMkLst>
          <pc:docMk/>
          <pc:sldMk cId="593329925" sldId="385"/>
        </pc:sldMkLst>
        <pc:spChg chg="del">
          <ac:chgData name="Magdalena Wos" userId="93ce9825-11a0-427d-b0d9-fa654a6873ce" providerId="ADAL" clId="{5AC6EA66-C506-4F2A-89B3-BC2D7E496A6E}" dt="2023-12-01T21:04:40.549" v="286" actId="478"/>
          <ac:spMkLst>
            <pc:docMk/>
            <pc:sldMk cId="593329925" sldId="385"/>
            <ac:spMk id="2" creationId="{39078A3C-0FC5-826B-D826-74B53ADF2B83}"/>
          </ac:spMkLst>
        </pc:spChg>
        <pc:spChg chg="add mod">
          <ac:chgData name="Magdalena Wos" userId="93ce9825-11a0-427d-b0d9-fa654a6873ce" providerId="ADAL" clId="{5AC6EA66-C506-4F2A-89B3-BC2D7E496A6E}" dt="2023-12-01T21:04:40.949" v="287"/>
          <ac:spMkLst>
            <pc:docMk/>
            <pc:sldMk cId="593329925" sldId="385"/>
            <ac:spMk id="3" creationId="{4ED1D036-E79B-A77F-D161-5AE8F8F73F50}"/>
          </ac:spMkLst>
        </pc:spChg>
        <pc:spChg chg="mod">
          <ac:chgData name="Magdalena Wos" userId="93ce9825-11a0-427d-b0d9-fa654a6873ce" providerId="ADAL" clId="{5AC6EA66-C506-4F2A-89B3-BC2D7E496A6E}" dt="2023-12-01T21:04:44.818" v="288" actId="1076"/>
          <ac:spMkLst>
            <pc:docMk/>
            <pc:sldMk cId="593329925" sldId="385"/>
            <ac:spMk id="5" creationId="{924D394C-07D0-4E55-9CA9-1708E33FA4BE}"/>
          </ac:spMkLst>
        </pc:spChg>
      </pc:sldChg>
      <pc:sldChg chg="addSp delSp modSp mod">
        <pc:chgData name="Magdalena Wos" userId="93ce9825-11a0-427d-b0d9-fa654a6873ce" providerId="ADAL" clId="{5AC6EA66-C506-4F2A-89B3-BC2D7E496A6E}" dt="2023-12-01T21:05:00.273" v="293" actId="207"/>
        <pc:sldMkLst>
          <pc:docMk/>
          <pc:sldMk cId="2243282253" sldId="386"/>
        </pc:sldMkLst>
        <pc:spChg chg="del">
          <ac:chgData name="Magdalena Wos" userId="93ce9825-11a0-427d-b0d9-fa654a6873ce" providerId="ADAL" clId="{5AC6EA66-C506-4F2A-89B3-BC2D7E496A6E}" dt="2023-12-01T21:04:49.251" v="289" actId="478"/>
          <ac:spMkLst>
            <pc:docMk/>
            <pc:sldMk cId="2243282253" sldId="386"/>
            <ac:spMk id="2" creationId="{DA5A4593-37DA-6A3D-D96A-F29EED9EACE9}"/>
          </ac:spMkLst>
        </pc:spChg>
        <pc:spChg chg="add mod">
          <ac:chgData name="Magdalena Wos" userId="93ce9825-11a0-427d-b0d9-fa654a6873ce" providerId="ADAL" clId="{5AC6EA66-C506-4F2A-89B3-BC2D7E496A6E}" dt="2023-12-01T21:04:49.613" v="290"/>
          <ac:spMkLst>
            <pc:docMk/>
            <pc:sldMk cId="2243282253" sldId="386"/>
            <ac:spMk id="3" creationId="{AA7F784B-BB22-92D8-697A-9034E9E41232}"/>
          </ac:spMkLst>
        </pc:spChg>
        <pc:spChg chg="mod">
          <ac:chgData name="Magdalena Wos" userId="93ce9825-11a0-427d-b0d9-fa654a6873ce" providerId="ADAL" clId="{5AC6EA66-C506-4F2A-89B3-BC2D7E496A6E}" dt="2023-12-01T21:04:52.692" v="291" actId="1076"/>
          <ac:spMkLst>
            <pc:docMk/>
            <pc:sldMk cId="2243282253" sldId="386"/>
            <ac:spMk id="5" creationId="{CE4D2231-B867-4BC6-B5FB-D68C06ADC107}"/>
          </ac:spMkLst>
        </pc:spChg>
        <pc:spChg chg="mod">
          <ac:chgData name="Magdalena Wos" userId="93ce9825-11a0-427d-b0d9-fa654a6873ce" providerId="ADAL" clId="{5AC6EA66-C506-4F2A-89B3-BC2D7E496A6E}" dt="2023-12-01T21:05:00.273" v="293" actId="207"/>
          <ac:spMkLst>
            <pc:docMk/>
            <pc:sldMk cId="2243282253" sldId="386"/>
            <ac:spMk id="6" creationId="{BD3169A8-51CF-470C-AFC1-DE297A04436C}"/>
          </ac:spMkLst>
        </pc:spChg>
      </pc:sldChg>
      <pc:sldChg chg="modSp mod">
        <pc:chgData name="Magdalena Wos" userId="93ce9825-11a0-427d-b0d9-fa654a6873ce" providerId="ADAL" clId="{5AC6EA66-C506-4F2A-89B3-BC2D7E496A6E}" dt="2023-12-01T21:05:07.316" v="294" actId="403"/>
        <pc:sldMkLst>
          <pc:docMk/>
          <pc:sldMk cId="3097309372" sldId="387"/>
        </pc:sldMkLst>
        <pc:spChg chg="mod">
          <ac:chgData name="Magdalena Wos" userId="93ce9825-11a0-427d-b0d9-fa654a6873ce" providerId="ADAL" clId="{5AC6EA66-C506-4F2A-89B3-BC2D7E496A6E}" dt="2023-12-01T21:05:07.316" v="294" actId="403"/>
          <ac:spMkLst>
            <pc:docMk/>
            <pc:sldMk cId="3097309372" sldId="387"/>
            <ac:spMk id="2" creationId="{E6D5042E-49CE-424F-B5C1-0E27F60F3C49}"/>
          </ac:spMkLst>
        </pc:spChg>
      </pc:sldChg>
      <pc:sldChg chg="modSp mod">
        <pc:chgData name="Magdalena Wos" userId="93ce9825-11a0-427d-b0d9-fa654a6873ce" providerId="ADAL" clId="{5AC6EA66-C506-4F2A-89B3-BC2D7E496A6E}" dt="2023-12-01T21:06:05.096" v="326" actId="20577"/>
        <pc:sldMkLst>
          <pc:docMk/>
          <pc:sldMk cId="2106989162" sldId="388"/>
        </pc:sldMkLst>
        <pc:spChg chg="mod">
          <ac:chgData name="Magdalena Wos" userId="93ce9825-11a0-427d-b0d9-fa654a6873ce" providerId="ADAL" clId="{5AC6EA66-C506-4F2A-89B3-BC2D7E496A6E}" dt="2023-12-01T21:05:11.700" v="295" actId="403"/>
          <ac:spMkLst>
            <pc:docMk/>
            <pc:sldMk cId="2106989162" sldId="388"/>
            <ac:spMk id="2" creationId="{E6D5042E-49CE-424F-B5C1-0E27F60F3C49}"/>
          </ac:spMkLst>
        </pc:spChg>
        <pc:spChg chg="mod">
          <ac:chgData name="Magdalena Wos" userId="93ce9825-11a0-427d-b0d9-fa654a6873ce" providerId="ADAL" clId="{5AC6EA66-C506-4F2A-89B3-BC2D7E496A6E}" dt="2023-12-01T21:06:05.096" v="326" actId="20577"/>
          <ac:spMkLst>
            <pc:docMk/>
            <pc:sldMk cId="2106989162" sldId="388"/>
            <ac:spMk id="6" creationId="{9652102C-A40F-4CA8-B4B9-274B537184CE}"/>
          </ac:spMkLst>
        </pc:spChg>
      </pc:sldChg>
      <pc:sldChg chg="modSp mod">
        <pc:chgData name="Magdalena Wos" userId="93ce9825-11a0-427d-b0d9-fa654a6873ce" providerId="ADAL" clId="{5AC6EA66-C506-4F2A-89B3-BC2D7E496A6E}" dt="2023-12-01T21:06:09.866" v="327" actId="403"/>
        <pc:sldMkLst>
          <pc:docMk/>
          <pc:sldMk cId="4150815480" sldId="390"/>
        </pc:sldMkLst>
        <pc:spChg chg="mod">
          <ac:chgData name="Magdalena Wos" userId="93ce9825-11a0-427d-b0d9-fa654a6873ce" providerId="ADAL" clId="{5AC6EA66-C506-4F2A-89B3-BC2D7E496A6E}" dt="2023-12-01T21:06:09.866" v="327" actId="403"/>
          <ac:spMkLst>
            <pc:docMk/>
            <pc:sldMk cId="4150815480" sldId="390"/>
            <ac:spMk id="2" creationId="{7CD89825-64D5-4F89-9A9A-B28BCAF88B14}"/>
          </ac:spMkLst>
        </pc:spChg>
      </pc:sldChg>
      <pc:sldChg chg="modSp mod">
        <pc:chgData name="Magdalena Wos" userId="93ce9825-11a0-427d-b0d9-fa654a6873ce" providerId="ADAL" clId="{5AC6EA66-C506-4F2A-89B3-BC2D7E496A6E}" dt="2023-12-01T21:06:22.666" v="331" actId="14100"/>
        <pc:sldMkLst>
          <pc:docMk/>
          <pc:sldMk cId="813442431" sldId="391"/>
        </pc:sldMkLst>
        <pc:spChg chg="mod">
          <ac:chgData name="Magdalena Wos" userId="93ce9825-11a0-427d-b0d9-fa654a6873ce" providerId="ADAL" clId="{5AC6EA66-C506-4F2A-89B3-BC2D7E496A6E}" dt="2023-12-01T21:06:14.096" v="328" actId="403"/>
          <ac:spMkLst>
            <pc:docMk/>
            <pc:sldMk cId="813442431" sldId="391"/>
            <ac:spMk id="4" creationId="{EE8BA87E-E407-4E9D-8ECC-83730B677D2A}"/>
          </ac:spMkLst>
        </pc:spChg>
        <pc:spChg chg="mod">
          <ac:chgData name="Magdalena Wos" userId="93ce9825-11a0-427d-b0d9-fa654a6873ce" providerId="ADAL" clId="{5AC6EA66-C506-4F2A-89B3-BC2D7E496A6E}" dt="2023-12-01T21:06:22.666" v="331" actId="14100"/>
          <ac:spMkLst>
            <pc:docMk/>
            <pc:sldMk cId="813442431" sldId="391"/>
            <ac:spMk id="5" creationId="{470598B6-4B25-4F90-B5EE-AE3F9C707EA8}"/>
          </ac:spMkLst>
        </pc:spChg>
      </pc:sldChg>
      <pc:sldChg chg="modSp mod">
        <pc:chgData name="Magdalena Wos" userId="93ce9825-11a0-427d-b0d9-fa654a6873ce" providerId="ADAL" clId="{5AC6EA66-C506-4F2A-89B3-BC2D7E496A6E}" dt="2023-12-01T21:06:36.814" v="335" actId="403"/>
        <pc:sldMkLst>
          <pc:docMk/>
          <pc:sldMk cId="726964774" sldId="392"/>
        </pc:sldMkLst>
        <pc:spChg chg="mod">
          <ac:chgData name="Magdalena Wos" userId="93ce9825-11a0-427d-b0d9-fa654a6873ce" providerId="ADAL" clId="{5AC6EA66-C506-4F2A-89B3-BC2D7E496A6E}" dt="2023-12-01T21:06:36.814" v="335" actId="403"/>
          <ac:spMkLst>
            <pc:docMk/>
            <pc:sldMk cId="726964774" sldId="392"/>
            <ac:spMk id="5" creationId="{268BFB29-07E4-4837-A1D7-5C3AB2134FC1}"/>
          </ac:spMkLst>
        </pc:spChg>
        <pc:spChg chg="mod">
          <ac:chgData name="Magdalena Wos" userId="93ce9825-11a0-427d-b0d9-fa654a6873ce" providerId="ADAL" clId="{5AC6EA66-C506-4F2A-89B3-BC2D7E496A6E}" dt="2023-12-01T21:06:33.921" v="334" actId="403"/>
          <ac:spMkLst>
            <pc:docMk/>
            <pc:sldMk cId="726964774" sldId="392"/>
            <ac:spMk id="12" creationId="{53F122AD-A2E6-4AEB-A7F0-EC846DA9F2C0}"/>
          </ac:spMkLst>
        </pc:spChg>
      </pc:sldChg>
      <pc:sldChg chg="modSp mod">
        <pc:chgData name="Magdalena Wos" userId="93ce9825-11a0-427d-b0d9-fa654a6873ce" providerId="ADAL" clId="{5AC6EA66-C506-4F2A-89B3-BC2D7E496A6E}" dt="2023-12-01T21:06:44.687" v="337" actId="403"/>
        <pc:sldMkLst>
          <pc:docMk/>
          <pc:sldMk cId="3403418817" sldId="393"/>
        </pc:sldMkLst>
        <pc:spChg chg="mod">
          <ac:chgData name="Magdalena Wos" userId="93ce9825-11a0-427d-b0d9-fa654a6873ce" providerId="ADAL" clId="{5AC6EA66-C506-4F2A-89B3-BC2D7E496A6E}" dt="2023-12-01T21:06:44.687" v="337" actId="403"/>
          <ac:spMkLst>
            <pc:docMk/>
            <pc:sldMk cId="3403418817" sldId="393"/>
            <ac:spMk id="6" creationId="{901FFF9A-7C25-4419-9065-536122DC82F0}"/>
          </ac:spMkLst>
        </pc:spChg>
      </pc:sldChg>
      <pc:sldChg chg="modSp mod">
        <pc:chgData name="Magdalena Wos" userId="93ce9825-11a0-427d-b0d9-fa654a6873ce" providerId="ADAL" clId="{5AC6EA66-C506-4F2A-89B3-BC2D7E496A6E}" dt="2023-12-01T21:06:40.723" v="336" actId="403"/>
        <pc:sldMkLst>
          <pc:docMk/>
          <pc:sldMk cId="343864555" sldId="395"/>
        </pc:sldMkLst>
        <pc:spChg chg="mod">
          <ac:chgData name="Magdalena Wos" userId="93ce9825-11a0-427d-b0d9-fa654a6873ce" providerId="ADAL" clId="{5AC6EA66-C506-4F2A-89B3-BC2D7E496A6E}" dt="2023-12-01T21:06:40.723" v="336" actId="403"/>
          <ac:spMkLst>
            <pc:docMk/>
            <pc:sldMk cId="343864555" sldId="395"/>
            <ac:spMk id="6" creationId="{679E2366-372C-43C9-B97A-C54C1D44E550}"/>
          </ac:spMkLst>
        </pc:spChg>
      </pc:sldChg>
      <pc:sldChg chg="modSp mod">
        <pc:chgData name="Magdalena Wos" userId="93ce9825-11a0-427d-b0d9-fa654a6873ce" providerId="ADAL" clId="{5AC6EA66-C506-4F2A-89B3-BC2D7E496A6E}" dt="2023-12-01T21:06:49.855" v="338" actId="403"/>
        <pc:sldMkLst>
          <pc:docMk/>
          <pc:sldMk cId="3854647098" sldId="396"/>
        </pc:sldMkLst>
        <pc:spChg chg="mod">
          <ac:chgData name="Magdalena Wos" userId="93ce9825-11a0-427d-b0d9-fa654a6873ce" providerId="ADAL" clId="{5AC6EA66-C506-4F2A-89B3-BC2D7E496A6E}" dt="2023-12-01T21:06:49.855" v="338" actId="403"/>
          <ac:spMkLst>
            <pc:docMk/>
            <pc:sldMk cId="3854647098" sldId="396"/>
            <ac:spMk id="3" creationId="{73A6E6E2-817B-49C1-82A0-D8883099CFCD}"/>
          </ac:spMkLst>
        </pc:spChg>
      </pc:sldChg>
      <pc:sldChg chg="modSp mod">
        <pc:chgData name="Magdalena Wos" userId="93ce9825-11a0-427d-b0d9-fa654a6873ce" providerId="ADAL" clId="{5AC6EA66-C506-4F2A-89B3-BC2D7E496A6E}" dt="2023-12-01T21:06:54.261" v="339" actId="403"/>
        <pc:sldMkLst>
          <pc:docMk/>
          <pc:sldMk cId="3151657109" sldId="397"/>
        </pc:sldMkLst>
        <pc:spChg chg="mod">
          <ac:chgData name="Magdalena Wos" userId="93ce9825-11a0-427d-b0d9-fa654a6873ce" providerId="ADAL" clId="{5AC6EA66-C506-4F2A-89B3-BC2D7E496A6E}" dt="2023-12-01T21:06:54.261" v="339" actId="403"/>
          <ac:spMkLst>
            <pc:docMk/>
            <pc:sldMk cId="3151657109" sldId="397"/>
            <ac:spMk id="3" creationId="{73A6E6E2-817B-49C1-82A0-D8883099CFCD}"/>
          </ac:spMkLst>
        </pc:spChg>
      </pc:sldChg>
      <pc:sldChg chg="modSp mod">
        <pc:chgData name="Magdalena Wos" userId="93ce9825-11a0-427d-b0d9-fa654a6873ce" providerId="ADAL" clId="{5AC6EA66-C506-4F2A-89B3-BC2D7E496A6E}" dt="2023-12-01T21:06:58.434" v="340" actId="403"/>
        <pc:sldMkLst>
          <pc:docMk/>
          <pc:sldMk cId="994542089" sldId="398"/>
        </pc:sldMkLst>
        <pc:spChg chg="mod">
          <ac:chgData name="Magdalena Wos" userId="93ce9825-11a0-427d-b0d9-fa654a6873ce" providerId="ADAL" clId="{5AC6EA66-C506-4F2A-89B3-BC2D7E496A6E}" dt="2023-12-01T21:06:58.434" v="340" actId="403"/>
          <ac:spMkLst>
            <pc:docMk/>
            <pc:sldMk cId="994542089" sldId="398"/>
            <ac:spMk id="4" creationId="{4B6BC1BB-9BA5-40BC-9124-5B49341FE5F9}"/>
          </ac:spMkLst>
        </pc:spChg>
      </pc:sldChg>
      <pc:sldChg chg="modSp mod">
        <pc:chgData name="Magdalena Wos" userId="93ce9825-11a0-427d-b0d9-fa654a6873ce" providerId="ADAL" clId="{5AC6EA66-C506-4F2A-89B3-BC2D7E496A6E}" dt="2023-12-01T21:07:01.932" v="341" actId="403"/>
        <pc:sldMkLst>
          <pc:docMk/>
          <pc:sldMk cId="2478348460" sldId="399"/>
        </pc:sldMkLst>
        <pc:spChg chg="mod">
          <ac:chgData name="Magdalena Wos" userId="93ce9825-11a0-427d-b0d9-fa654a6873ce" providerId="ADAL" clId="{5AC6EA66-C506-4F2A-89B3-BC2D7E496A6E}" dt="2023-12-01T21:07:01.932" v="341" actId="403"/>
          <ac:spMkLst>
            <pc:docMk/>
            <pc:sldMk cId="2478348460" sldId="399"/>
            <ac:spMk id="5" creationId="{2EBC7E28-8652-411E-9ECD-601C7A9A97FD}"/>
          </ac:spMkLst>
        </pc:spChg>
      </pc:sldChg>
      <pc:sldChg chg="modSp mod">
        <pc:chgData name="Magdalena Wos" userId="93ce9825-11a0-427d-b0d9-fa654a6873ce" providerId="ADAL" clId="{5AC6EA66-C506-4F2A-89B3-BC2D7E496A6E}" dt="2023-12-01T21:07:05.524" v="342" actId="403"/>
        <pc:sldMkLst>
          <pc:docMk/>
          <pc:sldMk cId="1998185518" sldId="400"/>
        </pc:sldMkLst>
        <pc:spChg chg="mod">
          <ac:chgData name="Magdalena Wos" userId="93ce9825-11a0-427d-b0d9-fa654a6873ce" providerId="ADAL" clId="{5AC6EA66-C506-4F2A-89B3-BC2D7E496A6E}" dt="2023-12-01T21:07:05.524" v="342" actId="403"/>
          <ac:spMkLst>
            <pc:docMk/>
            <pc:sldMk cId="1998185518" sldId="400"/>
            <ac:spMk id="9" creationId="{87A40EC2-EBE6-4329-8CE6-85F52AC33E3A}"/>
          </ac:spMkLst>
        </pc:spChg>
      </pc:sldChg>
      <pc:sldChg chg="modSp mod">
        <pc:chgData name="Magdalena Wos" userId="93ce9825-11a0-427d-b0d9-fa654a6873ce" providerId="ADAL" clId="{5AC6EA66-C506-4F2A-89B3-BC2D7E496A6E}" dt="2023-12-01T21:07:10.626" v="343" actId="403"/>
        <pc:sldMkLst>
          <pc:docMk/>
          <pc:sldMk cId="2530330115" sldId="401"/>
        </pc:sldMkLst>
        <pc:spChg chg="mod">
          <ac:chgData name="Magdalena Wos" userId="93ce9825-11a0-427d-b0d9-fa654a6873ce" providerId="ADAL" clId="{5AC6EA66-C506-4F2A-89B3-BC2D7E496A6E}" dt="2023-12-01T21:07:10.626" v="343" actId="403"/>
          <ac:spMkLst>
            <pc:docMk/>
            <pc:sldMk cId="2530330115" sldId="401"/>
            <ac:spMk id="2" creationId="{12B72F0B-095B-C3EB-95DF-8D0FB1F13BEF}"/>
          </ac:spMkLst>
        </pc:spChg>
      </pc:sldChg>
      <pc:sldChg chg="modSp mod">
        <pc:chgData name="Magdalena Wos" userId="93ce9825-11a0-427d-b0d9-fa654a6873ce" providerId="ADAL" clId="{5AC6EA66-C506-4F2A-89B3-BC2D7E496A6E}" dt="2023-12-01T21:07:15.136" v="344" actId="403"/>
        <pc:sldMkLst>
          <pc:docMk/>
          <pc:sldMk cId="1710469970" sldId="402"/>
        </pc:sldMkLst>
        <pc:spChg chg="mod">
          <ac:chgData name="Magdalena Wos" userId="93ce9825-11a0-427d-b0d9-fa654a6873ce" providerId="ADAL" clId="{5AC6EA66-C506-4F2A-89B3-BC2D7E496A6E}" dt="2023-12-01T21:07:15.136" v="344" actId="403"/>
          <ac:spMkLst>
            <pc:docMk/>
            <pc:sldMk cId="1710469970" sldId="402"/>
            <ac:spMk id="5" creationId="{BCCF9B57-E9A4-4C6A-88A4-519C5671540B}"/>
          </ac:spMkLst>
        </pc:spChg>
      </pc:sldChg>
      <pc:sldChg chg="modSp mod">
        <pc:chgData name="Magdalena Wos" userId="93ce9825-11a0-427d-b0d9-fa654a6873ce" providerId="ADAL" clId="{5AC6EA66-C506-4F2A-89B3-BC2D7E496A6E}" dt="2023-12-01T21:07:18.957" v="345" actId="403"/>
        <pc:sldMkLst>
          <pc:docMk/>
          <pc:sldMk cId="2966166496" sldId="403"/>
        </pc:sldMkLst>
        <pc:spChg chg="mod">
          <ac:chgData name="Magdalena Wos" userId="93ce9825-11a0-427d-b0d9-fa654a6873ce" providerId="ADAL" clId="{5AC6EA66-C506-4F2A-89B3-BC2D7E496A6E}" dt="2023-12-01T21:07:18.957" v="345" actId="403"/>
          <ac:spMkLst>
            <pc:docMk/>
            <pc:sldMk cId="2966166496" sldId="403"/>
            <ac:spMk id="3" creationId="{73A6E6E2-817B-49C1-82A0-D8883099CFCD}"/>
          </ac:spMkLst>
        </pc:spChg>
      </pc:sldChg>
      <pc:sldChg chg="modSp mod">
        <pc:chgData name="Magdalena Wos" userId="93ce9825-11a0-427d-b0d9-fa654a6873ce" providerId="ADAL" clId="{5AC6EA66-C506-4F2A-89B3-BC2D7E496A6E}" dt="2023-12-01T21:07:22.685" v="346" actId="403"/>
        <pc:sldMkLst>
          <pc:docMk/>
          <pc:sldMk cId="1971871026" sldId="404"/>
        </pc:sldMkLst>
        <pc:spChg chg="mod">
          <ac:chgData name="Magdalena Wos" userId="93ce9825-11a0-427d-b0d9-fa654a6873ce" providerId="ADAL" clId="{5AC6EA66-C506-4F2A-89B3-BC2D7E496A6E}" dt="2023-12-01T21:07:22.685" v="346" actId="403"/>
          <ac:spMkLst>
            <pc:docMk/>
            <pc:sldMk cId="1971871026" sldId="404"/>
            <ac:spMk id="2" creationId="{05D44C06-2761-D7E6-E4C7-3159CDCC4C8A}"/>
          </ac:spMkLst>
        </pc:spChg>
      </pc:sldChg>
      <pc:sldChg chg="modSp mod">
        <pc:chgData name="Magdalena Wos" userId="93ce9825-11a0-427d-b0d9-fa654a6873ce" providerId="ADAL" clId="{5AC6EA66-C506-4F2A-89B3-BC2D7E496A6E}" dt="2023-12-01T21:07:28.542" v="347" actId="403"/>
        <pc:sldMkLst>
          <pc:docMk/>
          <pc:sldMk cId="2236969711" sldId="405"/>
        </pc:sldMkLst>
        <pc:spChg chg="mod">
          <ac:chgData name="Magdalena Wos" userId="93ce9825-11a0-427d-b0d9-fa654a6873ce" providerId="ADAL" clId="{5AC6EA66-C506-4F2A-89B3-BC2D7E496A6E}" dt="2023-12-01T21:07:28.542" v="347" actId="403"/>
          <ac:spMkLst>
            <pc:docMk/>
            <pc:sldMk cId="2236969711" sldId="405"/>
            <ac:spMk id="2" creationId="{2915A3E9-3E56-80FD-E82E-C0C943F1E8B0}"/>
          </ac:spMkLst>
        </pc:spChg>
      </pc:sldChg>
      <pc:sldChg chg="modSp mod">
        <pc:chgData name="Magdalena Wos" userId="93ce9825-11a0-427d-b0d9-fa654a6873ce" providerId="ADAL" clId="{5AC6EA66-C506-4F2A-89B3-BC2D7E496A6E}" dt="2023-12-01T21:07:36.109" v="349" actId="207"/>
        <pc:sldMkLst>
          <pc:docMk/>
          <pc:sldMk cId="2274081766" sldId="406"/>
        </pc:sldMkLst>
        <pc:spChg chg="mod">
          <ac:chgData name="Magdalena Wos" userId="93ce9825-11a0-427d-b0d9-fa654a6873ce" providerId="ADAL" clId="{5AC6EA66-C506-4F2A-89B3-BC2D7E496A6E}" dt="2023-12-01T21:07:36.109" v="349" actId="207"/>
          <ac:spMkLst>
            <pc:docMk/>
            <pc:sldMk cId="2274081766" sldId="406"/>
            <ac:spMk id="2" creationId="{4ED95460-C57E-A86C-CE50-2816EB7EEC9C}"/>
          </ac:spMkLst>
        </pc:spChg>
      </pc:sldChg>
      <pc:sldChg chg="modSp mod">
        <pc:chgData name="Magdalena Wos" userId="93ce9825-11a0-427d-b0d9-fa654a6873ce" providerId="ADAL" clId="{5AC6EA66-C506-4F2A-89B3-BC2D7E496A6E}" dt="2023-12-01T21:07:39.258" v="350" actId="403"/>
        <pc:sldMkLst>
          <pc:docMk/>
          <pc:sldMk cId="3418532258" sldId="407"/>
        </pc:sldMkLst>
        <pc:spChg chg="mod">
          <ac:chgData name="Magdalena Wos" userId="93ce9825-11a0-427d-b0d9-fa654a6873ce" providerId="ADAL" clId="{5AC6EA66-C506-4F2A-89B3-BC2D7E496A6E}" dt="2023-12-01T21:07:39.258" v="350" actId="403"/>
          <ac:spMkLst>
            <pc:docMk/>
            <pc:sldMk cId="3418532258" sldId="407"/>
            <ac:spMk id="2" creationId="{7B83BD04-F1F1-9CC0-83DB-122C0B3789FF}"/>
          </ac:spMkLst>
        </pc:spChg>
      </pc:sldChg>
      <pc:sldChg chg="modSp mod">
        <pc:chgData name="Magdalena Wos" userId="93ce9825-11a0-427d-b0d9-fa654a6873ce" providerId="ADAL" clId="{5AC6EA66-C506-4F2A-89B3-BC2D7E496A6E}" dt="2023-12-01T21:07:43.579" v="351" actId="403"/>
        <pc:sldMkLst>
          <pc:docMk/>
          <pc:sldMk cId="253670098" sldId="408"/>
        </pc:sldMkLst>
        <pc:spChg chg="mod">
          <ac:chgData name="Magdalena Wos" userId="93ce9825-11a0-427d-b0d9-fa654a6873ce" providerId="ADAL" clId="{5AC6EA66-C506-4F2A-89B3-BC2D7E496A6E}" dt="2023-12-01T21:07:43.579" v="351" actId="403"/>
          <ac:spMkLst>
            <pc:docMk/>
            <pc:sldMk cId="253670098" sldId="408"/>
            <ac:spMk id="2" creationId="{108A87A8-8AEC-E495-4446-3D3AEB2F52E5}"/>
          </ac:spMkLst>
        </pc:spChg>
      </pc:sldChg>
      <pc:sldChg chg="modSp mod">
        <pc:chgData name="Magdalena Wos" userId="93ce9825-11a0-427d-b0d9-fa654a6873ce" providerId="ADAL" clId="{5AC6EA66-C506-4F2A-89B3-BC2D7E496A6E}" dt="2023-12-01T21:07:48.950" v="352" actId="403"/>
        <pc:sldMkLst>
          <pc:docMk/>
          <pc:sldMk cId="880511911" sldId="409"/>
        </pc:sldMkLst>
        <pc:spChg chg="mod">
          <ac:chgData name="Magdalena Wos" userId="93ce9825-11a0-427d-b0d9-fa654a6873ce" providerId="ADAL" clId="{5AC6EA66-C506-4F2A-89B3-BC2D7E496A6E}" dt="2023-12-01T21:07:48.950" v="352" actId="403"/>
          <ac:spMkLst>
            <pc:docMk/>
            <pc:sldMk cId="880511911" sldId="409"/>
            <ac:spMk id="2" creationId="{558B13F7-7A95-5BA2-FAF4-252FFFFCC6D4}"/>
          </ac:spMkLst>
        </pc:spChg>
      </pc:sldChg>
      <pc:sldChg chg="modSp mod">
        <pc:chgData name="Magdalena Wos" userId="93ce9825-11a0-427d-b0d9-fa654a6873ce" providerId="ADAL" clId="{5AC6EA66-C506-4F2A-89B3-BC2D7E496A6E}" dt="2023-12-01T21:07:51.982" v="353" actId="403"/>
        <pc:sldMkLst>
          <pc:docMk/>
          <pc:sldMk cId="2252006802" sldId="410"/>
        </pc:sldMkLst>
        <pc:spChg chg="mod">
          <ac:chgData name="Magdalena Wos" userId="93ce9825-11a0-427d-b0d9-fa654a6873ce" providerId="ADAL" clId="{5AC6EA66-C506-4F2A-89B3-BC2D7E496A6E}" dt="2023-12-01T21:07:51.982" v="353" actId="403"/>
          <ac:spMkLst>
            <pc:docMk/>
            <pc:sldMk cId="2252006802" sldId="410"/>
            <ac:spMk id="5" creationId="{D01C1F82-AFF7-4C12-88D2-8FB2161EC2F1}"/>
          </ac:spMkLst>
        </pc:spChg>
      </pc:sldChg>
      <pc:sldChg chg="modSp mod">
        <pc:chgData name="Magdalena Wos" userId="93ce9825-11a0-427d-b0d9-fa654a6873ce" providerId="ADAL" clId="{5AC6EA66-C506-4F2A-89B3-BC2D7E496A6E}" dt="2023-12-01T21:07:55.331" v="354" actId="403"/>
        <pc:sldMkLst>
          <pc:docMk/>
          <pc:sldMk cId="2812461988" sldId="411"/>
        </pc:sldMkLst>
        <pc:spChg chg="mod">
          <ac:chgData name="Magdalena Wos" userId="93ce9825-11a0-427d-b0d9-fa654a6873ce" providerId="ADAL" clId="{5AC6EA66-C506-4F2A-89B3-BC2D7E496A6E}" dt="2023-12-01T21:07:55.331" v="354" actId="403"/>
          <ac:spMkLst>
            <pc:docMk/>
            <pc:sldMk cId="2812461988" sldId="411"/>
            <ac:spMk id="2" creationId="{ADCB6B40-501B-EA93-86FE-11747A61DA35}"/>
          </ac:spMkLst>
        </pc:spChg>
      </pc:sldChg>
      <pc:sldChg chg="modSp mod">
        <pc:chgData name="Magdalena Wos" userId="93ce9825-11a0-427d-b0d9-fa654a6873ce" providerId="ADAL" clId="{5AC6EA66-C506-4F2A-89B3-BC2D7E496A6E}" dt="2023-12-01T21:07:58.663" v="355" actId="403"/>
        <pc:sldMkLst>
          <pc:docMk/>
          <pc:sldMk cId="3527078807" sldId="412"/>
        </pc:sldMkLst>
        <pc:spChg chg="mod">
          <ac:chgData name="Magdalena Wos" userId="93ce9825-11a0-427d-b0d9-fa654a6873ce" providerId="ADAL" clId="{5AC6EA66-C506-4F2A-89B3-BC2D7E496A6E}" dt="2023-12-01T21:07:58.663" v="355" actId="403"/>
          <ac:spMkLst>
            <pc:docMk/>
            <pc:sldMk cId="3527078807" sldId="412"/>
            <ac:spMk id="2" creationId="{0A17A409-FC91-7B23-36A8-6332A0A92852}"/>
          </ac:spMkLst>
        </pc:spChg>
      </pc:sldChg>
      <pc:sldChg chg="modSp mod">
        <pc:chgData name="Magdalena Wos" userId="93ce9825-11a0-427d-b0d9-fa654a6873ce" providerId="ADAL" clId="{5AC6EA66-C506-4F2A-89B3-BC2D7E496A6E}" dt="2023-12-01T21:08:04.003" v="356" actId="403"/>
        <pc:sldMkLst>
          <pc:docMk/>
          <pc:sldMk cId="2898470408" sldId="413"/>
        </pc:sldMkLst>
        <pc:spChg chg="mod">
          <ac:chgData name="Magdalena Wos" userId="93ce9825-11a0-427d-b0d9-fa654a6873ce" providerId="ADAL" clId="{5AC6EA66-C506-4F2A-89B3-BC2D7E496A6E}" dt="2023-12-01T21:08:04.003" v="356" actId="403"/>
          <ac:spMkLst>
            <pc:docMk/>
            <pc:sldMk cId="2898470408" sldId="413"/>
            <ac:spMk id="2" creationId="{249A7EFA-4B86-7337-DC35-54DEF313B88E}"/>
          </ac:spMkLst>
        </pc:spChg>
      </pc:sldChg>
      <pc:sldChg chg="modSp mod">
        <pc:chgData name="Magdalena Wos" userId="93ce9825-11a0-427d-b0d9-fa654a6873ce" providerId="ADAL" clId="{5AC6EA66-C506-4F2A-89B3-BC2D7E496A6E}" dt="2023-12-01T21:08:07.775" v="357" actId="403"/>
        <pc:sldMkLst>
          <pc:docMk/>
          <pc:sldMk cId="856042301" sldId="414"/>
        </pc:sldMkLst>
        <pc:spChg chg="mod">
          <ac:chgData name="Magdalena Wos" userId="93ce9825-11a0-427d-b0d9-fa654a6873ce" providerId="ADAL" clId="{5AC6EA66-C506-4F2A-89B3-BC2D7E496A6E}" dt="2023-12-01T21:08:07.775" v="357" actId="403"/>
          <ac:spMkLst>
            <pc:docMk/>
            <pc:sldMk cId="856042301" sldId="414"/>
            <ac:spMk id="6" creationId="{C2086988-C9DE-438D-B146-62130B3FEF82}"/>
          </ac:spMkLst>
        </pc:spChg>
      </pc:sldChg>
      <pc:sldChg chg="modSp mod">
        <pc:chgData name="Magdalena Wos" userId="93ce9825-11a0-427d-b0d9-fa654a6873ce" providerId="ADAL" clId="{5AC6EA66-C506-4F2A-89B3-BC2D7E496A6E}" dt="2023-12-01T21:08:14.431" v="358" actId="403"/>
        <pc:sldMkLst>
          <pc:docMk/>
          <pc:sldMk cId="330048738" sldId="415"/>
        </pc:sldMkLst>
        <pc:spChg chg="mod">
          <ac:chgData name="Magdalena Wos" userId="93ce9825-11a0-427d-b0d9-fa654a6873ce" providerId="ADAL" clId="{5AC6EA66-C506-4F2A-89B3-BC2D7E496A6E}" dt="2023-12-01T21:08:14.431" v="358" actId="403"/>
          <ac:spMkLst>
            <pc:docMk/>
            <pc:sldMk cId="330048738" sldId="415"/>
            <ac:spMk id="2" creationId="{FBD2AD00-FB80-58C7-5C4E-02D4332CA806}"/>
          </ac:spMkLst>
        </pc:spChg>
      </pc:sldChg>
      <pc:sldChg chg="modSp mod">
        <pc:chgData name="Magdalena Wos" userId="93ce9825-11a0-427d-b0d9-fa654a6873ce" providerId="ADAL" clId="{5AC6EA66-C506-4F2A-89B3-BC2D7E496A6E}" dt="2023-12-01T21:08:17.875" v="359" actId="403"/>
        <pc:sldMkLst>
          <pc:docMk/>
          <pc:sldMk cId="2461617991" sldId="416"/>
        </pc:sldMkLst>
        <pc:spChg chg="mod">
          <ac:chgData name="Magdalena Wos" userId="93ce9825-11a0-427d-b0d9-fa654a6873ce" providerId="ADAL" clId="{5AC6EA66-C506-4F2A-89B3-BC2D7E496A6E}" dt="2023-12-01T21:08:17.875" v="359" actId="403"/>
          <ac:spMkLst>
            <pc:docMk/>
            <pc:sldMk cId="2461617991" sldId="416"/>
            <ac:spMk id="5" creationId="{2AC139A0-4C22-4512-9F24-BF651FF2E8B7}"/>
          </ac:spMkLst>
        </pc:spChg>
      </pc:sldChg>
      <pc:sldChg chg="modSp mod">
        <pc:chgData name="Magdalena Wos" userId="93ce9825-11a0-427d-b0d9-fa654a6873ce" providerId="ADAL" clId="{5AC6EA66-C506-4F2A-89B3-BC2D7E496A6E}" dt="2023-12-01T21:08:23.415" v="360" actId="403"/>
        <pc:sldMkLst>
          <pc:docMk/>
          <pc:sldMk cId="2082556400" sldId="417"/>
        </pc:sldMkLst>
        <pc:spChg chg="mod">
          <ac:chgData name="Magdalena Wos" userId="93ce9825-11a0-427d-b0d9-fa654a6873ce" providerId="ADAL" clId="{5AC6EA66-C506-4F2A-89B3-BC2D7E496A6E}" dt="2023-12-01T21:08:23.415" v="360" actId="403"/>
          <ac:spMkLst>
            <pc:docMk/>
            <pc:sldMk cId="2082556400" sldId="417"/>
            <ac:spMk id="2" creationId="{0A211ECD-374E-5AC8-0AE8-26C257291118}"/>
          </ac:spMkLst>
        </pc:spChg>
      </pc:sldChg>
      <pc:sldChg chg="modSp mod">
        <pc:chgData name="Magdalena Wos" userId="93ce9825-11a0-427d-b0d9-fa654a6873ce" providerId="ADAL" clId="{5AC6EA66-C506-4F2A-89B3-BC2D7E496A6E}" dt="2023-12-01T21:08:26.690" v="361" actId="403"/>
        <pc:sldMkLst>
          <pc:docMk/>
          <pc:sldMk cId="3171033293" sldId="418"/>
        </pc:sldMkLst>
        <pc:spChg chg="mod">
          <ac:chgData name="Magdalena Wos" userId="93ce9825-11a0-427d-b0d9-fa654a6873ce" providerId="ADAL" clId="{5AC6EA66-C506-4F2A-89B3-BC2D7E496A6E}" dt="2023-12-01T21:08:26.690" v="361" actId="403"/>
          <ac:spMkLst>
            <pc:docMk/>
            <pc:sldMk cId="3171033293" sldId="418"/>
            <ac:spMk id="2" creationId="{E070B6C2-C063-1180-86B7-75569A190B69}"/>
          </ac:spMkLst>
        </pc:spChg>
      </pc:sldChg>
      <pc:sldChg chg="modSp mod">
        <pc:chgData name="Magdalena Wos" userId="93ce9825-11a0-427d-b0d9-fa654a6873ce" providerId="ADAL" clId="{5AC6EA66-C506-4F2A-89B3-BC2D7E496A6E}" dt="2023-12-01T21:08:30.318" v="362" actId="403"/>
        <pc:sldMkLst>
          <pc:docMk/>
          <pc:sldMk cId="1339204163" sldId="419"/>
        </pc:sldMkLst>
        <pc:spChg chg="mod">
          <ac:chgData name="Magdalena Wos" userId="93ce9825-11a0-427d-b0d9-fa654a6873ce" providerId="ADAL" clId="{5AC6EA66-C506-4F2A-89B3-BC2D7E496A6E}" dt="2023-12-01T21:08:30.318" v="362" actId="403"/>
          <ac:spMkLst>
            <pc:docMk/>
            <pc:sldMk cId="1339204163" sldId="419"/>
            <ac:spMk id="10" creationId="{8843B90D-84FF-4F55-8E44-FD0891561DA9}"/>
          </ac:spMkLst>
        </pc:spChg>
      </pc:sldChg>
      <pc:sldChg chg="modSp mod">
        <pc:chgData name="Magdalena Wos" userId="93ce9825-11a0-427d-b0d9-fa654a6873ce" providerId="ADAL" clId="{5AC6EA66-C506-4F2A-89B3-BC2D7E496A6E}" dt="2023-12-01T21:08:34.389" v="363" actId="403"/>
        <pc:sldMkLst>
          <pc:docMk/>
          <pc:sldMk cId="2010403619" sldId="420"/>
        </pc:sldMkLst>
        <pc:spChg chg="mod">
          <ac:chgData name="Magdalena Wos" userId="93ce9825-11a0-427d-b0d9-fa654a6873ce" providerId="ADAL" clId="{5AC6EA66-C506-4F2A-89B3-BC2D7E496A6E}" dt="2023-12-01T21:08:34.389" v="363" actId="403"/>
          <ac:spMkLst>
            <pc:docMk/>
            <pc:sldMk cId="2010403619" sldId="420"/>
            <ac:spMk id="2" creationId="{8DA4E4BD-4A97-F6F6-F041-CB53A9C915B6}"/>
          </ac:spMkLst>
        </pc:spChg>
      </pc:sldChg>
      <pc:sldChg chg="modSp mod">
        <pc:chgData name="Magdalena Wos" userId="93ce9825-11a0-427d-b0d9-fa654a6873ce" providerId="ADAL" clId="{5AC6EA66-C506-4F2A-89B3-BC2D7E496A6E}" dt="2023-12-01T21:08:42.790" v="364" actId="207"/>
        <pc:sldMkLst>
          <pc:docMk/>
          <pc:sldMk cId="4257252039" sldId="421"/>
        </pc:sldMkLst>
        <pc:spChg chg="mod">
          <ac:chgData name="Magdalena Wos" userId="93ce9825-11a0-427d-b0d9-fa654a6873ce" providerId="ADAL" clId="{5AC6EA66-C506-4F2A-89B3-BC2D7E496A6E}" dt="2023-12-01T21:08:42.790" v="364" actId="207"/>
          <ac:spMkLst>
            <pc:docMk/>
            <pc:sldMk cId="4257252039" sldId="421"/>
            <ac:spMk id="5" creationId="{2D6A747D-AD62-4775-A09A-5CA75FECD120}"/>
          </ac:spMkLst>
        </pc:spChg>
      </pc:sldChg>
      <pc:sldChg chg="modSp mod">
        <pc:chgData name="Magdalena Wos" userId="93ce9825-11a0-427d-b0d9-fa654a6873ce" providerId="ADAL" clId="{5AC6EA66-C506-4F2A-89B3-BC2D7E496A6E}" dt="2023-12-01T20:49:56.092" v="53" actId="1076"/>
        <pc:sldMkLst>
          <pc:docMk/>
          <pc:sldMk cId="791056454" sldId="423"/>
        </pc:sldMkLst>
        <pc:spChg chg="mod">
          <ac:chgData name="Magdalena Wos" userId="93ce9825-11a0-427d-b0d9-fa654a6873ce" providerId="ADAL" clId="{5AC6EA66-C506-4F2A-89B3-BC2D7E496A6E}" dt="2023-12-01T20:49:56.092" v="53" actId="1076"/>
          <ac:spMkLst>
            <pc:docMk/>
            <pc:sldMk cId="791056454" sldId="423"/>
            <ac:spMk id="3" creationId="{51D21284-4CC8-41A5-8448-42BBC1FDB47B}"/>
          </ac:spMkLst>
        </pc:spChg>
        <pc:spChg chg="mod">
          <ac:chgData name="Magdalena Wos" userId="93ce9825-11a0-427d-b0d9-fa654a6873ce" providerId="ADAL" clId="{5AC6EA66-C506-4F2A-89B3-BC2D7E496A6E}" dt="2023-12-01T20:46:52.751" v="18" actId="1036"/>
          <ac:spMkLst>
            <pc:docMk/>
            <pc:sldMk cId="791056454" sldId="423"/>
            <ac:spMk id="6" creationId="{D6406959-2B9D-465F-9734-9B09304D3EB5}"/>
          </ac:spMkLst>
        </pc:spChg>
        <pc:spChg chg="mod">
          <ac:chgData name="Magdalena Wos" userId="93ce9825-11a0-427d-b0d9-fa654a6873ce" providerId="ADAL" clId="{5AC6EA66-C506-4F2A-89B3-BC2D7E496A6E}" dt="2023-12-01T20:46:42.459" v="6" actId="1076"/>
          <ac:spMkLst>
            <pc:docMk/>
            <pc:sldMk cId="791056454" sldId="423"/>
            <ac:spMk id="7" creationId="{8010EC9E-D5FC-4B4F-B0F5-493BCBD9A510}"/>
          </ac:spMkLst>
        </pc:spChg>
        <pc:spChg chg="mod">
          <ac:chgData name="Magdalena Wos" userId="93ce9825-11a0-427d-b0d9-fa654a6873ce" providerId="ADAL" clId="{5AC6EA66-C506-4F2A-89B3-BC2D7E496A6E}" dt="2023-12-01T20:46:44.889" v="7" actId="1076"/>
          <ac:spMkLst>
            <pc:docMk/>
            <pc:sldMk cId="791056454" sldId="423"/>
            <ac:spMk id="10" creationId="{8326CF17-5139-430F-A531-CA36BC0448D7}"/>
          </ac:spMkLst>
        </pc:spChg>
      </pc:sldChg>
      <pc:sldChg chg="modSp mod">
        <pc:chgData name="Magdalena Wos" userId="93ce9825-11a0-427d-b0d9-fa654a6873ce" providerId="ADAL" clId="{5AC6EA66-C506-4F2A-89B3-BC2D7E496A6E}" dt="2023-12-01T20:57:45.322" v="158" actId="403"/>
        <pc:sldMkLst>
          <pc:docMk/>
          <pc:sldMk cId="1998987929" sldId="425"/>
        </pc:sldMkLst>
        <pc:spChg chg="mod">
          <ac:chgData name="Magdalena Wos" userId="93ce9825-11a0-427d-b0d9-fa654a6873ce" providerId="ADAL" clId="{5AC6EA66-C506-4F2A-89B3-BC2D7E496A6E}" dt="2023-12-01T20:57:45.322" v="158" actId="403"/>
          <ac:spMkLst>
            <pc:docMk/>
            <pc:sldMk cId="1998987929" sldId="425"/>
            <ac:spMk id="2" creationId="{6DAE4C77-F32B-1CB6-24E3-C4E57D64F515}"/>
          </ac:spMkLst>
        </pc:spChg>
      </pc:sldChg>
      <pc:sldChg chg="modSp mod">
        <pc:chgData name="Magdalena Wos" userId="93ce9825-11a0-427d-b0d9-fa654a6873ce" providerId="ADAL" clId="{5AC6EA66-C506-4F2A-89B3-BC2D7E496A6E}" dt="2023-12-01T21:00:32.502" v="224" actId="1038"/>
        <pc:sldMkLst>
          <pc:docMk/>
          <pc:sldMk cId="3427836876" sldId="426"/>
        </pc:sldMkLst>
        <pc:spChg chg="mod">
          <ac:chgData name="Magdalena Wos" userId="93ce9825-11a0-427d-b0d9-fa654a6873ce" providerId="ADAL" clId="{5AC6EA66-C506-4F2A-89B3-BC2D7E496A6E}" dt="2023-12-01T21:00:32.502" v="224" actId="1038"/>
          <ac:spMkLst>
            <pc:docMk/>
            <pc:sldMk cId="3427836876" sldId="426"/>
            <ac:spMk id="6" creationId="{222827F2-C0F7-4A08-95D0-776D458359C6}"/>
          </ac:spMkLst>
        </pc:spChg>
      </pc:sldChg>
      <pc:sldChg chg="modSp del mod modNotesTx">
        <pc:chgData name="Magdalena Wos" userId="93ce9825-11a0-427d-b0d9-fa654a6873ce" providerId="ADAL" clId="{5AC6EA66-C506-4F2A-89B3-BC2D7E496A6E}" dt="2023-12-26T15:42:41.468" v="550" actId="47"/>
        <pc:sldMkLst>
          <pc:docMk/>
          <pc:sldMk cId="1211923504" sldId="427"/>
        </pc:sldMkLst>
        <pc:spChg chg="mod">
          <ac:chgData name="Magdalena Wos" userId="93ce9825-11a0-427d-b0d9-fa654a6873ce" providerId="ADAL" clId="{5AC6EA66-C506-4F2A-89B3-BC2D7E496A6E}" dt="2023-12-01T21:09:04.664" v="367" actId="948"/>
          <ac:spMkLst>
            <pc:docMk/>
            <pc:sldMk cId="1211923504" sldId="427"/>
            <ac:spMk id="3" creationId="{053B5DAC-7370-45EF-8F01-DFAF3CF6797D}"/>
          </ac:spMkLst>
        </pc:spChg>
      </pc:sldChg>
      <pc:sldChg chg="modSp del mod modNotesTx">
        <pc:chgData name="Magdalena Wos" userId="93ce9825-11a0-427d-b0d9-fa654a6873ce" providerId="ADAL" clId="{5AC6EA66-C506-4F2A-89B3-BC2D7E496A6E}" dt="2023-12-26T15:42:41.468" v="550" actId="47"/>
        <pc:sldMkLst>
          <pc:docMk/>
          <pc:sldMk cId="2443600904" sldId="428"/>
        </pc:sldMkLst>
        <pc:spChg chg="mod">
          <ac:chgData name="Magdalena Wos" userId="93ce9825-11a0-427d-b0d9-fa654a6873ce" providerId="ADAL" clId="{5AC6EA66-C506-4F2A-89B3-BC2D7E496A6E}" dt="2023-12-01T21:09:13.030" v="368" actId="948"/>
          <ac:spMkLst>
            <pc:docMk/>
            <pc:sldMk cId="2443600904" sldId="428"/>
            <ac:spMk id="3" creationId="{053B5DAC-7370-45EF-8F01-DFAF3CF6797D}"/>
          </ac:spMkLst>
        </pc:spChg>
        <pc:spChg chg="mod">
          <ac:chgData name="Magdalena Wos" userId="93ce9825-11a0-427d-b0d9-fa654a6873ce" providerId="ADAL" clId="{5AC6EA66-C506-4F2A-89B3-BC2D7E496A6E}" dt="2023-12-01T21:09:24.599" v="370" actId="2711"/>
          <ac:spMkLst>
            <pc:docMk/>
            <pc:sldMk cId="2443600904" sldId="428"/>
            <ac:spMk id="7" creationId="{B9F8E436-DC1C-48EE-AE4C-475E125314D4}"/>
          </ac:spMkLst>
        </pc:spChg>
        <pc:spChg chg="mod">
          <ac:chgData name="Magdalena Wos" userId="93ce9825-11a0-427d-b0d9-fa654a6873ce" providerId="ADAL" clId="{5AC6EA66-C506-4F2A-89B3-BC2D7E496A6E}" dt="2023-12-01T21:09:20.245" v="369" actId="2711"/>
          <ac:spMkLst>
            <pc:docMk/>
            <pc:sldMk cId="2443600904" sldId="428"/>
            <ac:spMk id="11" creationId="{D78D8B4D-E47C-4A4D-B1FE-1CC54A014B98}"/>
          </ac:spMkLst>
        </pc:spChg>
        <pc:spChg chg="mod">
          <ac:chgData name="Magdalena Wos" userId="93ce9825-11a0-427d-b0d9-fa654a6873ce" providerId="ADAL" clId="{5AC6EA66-C506-4F2A-89B3-BC2D7E496A6E}" dt="2023-12-01T21:09:29.110" v="371" actId="2711"/>
          <ac:spMkLst>
            <pc:docMk/>
            <pc:sldMk cId="2443600904" sldId="428"/>
            <ac:spMk id="15" creationId="{0F286F76-07E6-4967-BE48-6EB4345F8716}"/>
          </ac:spMkLst>
        </pc:spChg>
      </pc:sldChg>
      <pc:sldChg chg="modSp del mod modNotesTx">
        <pc:chgData name="Magdalena Wos" userId="93ce9825-11a0-427d-b0d9-fa654a6873ce" providerId="ADAL" clId="{5AC6EA66-C506-4F2A-89B3-BC2D7E496A6E}" dt="2023-12-26T15:42:41.468" v="550" actId="47"/>
        <pc:sldMkLst>
          <pc:docMk/>
          <pc:sldMk cId="575684918" sldId="429"/>
        </pc:sldMkLst>
        <pc:spChg chg="mod">
          <ac:chgData name="Magdalena Wos" userId="93ce9825-11a0-427d-b0d9-fa654a6873ce" providerId="ADAL" clId="{5AC6EA66-C506-4F2A-89B3-BC2D7E496A6E}" dt="2023-12-01T21:09:37.394" v="372" actId="948"/>
          <ac:spMkLst>
            <pc:docMk/>
            <pc:sldMk cId="575684918" sldId="429"/>
            <ac:spMk id="3" creationId="{053B5DAC-7370-45EF-8F01-DFAF3CF6797D}"/>
          </ac:spMkLst>
        </pc:spChg>
      </pc:sldChg>
      <pc:sldChg chg="modSp del mod">
        <pc:chgData name="Magdalena Wos" userId="93ce9825-11a0-427d-b0d9-fa654a6873ce" providerId="ADAL" clId="{5AC6EA66-C506-4F2A-89B3-BC2D7E496A6E}" dt="2023-12-26T15:42:41.468" v="550" actId="47"/>
        <pc:sldMkLst>
          <pc:docMk/>
          <pc:sldMk cId="1901258753" sldId="430"/>
        </pc:sldMkLst>
        <pc:spChg chg="mod">
          <ac:chgData name="Magdalena Wos" userId="93ce9825-11a0-427d-b0d9-fa654a6873ce" providerId="ADAL" clId="{5AC6EA66-C506-4F2A-89B3-BC2D7E496A6E}" dt="2023-12-01T21:10:50.601" v="404" actId="14100"/>
          <ac:spMkLst>
            <pc:docMk/>
            <pc:sldMk cId="1901258753" sldId="430"/>
            <ac:spMk id="3" creationId="{053B5DAC-7370-45EF-8F01-DFAF3CF6797D}"/>
          </ac:spMkLst>
        </pc:spChg>
      </pc:sldChg>
      <pc:sldChg chg="modSp del mod">
        <pc:chgData name="Magdalena Wos" userId="93ce9825-11a0-427d-b0d9-fa654a6873ce" providerId="ADAL" clId="{5AC6EA66-C506-4F2A-89B3-BC2D7E496A6E}" dt="2023-12-26T15:42:41.468" v="550" actId="47"/>
        <pc:sldMkLst>
          <pc:docMk/>
          <pc:sldMk cId="1111967904" sldId="432"/>
        </pc:sldMkLst>
        <pc:spChg chg="mod">
          <ac:chgData name="Magdalena Wos" userId="93ce9825-11a0-427d-b0d9-fa654a6873ce" providerId="ADAL" clId="{5AC6EA66-C506-4F2A-89B3-BC2D7E496A6E}" dt="2023-12-07T15:57:48.097" v="548" actId="20577"/>
          <ac:spMkLst>
            <pc:docMk/>
            <pc:sldMk cId="1111967904" sldId="432"/>
            <ac:spMk id="3" creationId="{053B5DAC-7370-45EF-8F01-DFAF3CF6797D}"/>
          </ac:spMkLst>
        </pc:spChg>
      </pc:sldChg>
      <pc:sldChg chg="modSp del mod modNotesTx">
        <pc:chgData name="Magdalena Wos" userId="93ce9825-11a0-427d-b0d9-fa654a6873ce" providerId="ADAL" clId="{5AC6EA66-C506-4F2A-89B3-BC2D7E496A6E}" dt="2023-12-26T15:42:45.141" v="551" actId="47"/>
        <pc:sldMkLst>
          <pc:docMk/>
          <pc:sldMk cId="1013481367" sldId="433"/>
        </pc:sldMkLst>
        <pc:spChg chg="mod">
          <ac:chgData name="Magdalena Wos" userId="93ce9825-11a0-427d-b0d9-fa654a6873ce" providerId="ADAL" clId="{5AC6EA66-C506-4F2A-89B3-BC2D7E496A6E}" dt="2023-12-01T21:10:28.362" v="401" actId="948"/>
          <ac:spMkLst>
            <pc:docMk/>
            <pc:sldMk cId="1013481367" sldId="433"/>
            <ac:spMk id="3" creationId="{053B5DAC-7370-45EF-8F01-DFAF3CF6797D}"/>
          </ac:spMkLst>
        </pc:spChg>
        <pc:spChg chg="mod">
          <ac:chgData name="Magdalena Wos" userId="93ce9825-11a0-427d-b0d9-fa654a6873ce" providerId="ADAL" clId="{5AC6EA66-C506-4F2A-89B3-BC2D7E496A6E}" dt="2023-12-01T21:10:23.135" v="400" actId="1036"/>
          <ac:spMkLst>
            <pc:docMk/>
            <pc:sldMk cId="1013481367" sldId="433"/>
            <ac:spMk id="11" creationId="{D78D8B4D-E47C-4A4D-B1FE-1CC54A014B98}"/>
          </ac:spMkLst>
        </pc:spChg>
        <pc:spChg chg="mod">
          <ac:chgData name="Magdalena Wos" userId="93ce9825-11a0-427d-b0d9-fa654a6873ce" providerId="ADAL" clId="{5AC6EA66-C506-4F2A-89B3-BC2D7E496A6E}" dt="2023-12-01T21:10:23.135" v="400" actId="1036"/>
          <ac:spMkLst>
            <pc:docMk/>
            <pc:sldMk cId="1013481367" sldId="433"/>
            <ac:spMk id="15" creationId="{0F286F76-07E6-4967-BE48-6EB4345F8716}"/>
          </ac:spMkLst>
        </pc:spChg>
        <pc:spChg chg="mod">
          <ac:chgData name="Magdalena Wos" userId="93ce9825-11a0-427d-b0d9-fa654a6873ce" providerId="ADAL" clId="{5AC6EA66-C506-4F2A-89B3-BC2D7E496A6E}" dt="2023-12-01T21:10:23.135" v="400" actId="1036"/>
          <ac:spMkLst>
            <pc:docMk/>
            <pc:sldMk cId="1013481367" sldId="433"/>
            <ac:spMk id="21" creationId="{8BF0227E-5359-47B0-9E5E-ACF93B88A39A}"/>
          </ac:spMkLst>
        </pc:spChg>
        <pc:spChg chg="mod">
          <ac:chgData name="Magdalena Wos" userId="93ce9825-11a0-427d-b0d9-fa654a6873ce" providerId="ADAL" clId="{5AC6EA66-C506-4F2A-89B3-BC2D7E496A6E}" dt="2023-12-01T21:10:23.135" v="400" actId="1036"/>
          <ac:spMkLst>
            <pc:docMk/>
            <pc:sldMk cId="1013481367" sldId="433"/>
            <ac:spMk id="22" creationId="{EFA4FC5F-541E-4D77-B983-5D36B6441697}"/>
          </ac:spMkLst>
        </pc:spChg>
      </pc:sldChg>
      <pc:sldChg chg="modSp del mod modNotesTx">
        <pc:chgData name="Magdalena Wos" userId="93ce9825-11a0-427d-b0d9-fa654a6873ce" providerId="ADAL" clId="{5AC6EA66-C506-4F2A-89B3-BC2D7E496A6E}" dt="2023-12-26T15:42:45.141" v="551" actId="47"/>
        <pc:sldMkLst>
          <pc:docMk/>
          <pc:sldMk cId="256639600" sldId="434"/>
        </pc:sldMkLst>
        <pc:spChg chg="mod">
          <ac:chgData name="Magdalena Wos" userId="93ce9825-11a0-427d-b0d9-fa654a6873ce" providerId="ADAL" clId="{5AC6EA66-C506-4F2A-89B3-BC2D7E496A6E}" dt="2023-12-01T21:10:12.236" v="376" actId="1076"/>
          <ac:spMkLst>
            <pc:docMk/>
            <pc:sldMk cId="256639600" sldId="434"/>
            <ac:spMk id="3" creationId="{053B5DAC-7370-45EF-8F01-DFAF3CF6797D}"/>
          </ac:spMkLst>
        </pc:spChg>
      </pc:sldChg>
      <pc:sldChg chg="modSp mod">
        <pc:chgData name="Magdalena Wos" userId="93ce9825-11a0-427d-b0d9-fa654a6873ce" providerId="ADAL" clId="{5AC6EA66-C506-4F2A-89B3-BC2D7E496A6E}" dt="2023-12-01T20:50:39.229" v="61" actId="207"/>
        <pc:sldMkLst>
          <pc:docMk/>
          <pc:sldMk cId="4155854005" sldId="439"/>
        </pc:sldMkLst>
        <pc:spChg chg="mod">
          <ac:chgData name="Magdalena Wos" userId="93ce9825-11a0-427d-b0d9-fa654a6873ce" providerId="ADAL" clId="{5AC6EA66-C506-4F2A-89B3-BC2D7E496A6E}" dt="2023-12-01T20:50:39.229" v="61" actId="207"/>
          <ac:spMkLst>
            <pc:docMk/>
            <pc:sldMk cId="4155854005" sldId="439"/>
            <ac:spMk id="3" creationId="{C532B3F9-38BE-4B93-8A6F-6E7E13C86924}"/>
          </ac:spMkLst>
        </pc:spChg>
      </pc:sldChg>
      <pc:sldChg chg="modSp del mod">
        <pc:chgData name="Magdalena Wos" userId="93ce9825-11a0-427d-b0d9-fa654a6873ce" providerId="ADAL" clId="{5AC6EA66-C506-4F2A-89B3-BC2D7E496A6E}" dt="2023-12-26T15:42:41.468" v="550" actId="47"/>
        <pc:sldMkLst>
          <pc:docMk/>
          <pc:sldMk cId="3985538230" sldId="440"/>
        </pc:sldMkLst>
        <pc:spChg chg="mod">
          <ac:chgData name="Magdalena Wos" userId="93ce9825-11a0-427d-b0d9-fa654a6873ce" providerId="ADAL" clId="{5AC6EA66-C506-4F2A-89B3-BC2D7E496A6E}" dt="2023-12-01T21:10:37.063" v="403" actId="948"/>
          <ac:spMkLst>
            <pc:docMk/>
            <pc:sldMk cId="3985538230" sldId="440"/>
            <ac:spMk id="3" creationId="{053B5DAC-7370-45EF-8F01-DFAF3CF6797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D7D256-6687-42C2-913A-328ADC0F440C}" type="datetimeFigureOut">
              <a:rPr lang="es-ES" smtClean="0"/>
              <a:t>20/02/2024</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FC6FF7-BE47-4D41-80AD-9CE4E884E768}" type="slidenum">
              <a:rPr lang="es-ES" smtClean="0"/>
              <a:t>‹#›</a:t>
            </a:fld>
            <a:endParaRPr lang="es-ES"/>
          </a:p>
        </p:txBody>
      </p:sp>
    </p:spTree>
    <p:extLst>
      <p:ext uri="{BB962C8B-B14F-4D97-AF65-F5344CB8AC3E}">
        <p14:creationId xmlns:p14="http://schemas.microsoft.com/office/powerpoint/2010/main" val="2589755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player.vimeo.com/video/697425858" TargetMode="External"/><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player.vimeo.com/video/697422985"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FC6FF7-BE47-4D41-80AD-9CE4E884E768}" type="slidenum">
              <a:rPr lang="es-ES" smtClean="0"/>
              <a:t>3</a:t>
            </a:fld>
            <a:endParaRPr lang="es-ES"/>
          </a:p>
        </p:txBody>
      </p:sp>
    </p:spTree>
    <p:extLst>
      <p:ext uri="{BB962C8B-B14F-4D97-AF65-F5344CB8AC3E}">
        <p14:creationId xmlns:p14="http://schemas.microsoft.com/office/powerpoint/2010/main" val="26363333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u="none" strike="noStrike" baseline="0" dirty="0">
                <a:solidFill>
                  <a:srgbClr val="0563C2"/>
                </a:solidFill>
                <a:latin typeface="Roboto-Regular"/>
                <a:hlinkClick r:id="rId3"/>
              </a:rPr>
              <a:t>https://player.vimeo.com/video/697425858</a:t>
            </a:r>
            <a:r>
              <a:rPr lang="es-ES" sz="1200" b="0" i="0" u="none" strike="noStrike" baseline="0" dirty="0">
                <a:solidFill>
                  <a:srgbClr val="0563C2"/>
                </a:solidFill>
                <a:latin typeface="Roboto-Regular"/>
              </a:rPr>
              <a:t> </a:t>
            </a:r>
            <a:endParaRPr lang="es-ES" dirty="0"/>
          </a:p>
          <a:p>
            <a:endParaRPr lang="en-US" dirty="0"/>
          </a:p>
        </p:txBody>
      </p:sp>
      <p:sp>
        <p:nvSpPr>
          <p:cNvPr id="4" name="Slide Number Placeholder 3"/>
          <p:cNvSpPr>
            <a:spLocks noGrp="1"/>
          </p:cNvSpPr>
          <p:nvPr>
            <p:ph type="sldNum" sz="quarter" idx="5"/>
          </p:nvPr>
        </p:nvSpPr>
        <p:spPr/>
        <p:txBody>
          <a:bodyPr/>
          <a:lstStyle/>
          <a:p>
            <a:fld id="{83FC6FF7-BE47-4D41-80AD-9CE4E884E768}" type="slidenum">
              <a:rPr lang="es-ES" smtClean="0"/>
              <a:t>100</a:t>
            </a:fld>
            <a:endParaRPr lang="es-ES"/>
          </a:p>
        </p:txBody>
      </p:sp>
    </p:spTree>
    <p:extLst>
      <p:ext uri="{BB962C8B-B14F-4D97-AF65-F5344CB8AC3E}">
        <p14:creationId xmlns:p14="http://schemas.microsoft.com/office/powerpoint/2010/main" val="4011630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lang="es-ES" b="0" i="0" dirty="0">
                <a:solidFill>
                  <a:srgbClr val="000000"/>
                </a:solidFill>
                <a:effectLst/>
                <a:latin typeface="lato" panose="020F0502020204030203" pitchFamily="34" charset="0"/>
              </a:rPr>
              <a:t>https://player.vimeo.com/video/691863480</a:t>
            </a:r>
          </a:p>
        </p:txBody>
      </p:sp>
      <p:sp>
        <p:nvSpPr>
          <p:cNvPr id="4" name="Slide Number Placeholder 3"/>
          <p:cNvSpPr>
            <a:spLocks noGrp="1"/>
          </p:cNvSpPr>
          <p:nvPr>
            <p:ph type="sldNum" sz="quarter" idx="5"/>
          </p:nvPr>
        </p:nvSpPr>
        <p:spPr/>
        <p:txBody>
          <a:bodyPr/>
          <a:lstStyle/>
          <a:p>
            <a:fld id="{83FC6FF7-BE47-4D41-80AD-9CE4E884E768}" type="slidenum">
              <a:rPr lang="es-ES" smtClean="0"/>
              <a:t>4</a:t>
            </a:fld>
            <a:endParaRPr lang="es-ES"/>
          </a:p>
        </p:txBody>
      </p:sp>
    </p:spTree>
    <p:extLst>
      <p:ext uri="{BB962C8B-B14F-4D97-AF65-F5344CB8AC3E}">
        <p14:creationId xmlns:p14="http://schemas.microsoft.com/office/powerpoint/2010/main" val="1757225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3FC6FF7-BE47-4D41-80AD-9CE4E884E768}" type="slidenum">
              <a:rPr lang="es-ES" smtClean="0"/>
              <a:t>5</a:t>
            </a:fld>
            <a:endParaRPr lang="es-ES"/>
          </a:p>
        </p:txBody>
      </p:sp>
    </p:spTree>
    <p:extLst>
      <p:ext uri="{BB962C8B-B14F-4D97-AF65-F5344CB8AC3E}">
        <p14:creationId xmlns:p14="http://schemas.microsoft.com/office/powerpoint/2010/main" val="40510741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https://player.vimeo.com/video/697422325?h=1c0ac0d11e</a:t>
            </a:r>
          </a:p>
          <a:p>
            <a:endParaRPr lang="en-US" dirty="0"/>
          </a:p>
          <a:p>
            <a:endParaRPr lang="en-US" dirty="0"/>
          </a:p>
        </p:txBody>
      </p:sp>
      <p:sp>
        <p:nvSpPr>
          <p:cNvPr id="4" name="Slide Number Placeholder 3"/>
          <p:cNvSpPr>
            <a:spLocks noGrp="1"/>
          </p:cNvSpPr>
          <p:nvPr>
            <p:ph type="sldNum" sz="quarter" idx="5"/>
          </p:nvPr>
        </p:nvSpPr>
        <p:spPr/>
        <p:txBody>
          <a:bodyPr/>
          <a:lstStyle/>
          <a:p>
            <a:fld id="{83FC6FF7-BE47-4D41-80AD-9CE4E884E768}" type="slidenum">
              <a:rPr lang="es-ES" smtClean="0"/>
              <a:t>7</a:t>
            </a:fld>
            <a:endParaRPr lang="es-ES"/>
          </a:p>
        </p:txBody>
      </p:sp>
    </p:spTree>
    <p:extLst>
      <p:ext uri="{BB962C8B-B14F-4D97-AF65-F5344CB8AC3E}">
        <p14:creationId xmlns:p14="http://schemas.microsoft.com/office/powerpoint/2010/main" val="28175034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FC6FF7-BE47-4D41-80AD-9CE4E884E768}" type="slidenum">
              <a:rPr lang="es-ES" smtClean="0"/>
              <a:t>20</a:t>
            </a:fld>
            <a:endParaRPr lang="es-ES"/>
          </a:p>
        </p:txBody>
      </p:sp>
    </p:spTree>
    <p:extLst>
      <p:ext uri="{BB962C8B-B14F-4D97-AF65-F5344CB8AC3E}">
        <p14:creationId xmlns:p14="http://schemas.microsoft.com/office/powerpoint/2010/main" val="14155639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3FC6FF7-BE47-4D41-80AD-9CE4E884E768}" type="slidenum">
              <a:rPr lang="es-ES" smtClean="0"/>
              <a:t>26</a:t>
            </a:fld>
            <a:endParaRPr lang="es-ES"/>
          </a:p>
        </p:txBody>
      </p:sp>
    </p:spTree>
    <p:extLst>
      <p:ext uri="{BB962C8B-B14F-4D97-AF65-F5344CB8AC3E}">
        <p14:creationId xmlns:p14="http://schemas.microsoft.com/office/powerpoint/2010/main" val="20073489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3FC6FF7-BE47-4D41-80AD-9CE4E884E768}" type="slidenum">
              <a:rPr lang="es-ES" smtClean="0"/>
              <a:t>27</a:t>
            </a:fld>
            <a:endParaRPr lang="es-ES"/>
          </a:p>
        </p:txBody>
      </p:sp>
    </p:spTree>
    <p:extLst>
      <p:ext uri="{BB962C8B-B14F-4D97-AF65-F5344CB8AC3E}">
        <p14:creationId xmlns:p14="http://schemas.microsoft.com/office/powerpoint/2010/main" val="7378253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3FC6FF7-BE47-4D41-80AD-9CE4E884E768}" type="slidenum">
              <a:rPr lang="es-ES" smtClean="0"/>
              <a:t>28</a:t>
            </a:fld>
            <a:endParaRPr lang="es-ES"/>
          </a:p>
        </p:txBody>
      </p:sp>
    </p:spTree>
    <p:extLst>
      <p:ext uri="{BB962C8B-B14F-4D97-AF65-F5344CB8AC3E}">
        <p14:creationId xmlns:p14="http://schemas.microsoft.com/office/powerpoint/2010/main" val="32804157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solidFill>
                  <a:srgbClr val="000000"/>
                </a:solidFill>
                <a:effectLst/>
                <a:latin typeface="lato" panose="020F0502020204030203" pitchFamily="34" charset="0"/>
                <a:hlinkClick r:id="rId3"/>
              </a:rPr>
              <a:t>https://player.vimeo.com/video/697422985</a:t>
            </a:r>
            <a:r>
              <a:rPr lang="es-ES" b="0" i="0" dirty="0">
                <a:solidFill>
                  <a:srgbClr val="000000"/>
                </a:solidFill>
                <a:effectLst/>
                <a:latin typeface="lato" panose="020F0502020204030203" pitchFamily="34" charset="0"/>
              </a:rPr>
              <a:t> </a:t>
            </a:r>
            <a:endParaRPr lang="es-ES" dirty="0"/>
          </a:p>
          <a:p>
            <a:endParaRPr lang="en-US" dirty="0"/>
          </a:p>
        </p:txBody>
      </p:sp>
      <p:sp>
        <p:nvSpPr>
          <p:cNvPr id="4" name="Slide Number Placeholder 3"/>
          <p:cNvSpPr>
            <a:spLocks noGrp="1"/>
          </p:cNvSpPr>
          <p:nvPr>
            <p:ph type="sldNum" sz="quarter" idx="5"/>
          </p:nvPr>
        </p:nvSpPr>
        <p:spPr/>
        <p:txBody>
          <a:bodyPr/>
          <a:lstStyle/>
          <a:p>
            <a:fld id="{83FC6FF7-BE47-4D41-80AD-9CE4E884E768}" type="slidenum">
              <a:rPr lang="es-ES" smtClean="0"/>
              <a:t>44</a:t>
            </a:fld>
            <a:endParaRPr lang="es-ES"/>
          </a:p>
        </p:txBody>
      </p:sp>
    </p:spTree>
    <p:extLst>
      <p:ext uri="{BB962C8B-B14F-4D97-AF65-F5344CB8AC3E}">
        <p14:creationId xmlns:p14="http://schemas.microsoft.com/office/powerpoint/2010/main" val="11908607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6673F6-B39C-4FD4-A3FB-EA479F3FA074}"/>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EB3B8B6-F212-4C85-B814-3000C15A0F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3A8FF10-8D1F-40B5-B802-BB7DB900D104}"/>
              </a:ext>
            </a:extLst>
          </p:cNvPr>
          <p:cNvSpPr>
            <a:spLocks noGrp="1"/>
          </p:cNvSpPr>
          <p:nvPr>
            <p:ph type="dt" sz="half" idx="10"/>
          </p:nvPr>
        </p:nvSpPr>
        <p:spPr/>
        <p:txBody>
          <a:bodyPr/>
          <a:lstStyle/>
          <a:p>
            <a:fld id="{C168F30A-8DB2-4DDA-8283-8E33D28221C3}" type="datetimeFigureOut">
              <a:rPr lang="es-ES" smtClean="0"/>
              <a:t>20/02/2024</a:t>
            </a:fld>
            <a:endParaRPr lang="es-ES"/>
          </a:p>
        </p:txBody>
      </p:sp>
      <p:sp>
        <p:nvSpPr>
          <p:cNvPr id="5" name="Marcador de pie de página 4">
            <a:extLst>
              <a:ext uri="{FF2B5EF4-FFF2-40B4-BE49-F238E27FC236}">
                <a16:creationId xmlns:a16="http://schemas.microsoft.com/office/drawing/2014/main" id="{303EB5CA-7D3E-4820-85BA-EDA6EAC90FD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DD6D643-8883-4CEA-9CF9-1019257EC321}"/>
              </a:ext>
            </a:extLst>
          </p:cNvPr>
          <p:cNvSpPr>
            <a:spLocks noGrp="1"/>
          </p:cNvSpPr>
          <p:nvPr>
            <p:ph type="sldNum" sz="quarter" idx="12"/>
          </p:nvPr>
        </p:nvSpPr>
        <p:spPr/>
        <p:txBody>
          <a:bodyPr/>
          <a:lstStyle/>
          <a:p>
            <a:fld id="{9F9CEA26-56BB-4E97-9C40-355D26B6EC97}" type="slidenum">
              <a:rPr lang="es-ES" smtClean="0"/>
              <a:t>‹#›</a:t>
            </a:fld>
            <a:endParaRPr lang="es-ES"/>
          </a:p>
        </p:txBody>
      </p:sp>
    </p:spTree>
    <p:extLst>
      <p:ext uri="{BB962C8B-B14F-4D97-AF65-F5344CB8AC3E}">
        <p14:creationId xmlns:p14="http://schemas.microsoft.com/office/powerpoint/2010/main" val="9071762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776F48-C22B-4C5C-9A1E-7711B584F0D7}"/>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06D4B94-1DBC-4FD4-BC20-2AFFBAD027BC}"/>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4F78ED9-324E-4485-9986-D2EB9C272EA8}"/>
              </a:ext>
            </a:extLst>
          </p:cNvPr>
          <p:cNvSpPr>
            <a:spLocks noGrp="1"/>
          </p:cNvSpPr>
          <p:nvPr>
            <p:ph type="dt" sz="half" idx="10"/>
          </p:nvPr>
        </p:nvSpPr>
        <p:spPr/>
        <p:txBody>
          <a:bodyPr/>
          <a:lstStyle/>
          <a:p>
            <a:fld id="{C168F30A-8DB2-4DDA-8283-8E33D28221C3}" type="datetimeFigureOut">
              <a:rPr lang="es-ES" smtClean="0"/>
              <a:t>20/02/2024</a:t>
            </a:fld>
            <a:endParaRPr lang="es-ES"/>
          </a:p>
        </p:txBody>
      </p:sp>
      <p:sp>
        <p:nvSpPr>
          <p:cNvPr id="5" name="Marcador de pie de página 4">
            <a:extLst>
              <a:ext uri="{FF2B5EF4-FFF2-40B4-BE49-F238E27FC236}">
                <a16:creationId xmlns:a16="http://schemas.microsoft.com/office/drawing/2014/main" id="{39A9DC42-E67A-42D3-A215-17B8C687A6F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E9A3ED4-A4AC-4AE5-8FE1-F918DB4D8D4E}"/>
              </a:ext>
            </a:extLst>
          </p:cNvPr>
          <p:cNvSpPr>
            <a:spLocks noGrp="1"/>
          </p:cNvSpPr>
          <p:nvPr>
            <p:ph type="sldNum" sz="quarter" idx="12"/>
          </p:nvPr>
        </p:nvSpPr>
        <p:spPr/>
        <p:txBody>
          <a:bodyPr/>
          <a:lstStyle/>
          <a:p>
            <a:fld id="{9F9CEA26-56BB-4E97-9C40-355D26B6EC97}" type="slidenum">
              <a:rPr lang="es-ES" smtClean="0"/>
              <a:t>‹#›</a:t>
            </a:fld>
            <a:endParaRPr lang="es-ES"/>
          </a:p>
        </p:txBody>
      </p:sp>
    </p:spTree>
    <p:extLst>
      <p:ext uri="{BB962C8B-B14F-4D97-AF65-F5344CB8AC3E}">
        <p14:creationId xmlns:p14="http://schemas.microsoft.com/office/powerpoint/2010/main" val="16121194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05ECACE-2334-4808-A554-7019684EF4D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7E18A53-98D7-488C-A8B6-C86EDBC7EF34}"/>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4577233-C43B-451E-845F-6EE861979255}"/>
              </a:ext>
            </a:extLst>
          </p:cNvPr>
          <p:cNvSpPr>
            <a:spLocks noGrp="1"/>
          </p:cNvSpPr>
          <p:nvPr>
            <p:ph type="dt" sz="half" idx="10"/>
          </p:nvPr>
        </p:nvSpPr>
        <p:spPr/>
        <p:txBody>
          <a:bodyPr/>
          <a:lstStyle/>
          <a:p>
            <a:fld id="{C168F30A-8DB2-4DDA-8283-8E33D28221C3}" type="datetimeFigureOut">
              <a:rPr lang="es-ES" smtClean="0"/>
              <a:t>20/02/2024</a:t>
            </a:fld>
            <a:endParaRPr lang="es-ES"/>
          </a:p>
        </p:txBody>
      </p:sp>
      <p:sp>
        <p:nvSpPr>
          <p:cNvPr id="5" name="Marcador de pie de página 4">
            <a:extLst>
              <a:ext uri="{FF2B5EF4-FFF2-40B4-BE49-F238E27FC236}">
                <a16:creationId xmlns:a16="http://schemas.microsoft.com/office/drawing/2014/main" id="{37117150-C94F-43D0-8357-9B3421B0892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4A1A393-C337-4C03-BD59-B1F1C2177865}"/>
              </a:ext>
            </a:extLst>
          </p:cNvPr>
          <p:cNvSpPr>
            <a:spLocks noGrp="1"/>
          </p:cNvSpPr>
          <p:nvPr>
            <p:ph type="sldNum" sz="quarter" idx="12"/>
          </p:nvPr>
        </p:nvSpPr>
        <p:spPr/>
        <p:txBody>
          <a:bodyPr/>
          <a:lstStyle/>
          <a:p>
            <a:fld id="{9F9CEA26-56BB-4E97-9C40-355D26B6EC97}" type="slidenum">
              <a:rPr lang="es-ES" smtClean="0"/>
              <a:t>‹#›</a:t>
            </a:fld>
            <a:endParaRPr lang="es-ES"/>
          </a:p>
        </p:txBody>
      </p:sp>
    </p:spTree>
    <p:extLst>
      <p:ext uri="{BB962C8B-B14F-4D97-AF65-F5344CB8AC3E}">
        <p14:creationId xmlns:p14="http://schemas.microsoft.com/office/powerpoint/2010/main" val="16467580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BE5BEB-F4C2-4E07-903A-7837B96B2C4F}"/>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692C32E-A700-4192-8A05-B5705BD633B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FFEA2F2-2B94-4B4C-9C0C-24490878AC8C}"/>
              </a:ext>
            </a:extLst>
          </p:cNvPr>
          <p:cNvSpPr>
            <a:spLocks noGrp="1"/>
          </p:cNvSpPr>
          <p:nvPr>
            <p:ph type="dt" sz="half" idx="10"/>
          </p:nvPr>
        </p:nvSpPr>
        <p:spPr/>
        <p:txBody>
          <a:bodyPr/>
          <a:lstStyle/>
          <a:p>
            <a:fld id="{C168F30A-8DB2-4DDA-8283-8E33D28221C3}" type="datetimeFigureOut">
              <a:rPr lang="es-ES" smtClean="0"/>
              <a:t>20/02/2024</a:t>
            </a:fld>
            <a:endParaRPr lang="es-ES"/>
          </a:p>
        </p:txBody>
      </p:sp>
      <p:sp>
        <p:nvSpPr>
          <p:cNvPr id="5" name="Marcador de pie de página 4">
            <a:extLst>
              <a:ext uri="{FF2B5EF4-FFF2-40B4-BE49-F238E27FC236}">
                <a16:creationId xmlns:a16="http://schemas.microsoft.com/office/drawing/2014/main" id="{0C50D85A-4B27-4173-9EE2-E57B2415E2D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6D279B8-FE1A-46F1-950F-DF19C9FFD3FB}"/>
              </a:ext>
            </a:extLst>
          </p:cNvPr>
          <p:cNvSpPr>
            <a:spLocks noGrp="1"/>
          </p:cNvSpPr>
          <p:nvPr>
            <p:ph type="sldNum" sz="quarter" idx="12"/>
          </p:nvPr>
        </p:nvSpPr>
        <p:spPr/>
        <p:txBody>
          <a:bodyPr/>
          <a:lstStyle/>
          <a:p>
            <a:fld id="{9F9CEA26-56BB-4E97-9C40-355D26B6EC97}" type="slidenum">
              <a:rPr lang="es-ES" smtClean="0"/>
              <a:t>‹#›</a:t>
            </a:fld>
            <a:endParaRPr lang="es-ES"/>
          </a:p>
        </p:txBody>
      </p:sp>
    </p:spTree>
    <p:extLst>
      <p:ext uri="{BB962C8B-B14F-4D97-AF65-F5344CB8AC3E}">
        <p14:creationId xmlns:p14="http://schemas.microsoft.com/office/powerpoint/2010/main" val="23394442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5AB9EB-0079-4A45-9FEF-EA826AFE9FCD}"/>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CD6A0411-0119-4B24-BA18-2357124898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B89987F7-18BD-40F1-BE47-279637FBF411}"/>
              </a:ext>
            </a:extLst>
          </p:cNvPr>
          <p:cNvSpPr>
            <a:spLocks noGrp="1"/>
          </p:cNvSpPr>
          <p:nvPr>
            <p:ph type="dt" sz="half" idx="10"/>
          </p:nvPr>
        </p:nvSpPr>
        <p:spPr/>
        <p:txBody>
          <a:bodyPr/>
          <a:lstStyle/>
          <a:p>
            <a:fld id="{C168F30A-8DB2-4DDA-8283-8E33D28221C3}" type="datetimeFigureOut">
              <a:rPr lang="es-ES" smtClean="0"/>
              <a:t>20/02/2024</a:t>
            </a:fld>
            <a:endParaRPr lang="es-ES"/>
          </a:p>
        </p:txBody>
      </p:sp>
      <p:sp>
        <p:nvSpPr>
          <p:cNvPr id="5" name="Marcador de pie de página 4">
            <a:extLst>
              <a:ext uri="{FF2B5EF4-FFF2-40B4-BE49-F238E27FC236}">
                <a16:creationId xmlns:a16="http://schemas.microsoft.com/office/drawing/2014/main" id="{1290CB17-0296-466C-8A2C-26D2B86F0CA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C7CA12-AC7D-4789-97AD-7F27A8EBD0DB}"/>
              </a:ext>
            </a:extLst>
          </p:cNvPr>
          <p:cNvSpPr>
            <a:spLocks noGrp="1"/>
          </p:cNvSpPr>
          <p:nvPr>
            <p:ph type="sldNum" sz="quarter" idx="12"/>
          </p:nvPr>
        </p:nvSpPr>
        <p:spPr/>
        <p:txBody>
          <a:bodyPr/>
          <a:lstStyle/>
          <a:p>
            <a:fld id="{9F9CEA26-56BB-4E97-9C40-355D26B6EC97}" type="slidenum">
              <a:rPr lang="es-ES" smtClean="0"/>
              <a:t>‹#›</a:t>
            </a:fld>
            <a:endParaRPr lang="es-ES"/>
          </a:p>
        </p:txBody>
      </p:sp>
    </p:spTree>
    <p:extLst>
      <p:ext uri="{BB962C8B-B14F-4D97-AF65-F5344CB8AC3E}">
        <p14:creationId xmlns:p14="http://schemas.microsoft.com/office/powerpoint/2010/main" val="1200476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AFB7AB-22FB-4759-B28F-934EA533272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478FFB7-6EE4-4497-A422-C3E8038E6EEE}"/>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04CB0440-4DF8-4790-9FEE-1805BBD88AD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170422C0-8BF9-4F55-887B-B2A4D1CB990D}"/>
              </a:ext>
            </a:extLst>
          </p:cNvPr>
          <p:cNvSpPr>
            <a:spLocks noGrp="1"/>
          </p:cNvSpPr>
          <p:nvPr>
            <p:ph type="dt" sz="half" idx="10"/>
          </p:nvPr>
        </p:nvSpPr>
        <p:spPr/>
        <p:txBody>
          <a:bodyPr/>
          <a:lstStyle/>
          <a:p>
            <a:fld id="{C168F30A-8DB2-4DDA-8283-8E33D28221C3}" type="datetimeFigureOut">
              <a:rPr lang="es-ES" smtClean="0"/>
              <a:t>20/02/2024</a:t>
            </a:fld>
            <a:endParaRPr lang="es-ES"/>
          </a:p>
        </p:txBody>
      </p:sp>
      <p:sp>
        <p:nvSpPr>
          <p:cNvPr id="6" name="Marcador de pie de página 5">
            <a:extLst>
              <a:ext uri="{FF2B5EF4-FFF2-40B4-BE49-F238E27FC236}">
                <a16:creationId xmlns:a16="http://schemas.microsoft.com/office/drawing/2014/main" id="{93CFF3E9-8AD0-41EE-90C1-C44CA867CDE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0EF1D68-A376-4DA5-AA00-E56190E9D742}"/>
              </a:ext>
            </a:extLst>
          </p:cNvPr>
          <p:cNvSpPr>
            <a:spLocks noGrp="1"/>
          </p:cNvSpPr>
          <p:nvPr>
            <p:ph type="sldNum" sz="quarter" idx="12"/>
          </p:nvPr>
        </p:nvSpPr>
        <p:spPr/>
        <p:txBody>
          <a:bodyPr/>
          <a:lstStyle/>
          <a:p>
            <a:fld id="{9F9CEA26-56BB-4E97-9C40-355D26B6EC97}" type="slidenum">
              <a:rPr lang="es-ES" smtClean="0"/>
              <a:t>‹#›</a:t>
            </a:fld>
            <a:endParaRPr lang="es-ES"/>
          </a:p>
        </p:txBody>
      </p:sp>
    </p:spTree>
    <p:extLst>
      <p:ext uri="{BB962C8B-B14F-4D97-AF65-F5344CB8AC3E}">
        <p14:creationId xmlns:p14="http://schemas.microsoft.com/office/powerpoint/2010/main" val="2030462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6C18A0-AAEF-44AF-BA10-A0267C026C12}"/>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6BDEFA5-7A7C-463E-8415-D247757565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786BEC2E-EE16-4AB2-A8FA-89814D6470F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4AF4FA9B-AC63-48A7-A24B-532859C2C5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47931A25-6BB3-400F-9D61-ADF49476895B}"/>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3D7F0C3E-96A8-4CB4-A32A-F0F4B6354E6D}"/>
              </a:ext>
            </a:extLst>
          </p:cNvPr>
          <p:cNvSpPr>
            <a:spLocks noGrp="1"/>
          </p:cNvSpPr>
          <p:nvPr>
            <p:ph type="dt" sz="half" idx="10"/>
          </p:nvPr>
        </p:nvSpPr>
        <p:spPr/>
        <p:txBody>
          <a:bodyPr/>
          <a:lstStyle/>
          <a:p>
            <a:fld id="{C168F30A-8DB2-4DDA-8283-8E33D28221C3}" type="datetimeFigureOut">
              <a:rPr lang="es-ES" smtClean="0"/>
              <a:t>20/02/2024</a:t>
            </a:fld>
            <a:endParaRPr lang="es-ES"/>
          </a:p>
        </p:txBody>
      </p:sp>
      <p:sp>
        <p:nvSpPr>
          <p:cNvPr id="8" name="Marcador de pie de página 7">
            <a:extLst>
              <a:ext uri="{FF2B5EF4-FFF2-40B4-BE49-F238E27FC236}">
                <a16:creationId xmlns:a16="http://schemas.microsoft.com/office/drawing/2014/main" id="{4CE55369-56B3-4A1C-9642-D7632C4A2104}"/>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AB9ADC27-13F3-412C-A3C7-0D9D9EE77F88}"/>
              </a:ext>
            </a:extLst>
          </p:cNvPr>
          <p:cNvSpPr>
            <a:spLocks noGrp="1"/>
          </p:cNvSpPr>
          <p:nvPr>
            <p:ph type="sldNum" sz="quarter" idx="12"/>
          </p:nvPr>
        </p:nvSpPr>
        <p:spPr/>
        <p:txBody>
          <a:bodyPr/>
          <a:lstStyle/>
          <a:p>
            <a:fld id="{9F9CEA26-56BB-4E97-9C40-355D26B6EC97}" type="slidenum">
              <a:rPr lang="es-ES" smtClean="0"/>
              <a:t>‹#›</a:t>
            </a:fld>
            <a:endParaRPr lang="es-ES"/>
          </a:p>
        </p:txBody>
      </p:sp>
    </p:spTree>
    <p:extLst>
      <p:ext uri="{BB962C8B-B14F-4D97-AF65-F5344CB8AC3E}">
        <p14:creationId xmlns:p14="http://schemas.microsoft.com/office/powerpoint/2010/main" val="2895154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452945-4414-4031-BFF2-D4A58C6FF84D}"/>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0135E2E-7606-4EBF-BA71-C0AC22552EBD}"/>
              </a:ext>
            </a:extLst>
          </p:cNvPr>
          <p:cNvSpPr>
            <a:spLocks noGrp="1"/>
          </p:cNvSpPr>
          <p:nvPr>
            <p:ph type="dt" sz="half" idx="10"/>
          </p:nvPr>
        </p:nvSpPr>
        <p:spPr/>
        <p:txBody>
          <a:bodyPr/>
          <a:lstStyle/>
          <a:p>
            <a:fld id="{C168F30A-8DB2-4DDA-8283-8E33D28221C3}" type="datetimeFigureOut">
              <a:rPr lang="es-ES" smtClean="0"/>
              <a:t>20/02/2024</a:t>
            </a:fld>
            <a:endParaRPr lang="es-ES"/>
          </a:p>
        </p:txBody>
      </p:sp>
      <p:sp>
        <p:nvSpPr>
          <p:cNvPr id="4" name="Marcador de pie de página 3">
            <a:extLst>
              <a:ext uri="{FF2B5EF4-FFF2-40B4-BE49-F238E27FC236}">
                <a16:creationId xmlns:a16="http://schemas.microsoft.com/office/drawing/2014/main" id="{9D38091E-AC1B-4E07-A766-D563E98E5EDE}"/>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805AD64-5C25-4142-97BC-6B48C1E4552F}"/>
              </a:ext>
            </a:extLst>
          </p:cNvPr>
          <p:cNvSpPr>
            <a:spLocks noGrp="1"/>
          </p:cNvSpPr>
          <p:nvPr>
            <p:ph type="sldNum" sz="quarter" idx="12"/>
          </p:nvPr>
        </p:nvSpPr>
        <p:spPr/>
        <p:txBody>
          <a:bodyPr/>
          <a:lstStyle/>
          <a:p>
            <a:fld id="{9F9CEA26-56BB-4E97-9C40-355D26B6EC97}" type="slidenum">
              <a:rPr lang="es-ES" smtClean="0"/>
              <a:t>‹#›</a:t>
            </a:fld>
            <a:endParaRPr lang="es-ES"/>
          </a:p>
        </p:txBody>
      </p:sp>
    </p:spTree>
    <p:extLst>
      <p:ext uri="{BB962C8B-B14F-4D97-AF65-F5344CB8AC3E}">
        <p14:creationId xmlns:p14="http://schemas.microsoft.com/office/powerpoint/2010/main" val="693805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238E454-BDB3-41F9-959F-584D74CF42DC}"/>
              </a:ext>
            </a:extLst>
          </p:cNvPr>
          <p:cNvSpPr>
            <a:spLocks noGrp="1"/>
          </p:cNvSpPr>
          <p:nvPr>
            <p:ph type="dt" sz="half" idx="10"/>
          </p:nvPr>
        </p:nvSpPr>
        <p:spPr/>
        <p:txBody>
          <a:bodyPr/>
          <a:lstStyle/>
          <a:p>
            <a:fld id="{C168F30A-8DB2-4DDA-8283-8E33D28221C3}" type="datetimeFigureOut">
              <a:rPr lang="es-ES" smtClean="0"/>
              <a:t>20/02/2024</a:t>
            </a:fld>
            <a:endParaRPr lang="es-ES"/>
          </a:p>
        </p:txBody>
      </p:sp>
      <p:sp>
        <p:nvSpPr>
          <p:cNvPr id="3" name="Marcador de pie de página 2">
            <a:extLst>
              <a:ext uri="{FF2B5EF4-FFF2-40B4-BE49-F238E27FC236}">
                <a16:creationId xmlns:a16="http://schemas.microsoft.com/office/drawing/2014/main" id="{F0B69267-7863-4C44-A180-E58A69171ACC}"/>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B89CFF30-746A-4228-83EB-9F83442EA3FA}"/>
              </a:ext>
            </a:extLst>
          </p:cNvPr>
          <p:cNvSpPr>
            <a:spLocks noGrp="1"/>
          </p:cNvSpPr>
          <p:nvPr>
            <p:ph type="sldNum" sz="quarter" idx="12"/>
          </p:nvPr>
        </p:nvSpPr>
        <p:spPr/>
        <p:txBody>
          <a:bodyPr/>
          <a:lstStyle/>
          <a:p>
            <a:fld id="{9F9CEA26-56BB-4E97-9C40-355D26B6EC97}" type="slidenum">
              <a:rPr lang="es-ES" smtClean="0"/>
              <a:t>‹#›</a:t>
            </a:fld>
            <a:endParaRPr lang="es-ES"/>
          </a:p>
        </p:txBody>
      </p:sp>
      <p:pic>
        <p:nvPicPr>
          <p:cNvPr id="5" name="Imagen 4" descr="ONU Logo">
            <a:extLst>
              <a:ext uri="{FF2B5EF4-FFF2-40B4-BE49-F238E27FC236}">
                <a16:creationId xmlns:a16="http://schemas.microsoft.com/office/drawing/2014/main" id="{51DDE68C-3A1D-4164-81F8-66C02ED65DB2}"/>
              </a:ext>
            </a:extLst>
          </p:cNvPr>
          <p:cNvPicPr>
            <a:picLocks noChangeAspect="1"/>
          </p:cNvPicPr>
          <p:nvPr userDrawn="1"/>
        </p:nvPicPr>
        <p:blipFill>
          <a:blip r:embed="rId2"/>
          <a:stretch>
            <a:fillRect/>
          </a:stretch>
        </p:blipFill>
        <p:spPr>
          <a:xfrm>
            <a:off x="10716658" y="243231"/>
            <a:ext cx="956231" cy="814970"/>
          </a:xfrm>
          <a:prstGeom prst="rect">
            <a:avLst/>
          </a:prstGeom>
        </p:spPr>
      </p:pic>
    </p:spTree>
    <p:extLst>
      <p:ext uri="{BB962C8B-B14F-4D97-AF65-F5344CB8AC3E}">
        <p14:creationId xmlns:p14="http://schemas.microsoft.com/office/powerpoint/2010/main" val="1226372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D2EFFF-B476-4CDC-81B1-31F7A074E37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1EA779A-E2A9-47D1-B2CE-FA27345E59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03ECAF7B-F49C-45AC-BCDC-24FC740E2D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8153185-CF58-4D6B-B295-38BC607DC5CA}"/>
              </a:ext>
            </a:extLst>
          </p:cNvPr>
          <p:cNvSpPr>
            <a:spLocks noGrp="1"/>
          </p:cNvSpPr>
          <p:nvPr>
            <p:ph type="dt" sz="half" idx="10"/>
          </p:nvPr>
        </p:nvSpPr>
        <p:spPr/>
        <p:txBody>
          <a:bodyPr/>
          <a:lstStyle/>
          <a:p>
            <a:fld id="{C168F30A-8DB2-4DDA-8283-8E33D28221C3}" type="datetimeFigureOut">
              <a:rPr lang="es-ES" smtClean="0"/>
              <a:t>20/02/2024</a:t>
            </a:fld>
            <a:endParaRPr lang="es-ES"/>
          </a:p>
        </p:txBody>
      </p:sp>
      <p:sp>
        <p:nvSpPr>
          <p:cNvPr id="6" name="Marcador de pie de página 5">
            <a:extLst>
              <a:ext uri="{FF2B5EF4-FFF2-40B4-BE49-F238E27FC236}">
                <a16:creationId xmlns:a16="http://schemas.microsoft.com/office/drawing/2014/main" id="{174FDCBC-3514-4FE4-A04A-9A419419949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8C8FAA7-5923-4726-B914-A1C1CECDA75B}"/>
              </a:ext>
            </a:extLst>
          </p:cNvPr>
          <p:cNvSpPr>
            <a:spLocks noGrp="1"/>
          </p:cNvSpPr>
          <p:nvPr>
            <p:ph type="sldNum" sz="quarter" idx="12"/>
          </p:nvPr>
        </p:nvSpPr>
        <p:spPr/>
        <p:txBody>
          <a:bodyPr/>
          <a:lstStyle/>
          <a:p>
            <a:fld id="{9F9CEA26-56BB-4E97-9C40-355D26B6EC97}" type="slidenum">
              <a:rPr lang="es-ES" smtClean="0"/>
              <a:t>‹#›</a:t>
            </a:fld>
            <a:endParaRPr lang="es-ES"/>
          </a:p>
        </p:txBody>
      </p:sp>
    </p:spTree>
    <p:extLst>
      <p:ext uri="{BB962C8B-B14F-4D97-AF65-F5344CB8AC3E}">
        <p14:creationId xmlns:p14="http://schemas.microsoft.com/office/powerpoint/2010/main" val="3429698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0B612E-1B97-40EA-8400-7153E3D53DD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44B84F0-037C-4794-BC0F-7F5B913155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39609204-8358-40D2-A37B-FC447C0E4C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BCE177A-6674-404B-91DB-01F14469353C}"/>
              </a:ext>
            </a:extLst>
          </p:cNvPr>
          <p:cNvSpPr>
            <a:spLocks noGrp="1"/>
          </p:cNvSpPr>
          <p:nvPr>
            <p:ph type="dt" sz="half" idx="10"/>
          </p:nvPr>
        </p:nvSpPr>
        <p:spPr/>
        <p:txBody>
          <a:bodyPr/>
          <a:lstStyle/>
          <a:p>
            <a:fld id="{C168F30A-8DB2-4DDA-8283-8E33D28221C3}" type="datetimeFigureOut">
              <a:rPr lang="es-ES" smtClean="0"/>
              <a:t>20/02/2024</a:t>
            </a:fld>
            <a:endParaRPr lang="es-ES"/>
          </a:p>
        </p:txBody>
      </p:sp>
      <p:sp>
        <p:nvSpPr>
          <p:cNvPr id="6" name="Marcador de pie de página 5">
            <a:extLst>
              <a:ext uri="{FF2B5EF4-FFF2-40B4-BE49-F238E27FC236}">
                <a16:creationId xmlns:a16="http://schemas.microsoft.com/office/drawing/2014/main" id="{7BFFEACE-9F8C-48BE-8523-E191CED9D95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B71096E-67E2-4851-B431-E4057DBB000C}"/>
              </a:ext>
            </a:extLst>
          </p:cNvPr>
          <p:cNvSpPr>
            <a:spLocks noGrp="1"/>
          </p:cNvSpPr>
          <p:nvPr>
            <p:ph type="sldNum" sz="quarter" idx="12"/>
          </p:nvPr>
        </p:nvSpPr>
        <p:spPr/>
        <p:txBody>
          <a:bodyPr/>
          <a:lstStyle/>
          <a:p>
            <a:fld id="{9F9CEA26-56BB-4E97-9C40-355D26B6EC97}" type="slidenum">
              <a:rPr lang="es-ES" smtClean="0"/>
              <a:t>‹#›</a:t>
            </a:fld>
            <a:endParaRPr lang="es-ES"/>
          </a:p>
        </p:txBody>
      </p:sp>
    </p:spTree>
    <p:extLst>
      <p:ext uri="{BB962C8B-B14F-4D97-AF65-F5344CB8AC3E}">
        <p14:creationId xmlns:p14="http://schemas.microsoft.com/office/powerpoint/2010/main" val="23668039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85F7444-DDA8-4A85-AE8D-52DADCA702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D0122660-3968-4BF7-A7A9-762D7C33AA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6855953-E042-4EE0-A1F4-884DABB067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68F30A-8DB2-4DDA-8283-8E33D28221C3}" type="datetimeFigureOut">
              <a:rPr lang="es-ES" smtClean="0"/>
              <a:t>20/02/2024</a:t>
            </a:fld>
            <a:endParaRPr lang="es-ES"/>
          </a:p>
        </p:txBody>
      </p:sp>
      <p:sp>
        <p:nvSpPr>
          <p:cNvPr id="5" name="Marcador de pie de página 4">
            <a:extLst>
              <a:ext uri="{FF2B5EF4-FFF2-40B4-BE49-F238E27FC236}">
                <a16:creationId xmlns:a16="http://schemas.microsoft.com/office/drawing/2014/main" id="{0B24DBA7-90CF-4D29-8175-0EFCDC7D56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661311F2-50AE-49EF-8E35-56E6264959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9CEA26-56BB-4E97-9C40-355D26B6EC97}" type="slidenum">
              <a:rPr lang="es-ES" smtClean="0"/>
              <a:t>‹#›</a:t>
            </a:fld>
            <a:endParaRPr lang="es-ES"/>
          </a:p>
        </p:txBody>
      </p:sp>
    </p:spTree>
    <p:extLst>
      <p:ext uri="{BB962C8B-B14F-4D97-AF65-F5344CB8AC3E}">
        <p14:creationId xmlns:p14="http://schemas.microsoft.com/office/powerpoint/2010/main" val="37396282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hyperlink" Target="https://player.vimeo.com/video/697425858"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47.emf"/></Relationships>
</file>

<file path=ppt/slides/_rels/slide10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hyperlink" Target="https://conduct.unmissions.org/prevention-risk-assessment" TargetMode="External"/><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hyperlink" Target="https://undocs.org/Home/Mobile?FinalSymbol=ST%2FSGB%2F2003%2F13&amp;Language=E&amp;DeviceType=Desktop&amp;LangRequested=False" TargetMode="External"/><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hyperlink" Target="https://conduct.unmissions.org/sites/default/files/keydoc8.pdf" TargetMode="Externa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hyperlink" Target="https://hr.un.org/sites/hr.un.org/files/handbook/SGB%20-%202017%20-%20%202Rev.1%20%20%5BProtection%20agains%20retaliation..%5D_0.docx" TargetMode="Externa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undocs.org/A/70/729" TargetMode="External"/><Relationship Id="rId2" Type="http://schemas.openxmlformats.org/officeDocument/2006/relationships/hyperlink" Target="https://undocs.org/A/69/779" TargetMode="External"/><Relationship Id="rId1" Type="http://schemas.openxmlformats.org/officeDocument/2006/relationships/slideLayout" Target="../slideLayouts/slideLayout7.xml"/><Relationship Id="rId6" Type="http://schemas.openxmlformats.org/officeDocument/2006/relationships/hyperlink" Target="https://interagencystandingcommittee.org/iasc-learning-package-protection-sexual-misconduct-un-partner-organizations" TargetMode="External"/><Relationship Id="rId5" Type="http://schemas.openxmlformats.org/officeDocument/2006/relationships/hyperlink" Target="https://undocs.org/A/71/818" TargetMode="External"/><Relationship Id="rId4" Type="http://schemas.openxmlformats.org/officeDocument/2006/relationships/hyperlink" Target="https://www.securitycouncilreport.org/atf/cf/%7B65BFCF9B-6D27-4E9C-8CD3-CF6E4FF96FF9%7D/s_res_2272.pdf"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un.org/en/pdfs/UN%20Victim%20Assistance%20Protocol_English_Final.pdf" TargetMode="External"/><Relationship Id="rId2" Type="http://schemas.openxmlformats.org/officeDocument/2006/relationships/hyperlink" Target="https://undocs.org/Home/Mobile?FinalSymbol=ST%2FSGB%2F2016%2F9&amp;Language=E&amp;DeviceType=Desktop&amp;LangRequested=False" TargetMode="Externa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player.vimeo.com/video/691863480"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emf"/></Relationships>
</file>

<file path=ppt/slides/_rels/slide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hyperlink" Target="https://player.vimeo.com/video/697422985"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5.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player.vimeo.com/video/697422325?h=1c0ac0d11e"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8.em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hyperlink" Target="https://oios.un.org/report-wrongdoing" TargetMode="External"/><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hyperlink" Target="https://www.un.org/preventing-sexual-exploitation-and-abuse/content/how-report" TargetMode="Externa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hyperlink" Target="https://undocs.org/ST/SGB/2017/2/Rev.1" TargetMode="External"/><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hyperlink" Target="https://www.un.org/preventing-sexual-exploitation-and-abuse/content/data-allegations-un-system-wide" TargetMode="External"/><Relationship Id="rId2" Type="http://schemas.openxmlformats.org/officeDocument/2006/relationships/hyperlink" Target="https://conduct.unmissions.org/data" TargetMode="Externa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un.org/preventing-sexual-exploitation-and-abuse/content/trust-fund" TargetMode="Externa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670E62F-00AC-4583-A8DE-37FC954D025B}"/>
              </a:ext>
              <a:ext uri="{C183D7F6-B498-43B3-948B-1728B52AA6E4}">
                <adec:decorative xmlns:adec="http://schemas.microsoft.com/office/drawing/2017/decorative" val="1"/>
              </a:ext>
            </a:extLst>
          </p:cNvPr>
          <p:cNvPicPr>
            <a:picLocks noChangeAspect="1"/>
          </p:cNvPicPr>
          <p:nvPr/>
        </p:nvPicPr>
        <p:blipFill rotWithShape="1">
          <a:blip r:embed="rId2"/>
          <a:srcRect b="45596"/>
          <a:stretch/>
        </p:blipFill>
        <p:spPr>
          <a:xfrm>
            <a:off x="0" y="0"/>
            <a:ext cx="12192000" cy="3726611"/>
          </a:xfrm>
          <a:prstGeom prst="rect">
            <a:avLst/>
          </a:prstGeom>
        </p:spPr>
      </p:pic>
      <p:sp>
        <p:nvSpPr>
          <p:cNvPr id="11" name="CuadroTexto 10">
            <a:extLst>
              <a:ext uri="{FF2B5EF4-FFF2-40B4-BE49-F238E27FC236}">
                <a16:creationId xmlns:a16="http://schemas.microsoft.com/office/drawing/2014/main" id="{5B2B165F-DDF0-46DA-AE53-97AF65FDA3B8}"/>
              </a:ext>
            </a:extLst>
          </p:cNvPr>
          <p:cNvSpPr txBox="1"/>
          <p:nvPr/>
        </p:nvSpPr>
        <p:spPr>
          <a:xfrm>
            <a:off x="302870" y="4757013"/>
            <a:ext cx="9634950" cy="584775"/>
          </a:xfrm>
          <a:prstGeom prst="rect">
            <a:avLst/>
          </a:prstGeom>
          <a:noFill/>
        </p:spPr>
        <p:txBody>
          <a:bodyPr wrap="square">
            <a:spAutoFit/>
          </a:bodyPr>
          <a:lstStyle/>
          <a:p>
            <a:r>
              <a:rPr lang="en-US" altLang="zh-CN" sz="3200" b="1" dirty="0">
                <a:solidFill>
                  <a:srgbClr val="00B0F0"/>
                </a:solidFill>
                <a:latin typeface="Roboto" panose="02000000000000000000" pitchFamily="2" charset="0"/>
                <a:ea typeface="Roboto" panose="02000000000000000000" pitchFamily="2" charset="0"/>
              </a:rPr>
              <a:t>Prevention of Sexual Exploitation and Abuse</a:t>
            </a:r>
            <a:endParaRPr lang="es-ES" sz="3200" b="1" dirty="0">
              <a:solidFill>
                <a:srgbClr val="00B0F0"/>
              </a:solidFill>
              <a:latin typeface="Roboto" panose="02000000000000000000" pitchFamily="2" charset="0"/>
              <a:ea typeface="Roboto" panose="02000000000000000000" pitchFamily="2" charset="0"/>
            </a:endParaRPr>
          </a:p>
        </p:txBody>
      </p:sp>
      <p:pic>
        <p:nvPicPr>
          <p:cNvPr id="10" name="Imagen 9" descr="ONU Logo">
            <a:extLst>
              <a:ext uri="{FF2B5EF4-FFF2-40B4-BE49-F238E27FC236}">
                <a16:creationId xmlns:a16="http://schemas.microsoft.com/office/drawing/2014/main" id="{225A71C7-B4F6-40B4-A3E2-2A16439685BF}"/>
              </a:ext>
            </a:extLst>
          </p:cNvPr>
          <p:cNvPicPr>
            <a:picLocks noChangeAspect="1"/>
          </p:cNvPicPr>
          <p:nvPr/>
        </p:nvPicPr>
        <p:blipFill>
          <a:blip r:embed="rId3"/>
          <a:stretch>
            <a:fillRect/>
          </a:stretch>
        </p:blipFill>
        <p:spPr>
          <a:xfrm>
            <a:off x="10361272" y="4644546"/>
            <a:ext cx="1527858" cy="1302152"/>
          </a:xfrm>
          <a:prstGeom prst="rect">
            <a:avLst/>
          </a:prstGeom>
        </p:spPr>
      </p:pic>
    </p:spTree>
    <p:extLst>
      <p:ext uri="{BB962C8B-B14F-4D97-AF65-F5344CB8AC3E}">
        <p14:creationId xmlns:p14="http://schemas.microsoft.com/office/powerpoint/2010/main" val="431593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66E9F68-0808-4071-AE6A-7BACCEF9D3F1}"/>
              </a:ext>
            </a:extLst>
          </p:cNvPr>
          <p:cNvSpPr txBox="1"/>
          <p:nvPr/>
        </p:nvSpPr>
        <p:spPr>
          <a:xfrm>
            <a:off x="413657" y="399176"/>
            <a:ext cx="6096000" cy="523220"/>
          </a:xfrm>
          <a:prstGeom prst="rect">
            <a:avLst/>
          </a:prstGeom>
          <a:noFill/>
        </p:spPr>
        <p:txBody>
          <a:bodyPr wrap="square" lIns="91440" tIns="45720" rIns="91440" bIns="45720" anchor="t">
            <a:spAutoFit/>
          </a:bodyPr>
          <a:lstStyle/>
          <a:p>
            <a:pPr rtl="1"/>
            <a:r>
              <a:rPr lang="es-ES" sz="2800" b="1" i="0" dirty="0" err="1">
                <a:solidFill>
                  <a:srgbClr val="00B0F0"/>
                </a:solidFill>
                <a:effectLst/>
              </a:rPr>
              <a:t>What</a:t>
            </a:r>
            <a:r>
              <a:rPr lang="es-ES" sz="2800" b="1" i="0" dirty="0">
                <a:solidFill>
                  <a:srgbClr val="00B0F0"/>
                </a:solidFill>
                <a:effectLst/>
              </a:rPr>
              <a:t> </a:t>
            </a:r>
            <a:r>
              <a:rPr lang="es-ES" sz="2800" b="1" i="0" dirty="0" err="1">
                <a:solidFill>
                  <a:srgbClr val="00B0F0"/>
                </a:solidFill>
                <a:effectLst/>
              </a:rPr>
              <a:t>conduct</a:t>
            </a:r>
            <a:r>
              <a:rPr lang="es-ES" sz="2800" b="1" i="0" dirty="0">
                <a:solidFill>
                  <a:srgbClr val="00B0F0"/>
                </a:solidFill>
                <a:effectLst/>
              </a:rPr>
              <a:t> </a:t>
            </a:r>
            <a:r>
              <a:rPr lang="es-ES" sz="2800" b="1" i="0" dirty="0" err="1">
                <a:solidFill>
                  <a:srgbClr val="00B0F0"/>
                </a:solidFill>
                <a:effectLst/>
              </a:rPr>
              <a:t>is</a:t>
            </a:r>
            <a:r>
              <a:rPr lang="es-ES" sz="2800" b="1" i="0" dirty="0">
                <a:solidFill>
                  <a:srgbClr val="00B0F0"/>
                </a:solidFill>
                <a:effectLst/>
              </a:rPr>
              <a:t> </a:t>
            </a:r>
            <a:r>
              <a:rPr lang="es-ES" sz="2800" b="1" dirty="0" err="1">
                <a:solidFill>
                  <a:srgbClr val="00B0F0"/>
                </a:solidFill>
              </a:rPr>
              <a:t>prohibited</a:t>
            </a:r>
            <a:r>
              <a:rPr lang="es-ES" sz="2800" b="1" dirty="0">
                <a:solidFill>
                  <a:srgbClr val="00B0F0"/>
                </a:solidFill>
              </a:rPr>
              <a:t> ?</a:t>
            </a:r>
            <a:endParaRPr lang="es-ES" sz="2800" b="1" dirty="0">
              <a:solidFill>
                <a:srgbClr val="00B0F0"/>
              </a:solidFill>
              <a:ea typeface="Roboto"/>
              <a:cs typeface="Roboto"/>
            </a:endParaRPr>
          </a:p>
        </p:txBody>
      </p:sp>
      <p:sp>
        <p:nvSpPr>
          <p:cNvPr id="5" name="CuadroTexto 4">
            <a:extLst>
              <a:ext uri="{FF2B5EF4-FFF2-40B4-BE49-F238E27FC236}">
                <a16:creationId xmlns:a16="http://schemas.microsoft.com/office/drawing/2014/main" id="{03E6E58C-B534-4F29-BFD9-02058962685E}"/>
              </a:ext>
            </a:extLst>
          </p:cNvPr>
          <p:cNvSpPr txBox="1"/>
          <p:nvPr/>
        </p:nvSpPr>
        <p:spPr>
          <a:xfrm>
            <a:off x="408212" y="1278229"/>
            <a:ext cx="11506200" cy="646331"/>
          </a:xfrm>
          <a:prstGeom prst="rect">
            <a:avLst/>
          </a:prstGeom>
          <a:noFill/>
        </p:spPr>
        <p:txBody>
          <a:bodyPr wrap="square">
            <a:spAutoFit/>
          </a:bodyPr>
          <a:lstStyle/>
          <a:p>
            <a:pPr algn="l" fontAlgn="base"/>
            <a:r>
              <a:rPr lang="en-US" altLang="zh-CN" b="0" i="0" dirty="0">
                <a:solidFill>
                  <a:srgbClr val="000000"/>
                </a:solidFill>
                <a:effectLst/>
              </a:rPr>
              <a:t>As you can see, the UN standards of conduct prohibit certain </a:t>
            </a:r>
            <a:r>
              <a:rPr lang="en-US" altLang="zh-CN" b="0" i="0" dirty="0" err="1">
                <a:solidFill>
                  <a:srgbClr val="000000"/>
                </a:solidFill>
                <a:effectLst/>
              </a:rPr>
              <a:t>behaviour</a:t>
            </a:r>
            <a:r>
              <a:rPr lang="en-US" altLang="zh-CN" b="0" i="0" dirty="0">
                <a:solidFill>
                  <a:srgbClr val="000000"/>
                </a:solidFill>
                <a:effectLst/>
              </a:rPr>
              <a:t>. </a:t>
            </a:r>
          </a:p>
          <a:p>
            <a:pPr algn="l" fontAlgn="base"/>
            <a:endParaRPr lang="zh-CN" altLang="es-ES" b="0" i="0" dirty="0">
              <a:solidFill>
                <a:srgbClr val="000000"/>
              </a:solidFill>
              <a:effectLst/>
            </a:endParaRPr>
          </a:p>
        </p:txBody>
      </p:sp>
      <p:sp>
        <p:nvSpPr>
          <p:cNvPr id="7" name="CuadroTexto 6">
            <a:extLst>
              <a:ext uri="{FF2B5EF4-FFF2-40B4-BE49-F238E27FC236}">
                <a16:creationId xmlns:a16="http://schemas.microsoft.com/office/drawing/2014/main" id="{3558A378-752F-48EA-9A4D-75C190588D73}"/>
              </a:ext>
            </a:extLst>
          </p:cNvPr>
          <p:cNvSpPr txBox="1"/>
          <p:nvPr/>
        </p:nvSpPr>
        <p:spPr>
          <a:xfrm>
            <a:off x="408212" y="1924560"/>
            <a:ext cx="11506200" cy="1200329"/>
          </a:xfrm>
          <a:prstGeom prst="rect">
            <a:avLst/>
          </a:prstGeom>
          <a:noFill/>
        </p:spPr>
        <p:txBody>
          <a:bodyPr wrap="square">
            <a:spAutoFit/>
          </a:bodyPr>
          <a:lstStyle/>
          <a:p>
            <a:pPr marL="285750" indent="-285750" algn="l" fontAlgn="base">
              <a:buFont typeface="Arial" panose="020B0604020202020204" pitchFamily="34" charset="0"/>
              <a:buChar char="•"/>
            </a:pPr>
            <a:r>
              <a:rPr lang="en-US" altLang="zh-CN" b="0" i="0" dirty="0">
                <a:solidFill>
                  <a:srgbClr val="000000"/>
                </a:solidFill>
                <a:effectLst/>
              </a:rPr>
              <a:t>No sexual activity with a child (a person under the age of 18).</a:t>
            </a:r>
          </a:p>
          <a:p>
            <a:pPr marL="285750" indent="-285750" algn="l" fontAlgn="base">
              <a:buFont typeface="Arial" panose="020B0604020202020204" pitchFamily="34" charset="0"/>
              <a:buChar char="•"/>
            </a:pPr>
            <a:r>
              <a:rPr lang="en-US" altLang="zh-CN" b="0" i="0" dirty="0">
                <a:solidFill>
                  <a:srgbClr val="000000"/>
                </a:solidFill>
                <a:effectLst/>
              </a:rPr>
              <a:t>No sex with prostitutes. </a:t>
            </a:r>
          </a:p>
          <a:p>
            <a:pPr marL="285750" indent="-285750" algn="l" fontAlgn="base">
              <a:buFont typeface="Arial" panose="020B0604020202020204" pitchFamily="34" charset="0"/>
              <a:buChar char="•"/>
            </a:pPr>
            <a:r>
              <a:rPr lang="en-US" altLang="zh-CN" b="0" i="0" dirty="0">
                <a:solidFill>
                  <a:srgbClr val="000000"/>
                </a:solidFill>
                <a:effectLst/>
              </a:rPr>
              <a:t>No exchange of money, food, employment, goods, assistance or services for sex or sexual </a:t>
            </a:r>
            <a:r>
              <a:rPr lang="en-US" altLang="zh-CN" b="0" i="0" dirty="0" err="1">
                <a:solidFill>
                  <a:srgbClr val="000000"/>
                </a:solidFill>
                <a:effectLst/>
              </a:rPr>
              <a:t>favours</a:t>
            </a:r>
            <a:r>
              <a:rPr lang="en-US" altLang="zh-CN" b="0" i="0" dirty="0">
                <a:solidFill>
                  <a:srgbClr val="000000"/>
                </a:solidFill>
                <a:effectLst/>
              </a:rPr>
              <a:t>.</a:t>
            </a:r>
          </a:p>
          <a:p>
            <a:pPr marL="285750" indent="-285750" algn="l" fontAlgn="base">
              <a:buFont typeface="Arial" panose="020B0604020202020204" pitchFamily="34" charset="0"/>
              <a:buChar char="•"/>
            </a:pPr>
            <a:r>
              <a:rPr lang="en-US" altLang="zh-CN" b="0" i="0" dirty="0">
                <a:solidFill>
                  <a:srgbClr val="000000"/>
                </a:solidFill>
                <a:effectLst/>
              </a:rPr>
              <a:t>No use of a child or an adult to procure sex for others.</a:t>
            </a:r>
            <a:endParaRPr lang="es-ES" b="0" i="0" dirty="0">
              <a:solidFill>
                <a:srgbClr val="000000"/>
              </a:solidFill>
              <a:effectLst/>
            </a:endParaRPr>
          </a:p>
        </p:txBody>
      </p:sp>
    </p:spTree>
    <p:extLst>
      <p:ext uri="{BB962C8B-B14F-4D97-AF65-F5344CB8AC3E}">
        <p14:creationId xmlns:p14="http://schemas.microsoft.com/office/powerpoint/2010/main" val="632743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23F4E93-1C3F-4C9F-BCFB-4D637C088423}"/>
              </a:ext>
            </a:extLst>
          </p:cNvPr>
          <p:cNvSpPr txBox="1"/>
          <p:nvPr/>
        </p:nvSpPr>
        <p:spPr>
          <a:xfrm>
            <a:off x="434213" y="418594"/>
            <a:ext cx="8014048" cy="523220"/>
          </a:xfrm>
          <a:prstGeom prst="rect">
            <a:avLst/>
          </a:prstGeom>
          <a:noFill/>
        </p:spPr>
        <p:txBody>
          <a:bodyPr wrap="square">
            <a:spAutoFit/>
          </a:bodyPr>
          <a:lstStyle/>
          <a:p>
            <a:pPr algn="l"/>
            <a:r>
              <a:rPr lang="en-US" sz="2800" b="1" dirty="0">
                <a:solidFill>
                  <a:srgbClr val="00B0F0"/>
                </a:solidFill>
              </a:rPr>
              <a:t>What are your specific responsibilities?</a:t>
            </a:r>
            <a:endParaRPr lang="es-ES" sz="2800" b="1" dirty="0">
              <a:solidFill>
                <a:srgbClr val="00B0F0"/>
              </a:solidFill>
            </a:endParaRPr>
          </a:p>
        </p:txBody>
      </p:sp>
      <p:pic>
        <p:nvPicPr>
          <p:cNvPr id="5" name="Imagen 4">
            <a:hlinkClick r:id="rId3"/>
            <a:extLst>
              <a:ext uri="{FF2B5EF4-FFF2-40B4-BE49-F238E27FC236}">
                <a16:creationId xmlns:a16="http://schemas.microsoft.com/office/drawing/2014/main" id="{1E75F06A-E86F-4923-B64D-A011F1616D00}"/>
              </a:ext>
            </a:extLst>
          </p:cNvPr>
          <p:cNvPicPr>
            <a:picLocks noChangeAspect="1"/>
          </p:cNvPicPr>
          <p:nvPr/>
        </p:nvPicPr>
        <p:blipFill>
          <a:blip r:embed="rId4"/>
          <a:stretch>
            <a:fillRect/>
          </a:stretch>
        </p:blipFill>
        <p:spPr>
          <a:xfrm>
            <a:off x="1734742" y="1590869"/>
            <a:ext cx="8091777" cy="3931920"/>
          </a:xfrm>
          <a:prstGeom prst="rect">
            <a:avLst/>
          </a:prstGeom>
        </p:spPr>
      </p:pic>
      <p:sp>
        <p:nvSpPr>
          <p:cNvPr id="2" name="Rectangle 1">
            <a:extLst>
              <a:ext uri="{FF2B5EF4-FFF2-40B4-BE49-F238E27FC236}">
                <a16:creationId xmlns:a16="http://schemas.microsoft.com/office/drawing/2014/main" id="{FC12322A-EC4F-C0DB-1521-23DC71991AEB}"/>
              </a:ext>
            </a:extLst>
          </p:cNvPr>
          <p:cNvSpPr/>
          <p:nvPr/>
        </p:nvSpPr>
        <p:spPr>
          <a:xfrm>
            <a:off x="9584712" y="0"/>
            <a:ext cx="2222535" cy="1973179"/>
          </a:xfrm>
          <a:prstGeom prst="rect">
            <a:avLst/>
          </a:prstGeom>
          <a:solidFill>
            <a:srgbClr val="019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Graphic 3" descr="Video camera outline">
            <a:extLst>
              <a:ext uri="{FF2B5EF4-FFF2-40B4-BE49-F238E27FC236}">
                <a16:creationId xmlns:a16="http://schemas.microsoft.com/office/drawing/2014/main" id="{41F27984-1D22-0494-11AC-7714243AB5B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26519" y="-25684"/>
            <a:ext cx="1771047" cy="1771047"/>
          </a:xfrm>
          <a:prstGeom prst="rect">
            <a:avLst/>
          </a:prstGeom>
        </p:spPr>
      </p:pic>
    </p:spTree>
    <p:extLst>
      <p:ext uri="{BB962C8B-B14F-4D97-AF65-F5344CB8AC3E}">
        <p14:creationId xmlns:p14="http://schemas.microsoft.com/office/powerpoint/2010/main" val="268037219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DDB18E3-7A32-415A-BC68-42CC6C6BD403}"/>
              </a:ext>
            </a:extLst>
          </p:cNvPr>
          <p:cNvSpPr txBox="1"/>
          <p:nvPr/>
        </p:nvSpPr>
        <p:spPr>
          <a:xfrm>
            <a:off x="359739" y="387994"/>
            <a:ext cx="9142070" cy="523220"/>
          </a:xfrm>
          <a:prstGeom prst="rect">
            <a:avLst/>
          </a:prstGeom>
          <a:noFill/>
        </p:spPr>
        <p:txBody>
          <a:bodyPr wrap="square">
            <a:spAutoFit/>
          </a:bodyPr>
          <a:lstStyle/>
          <a:p>
            <a:r>
              <a:rPr lang="es-ES" sz="2800" b="1" i="0" dirty="0" err="1">
                <a:solidFill>
                  <a:srgbClr val="00B0F0"/>
                </a:solidFill>
                <a:effectLst/>
              </a:rPr>
              <a:t>Managerial</a:t>
            </a:r>
            <a:r>
              <a:rPr lang="es-ES" sz="2800" b="1" i="0" dirty="0">
                <a:solidFill>
                  <a:srgbClr val="00B0F0"/>
                </a:solidFill>
                <a:effectLst/>
              </a:rPr>
              <a:t> and </a:t>
            </a:r>
            <a:r>
              <a:rPr lang="es-ES" sz="2800" b="1" i="0" dirty="0" err="1">
                <a:solidFill>
                  <a:srgbClr val="00B0F0"/>
                </a:solidFill>
                <a:effectLst/>
              </a:rPr>
              <a:t>command</a:t>
            </a:r>
            <a:r>
              <a:rPr lang="es-ES" sz="2800" b="1" i="0" dirty="0">
                <a:solidFill>
                  <a:srgbClr val="00B0F0"/>
                </a:solidFill>
                <a:effectLst/>
              </a:rPr>
              <a:t> </a:t>
            </a:r>
            <a:r>
              <a:rPr lang="es-ES" sz="2800" b="1" i="0" dirty="0" err="1">
                <a:solidFill>
                  <a:srgbClr val="00B0F0"/>
                </a:solidFill>
                <a:effectLst/>
              </a:rPr>
              <a:t>responsibilities</a:t>
            </a:r>
            <a:endParaRPr lang="es-ES" sz="2800" dirty="0">
              <a:solidFill>
                <a:srgbClr val="00B0F0"/>
              </a:solidFill>
            </a:endParaRPr>
          </a:p>
        </p:txBody>
      </p:sp>
      <p:pic>
        <p:nvPicPr>
          <p:cNvPr id="46082" name="Picture 2" descr="Cropped">
            <a:extLst>
              <a:ext uri="{FF2B5EF4-FFF2-40B4-BE49-F238E27FC236}">
                <a16:creationId xmlns:a16="http://schemas.microsoft.com/office/drawing/2014/main" id="{E78E8780-556C-4407-875B-7BB3FE10EA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109" r="37874"/>
          <a:stretch/>
        </p:blipFill>
        <p:spPr bwMode="auto">
          <a:xfrm>
            <a:off x="1402916" y="1687098"/>
            <a:ext cx="2621072" cy="4087399"/>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10D68941-12D6-4DE6-A65E-E0FFBF3E18EC}"/>
              </a:ext>
            </a:extLst>
          </p:cNvPr>
          <p:cNvSpPr txBox="1"/>
          <p:nvPr/>
        </p:nvSpPr>
        <p:spPr>
          <a:xfrm>
            <a:off x="5024375" y="2253469"/>
            <a:ext cx="6093912" cy="1938992"/>
          </a:xfrm>
          <a:prstGeom prst="rect">
            <a:avLst/>
          </a:prstGeom>
          <a:noFill/>
        </p:spPr>
        <p:txBody>
          <a:bodyPr wrap="square">
            <a:spAutoFit/>
          </a:bodyPr>
          <a:lstStyle/>
          <a:p>
            <a:pPr algn="l"/>
            <a:r>
              <a:rPr lang="en-US" sz="2000" b="0" i="0" dirty="0">
                <a:solidFill>
                  <a:srgbClr val="000000"/>
                </a:solidFill>
                <a:effectLst/>
              </a:rPr>
              <a:t>Hi again! Did you see the video? Then you might have seen that managers and commanders have specific responsibilities, including the obligation to take steps to prevent sexual exploitation and abuse by their subordinates. Can we meet in my office to discuss that in more detail?</a:t>
            </a:r>
            <a:endParaRPr lang="es-ES" sz="2000" dirty="0"/>
          </a:p>
        </p:txBody>
      </p:sp>
    </p:spTree>
    <p:extLst>
      <p:ext uri="{BB962C8B-B14F-4D97-AF65-F5344CB8AC3E}">
        <p14:creationId xmlns:p14="http://schemas.microsoft.com/office/powerpoint/2010/main" val="221253262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9056564-A6A8-4D78-BD6C-5A6F60485D60}"/>
              </a:ext>
            </a:extLst>
          </p:cNvPr>
          <p:cNvSpPr txBox="1"/>
          <p:nvPr/>
        </p:nvSpPr>
        <p:spPr>
          <a:xfrm>
            <a:off x="368432" y="367985"/>
            <a:ext cx="10033686" cy="523220"/>
          </a:xfrm>
          <a:prstGeom prst="rect">
            <a:avLst/>
          </a:prstGeom>
          <a:noFill/>
        </p:spPr>
        <p:txBody>
          <a:bodyPr wrap="square">
            <a:spAutoFit/>
          </a:bodyPr>
          <a:lstStyle/>
          <a:p>
            <a:pPr algn="l"/>
            <a:r>
              <a:rPr lang="en-US" sz="2800" b="1" i="0" dirty="0">
                <a:solidFill>
                  <a:srgbClr val="00B0F0"/>
                </a:solidFill>
                <a:effectLst/>
                <a:latin typeface="+mj-lt"/>
              </a:rPr>
              <a:t>Take steps to prevent sexual exploitation and abuse</a:t>
            </a:r>
            <a:endParaRPr lang="es-ES" sz="2800" b="1" dirty="0">
              <a:solidFill>
                <a:srgbClr val="00B0F0"/>
              </a:solidFill>
              <a:latin typeface="+mj-lt"/>
            </a:endParaRPr>
          </a:p>
        </p:txBody>
      </p:sp>
      <p:sp>
        <p:nvSpPr>
          <p:cNvPr id="4" name="CuadroTexto 3">
            <a:extLst>
              <a:ext uri="{FF2B5EF4-FFF2-40B4-BE49-F238E27FC236}">
                <a16:creationId xmlns:a16="http://schemas.microsoft.com/office/drawing/2014/main" id="{3E0F6BA2-EA52-4C5D-9A25-E6CC906C578F}"/>
              </a:ext>
            </a:extLst>
          </p:cNvPr>
          <p:cNvSpPr txBox="1"/>
          <p:nvPr/>
        </p:nvSpPr>
        <p:spPr>
          <a:xfrm>
            <a:off x="3200884" y="2374155"/>
            <a:ext cx="8640536" cy="707886"/>
          </a:xfrm>
          <a:prstGeom prst="rect">
            <a:avLst/>
          </a:prstGeom>
          <a:noFill/>
        </p:spPr>
        <p:txBody>
          <a:bodyPr wrap="square">
            <a:spAutoFit/>
          </a:bodyPr>
          <a:lstStyle/>
          <a:p>
            <a:pPr algn="l"/>
            <a:r>
              <a:rPr lang="en-US" sz="2000" b="0" i="0" dirty="0">
                <a:solidFill>
                  <a:srgbClr val="000000"/>
                </a:solidFill>
                <a:effectLst/>
              </a:rPr>
              <a:t>Can you explain what it means that managers and commanders must take steps to prevent sexual exploitation and abuse by their subordinates?</a:t>
            </a:r>
            <a:endParaRPr lang="es-ES" sz="2000" b="0" i="0" dirty="0">
              <a:solidFill>
                <a:srgbClr val="000000"/>
              </a:solidFill>
              <a:effectLst/>
            </a:endParaRPr>
          </a:p>
        </p:txBody>
      </p:sp>
      <p:pic>
        <p:nvPicPr>
          <p:cNvPr id="47106" name="Picture 2" descr="Cropped">
            <a:extLst>
              <a:ext uri="{FF2B5EF4-FFF2-40B4-BE49-F238E27FC236}">
                <a16:creationId xmlns:a16="http://schemas.microsoft.com/office/drawing/2014/main" id="{3D0C5E96-A424-402D-9B6B-696769C875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661" y="1891430"/>
            <a:ext cx="3990501" cy="4966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86393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ropped">
            <a:extLst>
              <a:ext uri="{FF2B5EF4-FFF2-40B4-BE49-F238E27FC236}">
                <a16:creationId xmlns:a16="http://schemas.microsoft.com/office/drawing/2014/main" id="{1676597F-2F27-492C-B117-9322BA6F99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610" r="67053"/>
          <a:stretch/>
        </p:blipFill>
        <p:spPr bwMode="auto">
          <a:xfrm>
            <a:off x="0" y="827087"/>
            <a:ext cx="3341914" cy="6030913"/>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1344C7C8-F27C-4CAE-A604-44C4957D6E79}"/>
              </a:ext>
            </a:extLst>
          </p:cNvPr>
          <p:cNvSpPr txBox="1"/>
          <p:nvPr/>
        </p:nvSpPr>
        <p:spPr>
          <a:xfrm>
            <a:off x="3886201" y="2029895"/>
            <a:ext cx="7903027" cy="2339102"/>
          </a:xfrm>
          <a:prstGeom prst="rect">
            <a:avLst/>
          </a:prstGeom>
          <a:noFill/>
        </p:spPr>
        <p:txBody>
          <a:bodyPr wrap="square">
            <a:spAutoFit/>
          </a:bodyPr>
          <a:lstStyle/>
          <a:p>
            <a:r>
              <a:rPr lang="es-ES" sz="2000" b="1" dirty="0"/>
              <a:t>Malik</a:t>
            </a:r>
          </a:p>
          <a:p>
            <a:endParaRPr lang="es-ES" b="1" dirty="0"/>
          </a:p>
          <a:p>
            <a:pPr fontAlgn="base"/>
            <a:r>
              <a:rPr lang="en-US" b="0" i="0" dirty="0">
                <a:solidFill>
                  <a:srgbClr val="000000"/>
                </a:solidFill>
                <a:effectLst/>
                <a:latin typeface="inherit"/>
              </a:rPr>
              <a:t>Yes, it means that it is their job to ensure that their subordinates know the UN standards of conduct on sexual exploitation and abuse. </a:t>
            </a:r>
          </a:p>
          <a:p>
            <a:pPr fontAlgn="base"/>
            <a:endParaRPr lang="en-US" b="0" i="0" dirty="0">
              <a:solidFill>
                <a:srgbClr val="000000"/>
              </a:solidFill>
              <a:effectLst/>
              <a:latin typeface="inherit"/>
            </a:endParaRPr>
          </a:p>
          <a:p>
            <a:pPr fontAlgn="base"/>
            <a:r>
              <a:rPr lang="en-US" b="0" i="0" dirty="0">
                <a:solidFill>
                  <a:srgbClr val="000000"/>
                </a:solidFill>
                <a:effectLst/>
                <a:latin typeface="inherit"/>
              </a:rPr>
              <a:t>It means that managers and commanders must ensure that their subordinates comply with the UN standards of conduct and any duty station specific codes of conduct and restrictions. </a:t>
            </a:r>
            <a:endParaRPr lang="es-ES" b="1" dirty="0"/>
          </a:p>
        </p:txBody>
      </p:sp>
      <p:sp>
        <p:nvSpPr>
          <p:cNvPr id="2" name="CuadroTexto 2">
            <a:extLst>
              <a:ext uri="{FF2B5EF4-FFF2-40B4-BE49-F238E27FC236}">
                <a16:creationId xmlns:a16="http://schemas.microsoft.com/office/drawing/2014/main" id="{2EF4AC70-AF44-EFE2-C02B-C636846A1E9E}"/>
              </a:ext>
            </a:extLst>
          </p:cNvPr>
          <p:cNvSpPr txBox="1"/>
          <p:nvPr/>
        </p:nvSpPr>
        <p:spPr>
          <a:xfrm>
            <a:off x="368432" y="367985"/>
            <a:ext cx="10033686" cy="523220"/>
          </a:xfrm>
          <a:prstGeom prst="rect">
            <a:avLst/>
          </a:prstGeom>
          <a:noFill/>
        </p:spPr>
        <p:txBody>
          <a:bodyPr wrap="square">
            <a:spAutoFit/>
          </a:bodyPr>
          <a:lstStyle/>
          <a:p>
            <a:pPr algn="l"/>
            <a:r>
              <a:rPr lang="en-US" sz="2800" b="1" i="0" dirty="0">
                <a:solidFill>
                  <a:srgbClr val="00B0F0"/>
                </a:solidFill>
                <a:effectLst/>
                <a:latin typeface="+mj-lt"/>
              </a:rPr>
              <a:t>Take steps to prevent sexual exploitation and abuse</a:t>
            </a:r>
            <a:endParaRPr lang="es-ES" sz="2800" b="1" dirty="0">
              <a:solidFill>
                <a:srgbClr val="00B0F0"/>
              </a:solidFill>
              <a:latin typeface="+mj-lt"/>
            </a:endParaRPr>
          </a:p>
        </p:txBody>
      </p:sp>
    </p:spTree>
    <p:extLst>
      <p:ext uri="{BB962C8B-B14F-4D97-AF65-F5344CB8AC3E}">
        <p14:creationId xmlns:p14="http://schemas.microsoft.com/office/powerpoint/2010/main" val="56084562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ropped">
            <a:extLst>
              <a:ext uri="{FF2B5EF4-FFF2-40B4-BE49-F238E27FC236}">
                <a16:creationId xmlns:a16="http://schemas.microsoft.com/office/drawing/2014/main" id="{1676597F-2F27-492C-B117-9322BA6F99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914" r="37934"/>
          <a:stretch/>
        </p:blipFill>
        <p:spPr bwMode="auto">
          <a:xfrm>
            <a:off x="250371" y="827087"/>
            <a:ext cx="2830286" cy="6030913"/>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BF6F4078-DD00-4E2F-8AB5-750C3324840D}"/>
              </a:ext>
            </a:extLst>
          </p:cNvPr>
          <p:cNvSpPr txBox="1"/>
          <p:nvPr/>
        </p:nvSpPr>
        <p:spPr>
          <a:xfrm>
            <a:off x="3750503" y="2511472"/>
            <a:ext cx="7903027" cy="1508105"/>
          </a:xfrm>
          <a:prstGeom prst="rect">
            <a:avLst/>
          </a:prstGeom>
          <a:noFill/>
        </p:spPr>
        <p:txBody>
          <a:bodyPr wrap="square">
            <a:spAutoFit/>
          </a:bodyPr>
          <a:lstStyle/>
          <a:p>
            <a:pPr algn="l"/>
            <a:r>
              <a:rPr lang="es-ES" sz="2000" b="1" dirty="0" err="1"/>
              <a:t>Fatou</a:t>
            </a:r>
            <a:endParaRPr lang="es-ES" sz="2000" b="1" dirty="0"/>
          </a:p>
          <a:p>
            <a:pPr algn="l"/>
            <a:endParaRPr lang="es-ES" b="1" dirty="0"/>
          </a:p>
          <a:p>
            <a:pPr algn="l"/>
            <a:r>
              <a:rPr lang="en-US" b="0" i="0" dirty="0">
                <a:solidFill>
                  <a:srgbClr val="000000"/>
                </a:solidFill>
                <a:effectLst/>
                <a:latin typeface="lato" panose="020F0502020204030203" pitchFamily="34" charset="0"/>
              </a:rPr>
              <a:t>Managers and commanders must also </a:t>
            </a:r>
            <a:r>
              <a:rPr lang="en-US" b="1" i="0" dirty="0">
                <a:solidFill>
                  <a:srgbClr val="000000"/>
                </a:solidFill>
                <a:effectLst/>
                <a:latin typeface="lato" panose="020F0502020204030203" pitchFamily="34" charset="0"/>
              </a:rPr>
              <a:t>identify potential risks</a:t>
            </a:r>
            <a:r>
              <a:rPr lang="en-US" b="0" i="0" dirty="0">
                <a:solidFill>
                  <a:srgbClr val="000000"/>
                </a:solidFill>
                <a:effectLst/>
                <a:latin typeface="lato" panose="020F0502020204030203" pitchFamily="34" charset="0"/>
              </a:rPr>
              <a:t> of sexual exploitation and abuse by their subordinates and </a:t>
            </a:r>
            <a:r>
              <a:rPr lang="en-US" b="1" i="0" dirty="0">
                <a:solidFill>
                  <a:srgbClr val="000000"/>
                </a:solidFill>
                <a:effectLst/>
                <a:latin typeface="lato" panose="020F0502020204030203" pitchFamily="34" charset="0"/>
              </a:rPr>
              <a:t>address those risks</a:t>
            </a:r>
            <a:r>
              <a:rPr lang="en-US" b="0" i="0" dirty="0">
                <a:solidFill>
                  <a:srgbClr val="000000"/>
                </a:solidFill>
                <a:effectLst/>
                <a:latin typeface="lato" panose="020F0502020204030203" pitchFamily="34" charset="0"/>
              </a:rPr>
              <a:t>. Read about the Risk Management Toolkit </a:t>
            </a:r>
            <a:r>
              <a:rPr lang="en-US" b="0" i="0" dirty="0">
                <a:effectLst/>
                <a:latin typeface="lato" panose="020F0502020204030203" pitchFamily="34" charset="0"/>
                <a:hlinkClick r:id="rId3"/>
              </a:rPr>
              <a:t>here</a:t>
            </a:r>
            <a:r>
              <a:rPr lang="en-US" b="0" i="0" dirty="0">
                <a:solidFill>
                  <a:srgbClr val="000000"/>
                </a:solidFill>
                <a:effectLst/>
                <a:latin typeface="lato" panose="020F0502020204030203" pitchFamily="34" charset="0"/>
              </a:rPr>
              <a:t>.</a:t>
            </a:r>
            <a:endParaRPr lang="es-ES" b="1" dirty="0"/>
          </a:p>
        </p:txBody>
      </p:sp>
      <p:sp>
        <p:nvSpPr>
          <p:cNvPr id="2" name="CuadroTexto 2">
            <a:extLst>
              <a:ext uri="{FF2B5EF4-FFF2-40B4-BE49-F238E27FC236}">
                <a16:creationId xmlns:a16="http://schemas.microsoft.com/office/drawing/2014/main" id="{A07A0973-6916-6075-47F0-DCF9F2836513}"/>
              </a:ext>
            </a:extLst>
          </p:cNvPr>
          <p:cNvSpPr txBox="1"/>
          <p:nvPr/>
        </p:nvSpPr>
        <p:spPr>
          <a:xfrm>
            <a:off x="368432" y="367985"/>
            <a:ext cx="10033686" cy="523220"/>
          </a:xfrm>
          <a:prstGeom prst="rect">
            <a:avLst/>
          </a:prstGeom>
          <a:noFill/>
        </p:spPr>
        <p:txBody>
          <a:bodyPr wrap="square">
            <a:spAutoFit/>
          </a:bodyPr>
          <a:lstStyle/>
          <a:p>
            <a:pPr algn="l"/>
            <a:r>
              <a:rPr lang="en-US" sz="2800" b="1" i="0" dirty="0">
                <a:solidFill>
                  <a:srgbClr val="00B0F0"/>
                </a:solidFill>
                <a:effectLst/>
                <a:latin typeface="+mj-lt"/>
              </a:rPr>
              <a:t>Take steps to prevent sexual exploitation and abuse</a:t>
            </a:r>
            <a:endParaRPr lang="es-ES" sz="2800" b="1" dirty="0">
              <a:solidFill>
                <a:srgbClr val="00B0F0"/>
              </a:solidFill>
              <a:latin typeface="+mj-lt"/>
            </a:endParaRPr>
          </a:p>
        </p:txBody>
      </p:sp>
    </p:spTree>
    <p:extLst>
      <p:ext uri="{BB962C8B-B14F-4D97-AF65-F5344CB8AC3E}">
        <p14:creationId xmlns:p14="http://schemas.microsoft.com/office/powerpoint/2010/main" val="321830365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9056564-A6A8-4D78-BD6C-5A6F60485D60}"/>
              </a:ext>
            </a:extLst>
          </p:cNvPr>
          <p:cNvSpPr txBox="1"/>
          <p:nvPr/>
        </p:nvSpPr>
        <p:spPr>
          <a:xfrm>
            <a:off x="365155" y="389166"/>
            <a:ext cx="11669779" cy="523220"/>
          </a:xfrm>
          <a:prstGeom prst="rect">
            <a:avLst/>
          </a:prstGeom>
          <a:noFill/>
        </p:spPr>
        <p:txBody>
          <a:bodyPr wrap="square">
            <a:spAutoFit/>
          </a:bodyPr>
          <a:lstStyle/>
          <a:p>
            <a:r>
              <a:rPr lang="en-US" sz="2800" b="1" i="0" dirty="0">
                <a:solidFill>
                  <a:srgbClr val="00B0F0"/>
                </a:solidFill>
                <a:effectLst/>
                <a:latin typeface="+mj-lt"/>
              </a:rPr>
              <a:t>Watch out for warning signs and potential risks </a:t>
            </a:r>
            <a:endParaRPr lang="es-ES" sz="2800" b="1" dirty="0">
              <a:solidFill>
                <a:srgbClr val="00B0F0"/>
              </a:solidFill>
              <a:latin typeface="+mj-lt"/>
            </a:endParaRPr>
          </a:p>
        </p:txBody>
      </p:sp>
      <p:sp>
        <p:nvSpPr>
          <p:cNvPr id="4" name="CuadroTexto 3">
            <a:extLst>
              <a:ext uri="{FF2B5EF4-FFF2-40B4-BE49-F238E27FC236}">
                <a16:creationId xmlns:a16="http://schemas.microsoft.com/office/drawing/2014/main" id="{3E0F6BA2-EA52-4C5D-9A25-E6CC906C578F}"/>
              </a:ext>
            </a:extLst>
          </p:cNvPr>
          <p:cNvSpPr txBox="1"/>
          <p:nvPr/>
        </p:nvSpPr>
        <p:spPr>
          <a:xfrm>
            <a:off x="3301092" y="1951672"/>
            <a:ext cx="8640536" cy="1477328"/>
          </a:xfrm>
          <a:prstGeom prst="rect">
            <a:avLst/>
          </a:prstGeom>
          <a:noFill/>
        </p:spPr>
        <p:txBody>
          <a:bodyPr wrap="square">
            <a:spAutoFit/>
          </a:bodyPr>
          <a:lstStyle/>
          <a:p>
            <a:pPr algn="l"/>
            <a:r>
              <a:rPr lang="en-US" b="0" i="0" dirty="0">
                <a:solidFill>
                  <a:srgbClr val="000000"/>
                </a:solidFill>
                <a:effectLst/>
              </a:rPr>
              <a:t>Fatou told us that managers and commanders are responsible for identifying warning signs and potential risks of sexual exploitation and abuse by subordinates. </a:t>
            </a:r>
          </a:p>
          <a:p>
            <a:pPr algn="l"/>
            <a:endParaRPr lang="en-US" b="0" i="0" dirty="0">
              <a:solidFill>
                <a:srgbClr val="000000"/>
              </a:solidFill>
              <a:effectLst/>
            </a:endParaRPr>
          </a:p>
          <a:p>
            <a:pPr algn="l"/>
            <a:r>
              <a:rPr lang="en-US" b="0" i="0" dirty="0">
                <a:solidFill>
                  <a:srgbClr val="000000"/>
                </a:solidFill>
                <a:effectLst/>
              </a:rPr>
              <a:t>Let us take a minute to think about what these warning signs and potential risks might look like….</a:t>
            </a:r>
            <a:endParaRPr lang="es-ES" b="0" i="0" dirty="0">
              <a:solidFill>
                <a:srgbClr val="000000"/>
              </a:solidFill>
              <a:effectLst/>
            </a:endParaRPr>
          </a:p>
        </p:txBody>
      </p:sp>
      <p:pic>
        <p:nvPicPr>
          <p:cNvPr id="5" name="Imagen 4">
            <a:extLst>
              <a:ext uri="{FF2B5EF4-FFF2-40B4-BE49-F238E27FC236}">
                <a16:creationId xmlns:a16="http://schemas.microsoft.com/office/drawing/2014/main" id="{37BFD6CF-E3BD-465D-B1DD-50C7200929F6}"/>
              </a:ext>
            </a:extLst>
          </p:cNvPr>
          <p:cNvPicPr>
            <a:picLocks noChangeAspect="1"/>
          </p:cNvPicPr>
          <p:nvPr/>
        </p:nvPicPr>
        <p:blipFill>
          <a:blip r:embed="rId2"/>
          <a:stretch>
            <a:fillRect/>
          </a:stretch>
        </p:blipFill>
        <p:spPr>
          <a:xfrm>
            <a:off x="-429988" y="1809651"/>
            <a:ext cx="5048349" cy="5048349"/>
          </a:xfrm>
          <a:prstGeom prst="rect">
            <a:avLst/>
          </a:prstGeom>
        </p:spPr>
      </p:pic>
    </p:spTree>
    <p:extLst>
      <p:ext uri="{BB962C8B-B14F-4D97-AF65-F5344CB8AC3E}">
        <p14:creationId xmlns:p14="http://schemas.microsoft.com/office/powerpoint/2010/main" val="161881618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9056564-A6A8-4D78-BD6C-5A6F60485D60}"/>
              </a:ext>
            </a:extLst>
          </p:cNvPr>
          <p:cNvSpPr txBox="1"/>
          <p:nvPr/>
        </p:nvSpPr>
        <p:spPr>
          <a:xfrm>
            <a:off x="399199" y="361175"/>
            <a:ext cx="11645066" cy="523220"/>
          </a:xfrm>
          <a:prstGeom prst="rect">
            <a:avLst/>
          </a:prstGeom>
          <a:noFill/>
        </p:spPr>
        <p:txBody>
          <a:bodyPr wrap="square">
            <a:spAutoFit/>
          </a:bodyPr>
          <a:lstStyle/>
          <a:p>
            <a:pPr algn="l"/>
            <a:r>
              <a:rPr lang="en-US" sz="2800" b="1" i="0" dirty="0">
                <a:solidFill>
                  <a:srgbClr val="00B0F0"/>
                </a:solidFill>
                <a:effectLst/>
                <a:latin typeface="+mj-lt"/>
              </a:rPr>
              <a:t>What are warning signs and potential risks?</a:t>
            </a:r>
            <a:endParaRPr lang="es-ES" sz="2800" b="1" dirty="0">
              <a:solidFill>
                <a:srgbClr val="00B0F0"/>
              </a:solidFill>
              <a:latin typeface="+mj-lt"/>
            </a:endParaRPr>
          </a:p>
        </p:txBody>
      </p:sp>
      <p:sp>
        <p:nvSpPr>
          <p:cNvPr id="4" name="CuadroTexto 3">
            <a:extLst>
              <a:ext uri="{FF2B5EF4-FFF2-40B4-BE49-F238E27FC236}">
                <a16:creationId xmlns:a16="http://schemas.microsoft.com/office/drawing/2014/main" id="{3E0F6BA2-EA52-4C5D-9A25-E6CC906C578F}"/>
              </a:ext>
            </a:extLst>
          </p:cNvPr>
          <p:cNvSpPr txBox="1"/>
          <p:nvPr/>
        </p:nvSpPr>
        <p:spPr>
          <a:xfrm>
            <a:off x="3301092" y="1951672"/>
            <a:ext cx="8640536" cy="1200329"/>
          </a:xfrm>
          <a:prstGeom prst="rect">
            <a:avLst/>
          </a:prstGeom>
          <a:noFill/>
        </p:spPr>
        <p:txBody>
          <a:bodyPr wrap="square">
            <a:spAutoFit/>
          </a:bodyPr>
          <a:lstStyle/>
          <a:p>
            <a:pPr algn="l"/>
            <a:r>
              <a:rPr lang="en-US" b="1" i="0" dirty="0">
                <a:solidFill>
                  <a:srgbClr val="000000"/>
                </a:solidFill>
                <a:effectLst/>
              </a:rPr>
              <a:t>Before we continue, take a moment to think about this: </a:t>
            </a:r>
          </a:p>
          <a:p>
            <a:pPr algn="l"/>
            <a:endParaRPr lang="en-US" b="1" i="0" dirty="0">
              <a:solidFill>
                <a:srgbClr val="000000"/>
              </a:solidFill>
              <a:effectLst/>
            </a:endParaRPr>
          </a:p>
          <a:p>
            <a:pPr algn="l"/>
            <a:r>
              <a:rPr lang="en-US" i="0" dirty="0">
                <a:solidFill>
                  <a:srgbClr val="000000"/>
                </a:solidFill>
                <a:effectLst/>
              </a:rPr>
              <a:t>What could be warning signs and potential risks of sexual exploitation and abuse by your subordinates?</a:t>
            </a:r>
            <a:endParaRPr lang="es-ES" i="0" dirty="0">
              <a:solidFill>
                <a:srgbClr val="000000"/>
              </a:solidFill>
              <a:effectLst/>
            </a:endParaRPr>
          </a:p>
        </p:txBody>
      </p:sp>
      <p:pic>
        <p:nvPicPr>
          <p:cNvPr id="5" name="Imagen 4">
            <a:extLst>
              <a:ext uri="{FF2B5EF4-FFF2-40B4-BE49-F238E27FC236}">
                <a16:creationId xmlns:a16="http://schemas.microsoft.com/office/drawing/2014/main" id="{37BFD6CF-E3BD-465D-B1DD-50C7200929F6}"/>
              </a:ext>
            </a:extLst>
          </p:cNvPr>
          <p:cNvPicPr>
            <a:picLocks noChangeAspect="1"/>
          </p:cNvPicPr>
          <p:nvPr/>
        </p:nvPicPr>
        <p:blipFill>
          <a:blip r:embed="rId2"/>
          <a:stretch>
            <a:fillRect/>
          </a:stretch>
        </p:blipFill>
        <p:spPr>
          <a:xfrm>
            <a:off x="-680509" y="1809651"/>
            <a:ext cx="5048349" cy="5048349"/>
          </a:xfrm>
          <a:prstGeom prst="rect">
            <a:avLst/>
          </a:prstGeom>
        </p:spPr>
      </p:pic>
    </p:spTree>
    <p:extLst>
      <p:ext uri="{BB962C8B-B14F-4D97-AF65-F5344CB8AC3E}">
        <p14:creationId xmlns:p14="http://schemas.microsoft.com/office/powerpoint/2010/main" val="401123377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F676D95B-33A2-42B8-93A6-D5AE548E4CB9}"/>
              </a:ext>
            </a:extLst>
          </p:cNvPr>
          <p:cNvSpPr txBox="1"/>
          <p:nvPr/>
        </p:nvSpPr>
        <p:spPr>
          <a:xfrm>
            <a:off x="3520367" y="1261540"/>
            <a:ext cx="8514567" cy="5016758"/>
          </a:xfrm>
          <a:prstGeom prst="rect">
            <a:avLst/>
          </a:prstGeom>
          <a:noFill/>
        </p:spPr>
        <p:txBody>
          <a:bodyPr wrap="square">
            <a:spAutoFit/>
          </a:bodyPr>
          <a:lstStyle/>
          <a:p>
            <a:pPr marL="285750" indent="-285750" algn="l" fontAlgn="base">
              <a:buFont typeface="Arial" panose="020B0604020202020204" pitchFamily="34" charset="0"/>
              <a:buChar char="•"/>
            </a:pPr>
            <a:r>
              <a:rPr lang="en-US" sz="1600" b="0" i="0" dirty="0">
                <a:solidFill>
                  <a:srgbClr val="000000"/>
                </a:solidFill>
                <a:effectLst/>
              </a:rPr>
              <a:t>Curfew violations.</a:t>
            </a:r>
          </a:p>
          <a:p>
            <a:pPr marL="285750" indent="-285750" algn="l" fontAlgn="base">
              <a:buFont typeface="Arial" panose="020B0604020202020204" pitchFamily="34" charset="0"/>
              <a:buChar char="•"/>
            </a:pPr>
            <a:r>
              <a:rPr lang="en-US" sz="1600" b="0" i="0" dirty="0">
                <a:solidFill>
                  <a:srgbClr val="000000"/>
                </a:solidFill>
                <a:effectLst/>
              </a:rPr>
              <a:t>UN personnel seen in premises that are off-limits to UN personnel where prostitution and/or human trafficking for sexual exploitation is known or suspected to occur.</a:t>
            </a:r>
          </a:p>
          <a:p>
            <a:pPr marL="285750" indent="-285750" algn="l" fontAlgn="base">
              <a:buFont typeface="Arial" panose="020B0604020202020204" pitchFamily="34" charset="0"/>
              <a:buChar char="•"/>
            </a:pPr>
            <a:r>
              <a:rPr lang="en-US" sz="1600" b="0" i="0" dirty="0">
                <a:solidFill>
                  <a:srgbClr val="000000"/>
                </a:solidFill>
                <a:effectLst/>
              </a:rPr>
              <a:t>UN vehicles repeatedly seen parked close to premises where prostitution is known or suspected to occur.</a:t>
            </a:r>
          </a:p>
          <a:p>
            <a:pPr marL="285750" indent="-285750" algn="l" fontAlgn="base">
              <a:buFont typeface="Arial" panose="020B0604020202020204" pitchFamily="34" charset="0"/>
              <a:buChar char="•"/>
            </a:pPr>
            <a:r>
              <a:rPr lang="en-US" sz="1600" b="0" i="0" dirty="0">
                <a:solidFill>
                  <a:srgbClr val="000000"/>
                </a:solidFill>
                <a:effectLst/>
              </a:rPr>
              <a:t>UN vehicles carrying unauthorized passengers where there is no obvious work-related reason for doing so (e.g. to go to a meeting).</a:t>
            </a:r>
          </a:p>
          <a:p>
            <a:pPr marL="285750" indent="-285750" algn="l" fontAlgn="base">
              <a:buFont typeface="Arial" panose="020B0604020202020204" pitchFamily="34" charset="0"/>
              <a:buChar char="•"/>
            </a:pPr>
            <a:r>
              <a:rPr lang="en-US" sz="1600" b="0" i="0" dirty="0">
                <a:solidFill>
                  <a:srgbClr val="000000"/>
                </a:solidFill>
                <a:effectLst/>
              </a:rPr>
              <a:t>UN equipment (phones, tablets, computers) being used to view pornography in violation of UN rules and regulations. Some pornography could involve sexual exploitation and abuse (e.g. pornographic images of children). </a:t>
            </a:r>
          </a:p>
          <a:p>
            <a:pPr marL="285750" indent="-285750" algn="l" fontAlgn="base">
              <a:buFont typeface="Arial" panose="020B0604020202020204" pitchFamily="34" charset="0"/>
              <a:buChar char="•"/>
            </a:pPr>
            <a:r>
              <a:rPr lang="en-US" sz="1600" b="0" i="0" dirty="0">
                <a:solidFill>
                  <a:srgbClr val="000000"/>
                </a:solidFill>
                <a:effectLst/>
              </a:rPr>
              <a:t>Unauthorized absences by contingent members from their UN camp/barracks.</a:t>
            </a:r>
          </a:p>
          <a:p>
            <a:pPr marL="285750" indent="-285750" algn="l" fontAlgn="base">
              <a:buFont typeface="Arial" panose="020B0604020202020204" pitchFamily="34" charset="0"/>
              <a:buChar char="•"/>
            </a:pPr>
            <a:r>
              <a:rPr lang="en-US" sz="1600" b="0" i="0" dirty="0">
                <a:solidFill>
                  <a:srgbClr val="000000"/>
                </a:solidFill>
                <a:effectLst/>
              </a:rPr>
              <a:t>Holes in the perimeter fence of the UN camp/barracks. In UN field missions, there have been cases of contingent members using holes in the perimeter fence to leave their camp at night to visit a brothel, or smuggling in a local woman to have sex in exchange for money.</a:t>
            </a:r>
          </a:p>
          <a:p>
            <a:pPr marL="285750" indent="-285750" algn="l" fontAlgn="base">
              <a:buFont typeface="Arial" panose="020B0604020202020204" pitchFamily="34" charset="0"/>
              <a:buChar char="•"/>
            </a:pPr>
            <a:r>
              <a:rPr lang="en-US" sz="1600" b="0" i="0" dirty="0">
                <a:solidFill>
                  <a:srgbClr val="000000"/>
                </a:solidFill>
                <a:effectLst/>
              </a:rPr>
              <a:t>Weak enforcement of standard operating procedures on controlling entry and exit to UN camp/barracks. For example, children and unauthorized guests being allowed in.</a:t>
            </a:r>
          </a:p>
          <a:p>
            <a:pPr marL="285750" indent="-285750" algn="l" fontAlgn="base">
              <a:buFont typeface="Arial" panose="020B0604020202020204" pitchFamily="34" charset="0"/>
              <a:buChar char="•"/>
            </a:pPr>
            <a:r>
              <a:rPr lang="en-US" sz="1600" b="0" i="0" dirty="0">
                <a:solidFill>
                  <a:srgbClr val="000000"/>
                </a:solidFill>
                <a:effectLst/>
              </a:rPr>
              <a:t>Repeated minor disciplinary infractions, as these may be a warning sign of a culture of impunity where the manager or commander is turning a blind eye and ignoring more serious forms of misconduct such as sexual exploitation and abuse.</a:t>
            </a:r>
            <a:endParaRPr lang="ar-QA" sz="1600" b="0" i="0" dirty="0">
              <a:solidFill>
                <a:srgbClr val="000000"/>
              </a:solidFill>
              <a:effectLst/>
            </a:endParaRPr>
          </a:p>
        </p:txBody>
      </p:sp>
      <p:pic>
        <p:nvPicPr>
          <p:cNvPr id="48130" name="Picture 2" descr="Cropped">
            <a:extLst>
              <a:ext uri="{FF2B5EF4-FFF2-40B4-BE49-F238E27FC236}">
                <a16:creationId xmlns:a16="http://schemas.microsoft.com/office/drawing/2014/main" id="{D41C59B7-23E7-4F4F-8D3C-BA07021693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68" y="2170877"/>
            <a:ext cx="3134442" cy="3198085"/>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E465CE4B-24E7-4A83-AB5C-6DEF7DF9DBA2}"/>
              </a:ext>
            </a:extLst>
          </p:cNvPr>
          <p:cNvSpPr txBox="1"/>
          <p:nvPr/>
        </p:nvSpPr>
        <p:spPr>
          <a:xfrm>
            <a:off x="389868" y="389168"/>
            <a:ext cx="11645066" cy="523220"/>
          </a:xfrm>
          <a:prstGeom prst="rect">
            <a:avLst/>
          </a:prstGeom>
          <a:noFill/>
        </p:spPr>
        <p:txBody>
          <a:bodyPr wrap="square">
            <a:spAutoFit/>
          </a:bodyPr>
          <a:lstStyle/>
          <a:p>
            <a:pPr algn="l"/>
            <a:r>
              <a:rPr lang="en-US" sz="2800" b="1" i="0" dirty="0">
                <a:solidFill>
                  <a:srgbClr val="00B0F0"/>
                </a:solidFill>
                <a:effectLst/>
                <a:latin typeface="+mj-lt"/>
              </a:rPr>
              <a:t>Violations of UN rules and standards of conduct</a:t>
            </a:r>
            <a:endParaRPr lang="es-ES" sz="2800" b="1" dirty="0">
              <a:solidFill>
                <a:srgbClr val="00B0F0"/>
              </a:solidFill>
              <a:latin typeface="+mj-lt"/>
            </a:endParaRPr>
          </a:p>
        </p:txBody>
      </p:sp>
    </p:spTree>
    <p:extLst>
      <p:ext uri="{BB962C8B-B14F-4D97-AF65-F5344CB8AC3E}">
        <p14:creationId xmlns:p14="http://schemas.microsoft.com/office/powerpoint/2010/main" val="411098698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71AE9DC8-DD3E-4AA5-88DF-DB98AB3CC8C0}"/>
              </a:ext>
            </a:extLst>
          </p:cNvPr>
          <p:cNvSpPr txBox="1"/>
          <p:nvPr/>
        </p:nvSpPr>
        <p:spPr>
          <a:xfrm>
            <a:off x="407374" y="415056"/>
            <a:ext cx="6093912" cy="523220"/>
          </a:xfrm>
          <a:prstGeom prst="rect">
            <a:avLst/>
          </a:prstGeom>
          <a:noFill/>
        </p:spPr>
        <p:txBody>
          <a:bodyPr wrap="square">
            <a:spAutoFit/>
          </a:bodyPr>
          <a:lstStyle/>
          <a:p>
            <a:pPr algn="l"/>
            <a:r>
              <a:rPr lang="es-ES" sz="2800" b="1" dirty="0" err="1">
                <a:solidFill>
                  <a:srgbClr val="00B0F0"/>
                </a:solidFill>
              </a:rPr>
              <a:t>Lack</a:t>
            </a:r>
            <a:r>
              <a:rPr lang="es-ES" sz="2800" b="1" dirty="0">
                <a:solidFill>
                  <a:srgbClr val="00B0F0"/>
                </a:solidFill>
              </a:rPr>
              <a:t> </a:t>
            </a:r>
            <a:r>
              <a:rPr lang="es-ES" sz="2800" b="1" dirty="0" err="1">
                <a:solidFill>
                  <a:srgbClr val="00B0F0"/>
                </a:solidFill>
              </a:rPr>
              <a:t>of</a:t>
            </a:r>
            <a:r>
              <a:rPr lang="es-ES" sz="2800" b="1" dirty="0">
                <a:solidFill>
                  <a:srgbClr val="00B0F0"/>
                </a:solidFill>
              </a:rPr>
              <a:t> training</a:t>
            </a:r>
          </a:p>
        </p:txBody>
      </p:sp>
      <p:sp>
        <p:nvSpPr>
          <p:cNvPr id="7" name="CuadroTexto 6">
            <a:extLst>
              <a:ext uri="{FF2B5EF4-FFF2-40B4-BE49-F238E27FC236}">
                <a16:creationId xmlns:a16="http://schemas.microsoft.com/office/drawing/2014/main" id="{F676D95B-33A2-42B8-93A6-D5AE548E4CB9}"/>
              </a:ext>
            </a:extLst>
          </p:cNvPr>
          <p:cNvSpPr txBox="1"/>
          <p:nvPr/>
        </p:nvSpPr>
        <p:spPr>
          <a:xfrm>
            <a:off x="5498926" y="2344868"/>
            <a:ext cx="6397668" cy="2031325"/>
          </a:xfrm>
          <a:prstGeom prst="rect">
            <a:avLst/>
          </a:prstGeom>
          <a:noFill/>
        </p:spPr>
        <p:txBody>
          <a:bodyPr wrap="square">
            <a:spAutoFit/>
          </a:bodyPr>
          <a:lstStyle/>
          <a:p>
            <a:pPr algn="l" fontAlgn="base"/>
            <a:r>
              <a:rPr lang="en-US" b="0" i="0" dirty="0">
                <a:solidFill>
                  <a:srgbClr val="000000"/>
                </a:solidFill>
                <a:effectLst/>
              </a:rPr>
              <a:t>You are in charge of UN personnel who have not yet been trained on the UN standards of conduct on sexual exploitation and abuse. For example, newly recruited UN civilian personnel, troops that have recently been re-hatted as UN troops and newly deployed uniformed personnel who have not received pre-deployment training on UN standards of conduct on sexual exploitation and abuse.</a:t>
            </a:r>
            <a:endParaRPr lang="ar-QA" b="0" i="0" dirty="0">
              <a:solidFill>
                <a:srgbClr val="000000"/>
              </a:solidFill>
              <a:effectLst/>
            </a:endParaRPr>
          </a:p>
        </p:txBody>
      </p:sp>
      <p:pic>
        <p:nvPicPr>
          <p:cNvPr id="51202" name="Picture 2" descr="Cropped">
            <a:extLst>
              <a:ext uri="{FF2B5EF4-FFF2-40B4-BE49-F238E27FC236}">
                <a16:creationId xmlns:a16="http://schemas.microsoft.com/office/drawing/2014/main" id="{DEC5D33F-1C2D-4D55-91EF-9F0DB408CA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826" y="1986757"/>
            <a:ext cx="4780852" cy="2691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168486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71AE9DC8-DD3E-4AA5-88DF-DB98AB3CC8C0}"/>
              </a:ext>
            </a:extLst>
          </p:cNvPr>
          <p:cNvSpPr txBox="1"/>
          <p:nvPr/>
        </p:nvSpPr>
        <p:spPr>
          <a:xfrm>
            <a:off x="388712" y="399673"/>
            <a:ext cx="6093912" cy="523220"/>
          </a:xfrm>
          <a:prstGeom prst="rect">
            <a:avLst/>
          </a:prstGeom>
          <a:noFill/>
        </p:spPr>
        <p:txBody>
          <a:bodyPr wrap="square">
            <a:spAutoFit/>
          </a:bodyPr>
          <a:lstStyle/>
          <a:p>
            <a:r>
              <a:rPr lang="es-ES" sz="2800" b="1" dirty="0">
                <a:solidFill>
                  <a:srgbClr val="00B0F0"/>
                </a:solidFill>
              </a:rPr>
              <a:t>High </a:t>
            </a:r>
            <a:r>
              <a:rPr lang="es-ES" sz="2800" b="1" dirty="0" err="1">
                <a:solidFill>
                  <a:srgbClr val="00B0F0"/>
                </a:solidFill>
              </a:rPr>
              <a:t>levels</a:t>
            </a:r>
            <a:r>
              <a:rPr lang="es-ES" sz="2800" b="1" dirty="0">
                <a:solidFill>
                  <a:srgbClr val="00B0F0"/>
                </a:solidFill>
              </a:rPr>
              <a:t> </a:t>
            </a:r>
            <a:r>
              <a:rPr lang="es-ES" sz="2800" b="1" dirty="0" err="1">
                <a:solidFill>
                  <a:srgbClr val="00B0F0"/>
                </a:solidFill>
              </a:rPr>
              <a:t>of</a:t>
            </a:r>
            <a:r>
              <a:rPr lang="es-ES" sz="2800" b="1" dirty="0">
                <a:solidFill>
                  <a:srgbClr val="00B0F0"/>
                </a:solidFill>
              </a:rPr>
              <a:t> stress</a:t>
            </a:r>
          </a:p>
        </p:txBody>
      </p:sp>
      <p:sp>
        <p:nvSpPr>
          <p:cNvPr id="7" name="CuadroTexto 6">
            <a:extLst>
              <a:ext uri="{FF2B5EF4-FFF2-40B4-BE49-F238E27FC236}">
                <a16:creationId xmlns:a16="http://schemas.microsoft.com/office/drawing/2014/main" id="{F676D95B-33A2-42B8-93A6-D5AE548E4CB9}"/>
              </a:ext>
            </a:extLst>
          </p:cNvPr>
          <p:cNvSpPr txBox="1"/>
          <p:nvPr/>
        </p:nvSpPr>
        <p:spPr>
          <a:xfrm>
            <a:off x="5498926" y="2344868"/>
            <a:ext cx="6397668" cy="2031325"/>
          </a:xfrm>
          <a:prstGeom prst="rect">
            <a:avLst/>
          </a:prstGeom>
          <a:noFill/>
        </p:spPr>
        <p:txBody>
          <a:bodyPr wrap="square">
            <a:spAutoFit/>
          </a:bodyPr>
          <a:lstStyle/>
          <a:p>
            <a:pPr fontAlgn="base"/>
            <a:r>
              <a:rPr lang="en-US" b="0" i="0" dirty="0">
                <a:solidFill>
                  <a:srgbClr val="000000"/>
                </a:solidFill>
                <a:effectLst/>
              </a:rPr>
              <a:t>Inadequate provision of welfare and recreation facilities (such as a gym), a high workload and prolonged periods of work without breaks can all lead to high levels of stress. High stress levels can result in poor judgement and harmful behavior such as excessive drinking, drug abuse and unsafe sex. In UN duty stations, there have been cases of UN personnel buying sex from local women after drinking heavily. </a:t>
            </a:r>
            <a:endParaRPr lang="ar-QA" b="0" i="0" dirty="0">
              <a:solidFill>
                <a:srgbClr val="000000"/>
              </a:solidFill>
              <a:effectLst/>
            </a:endParaRPr>
          </a:p>
        </p:txBody>
      </p:sp>
      <p:pic>
        <p:nvPicPr>
          <p:cNvPr id="52226" name="Picture 2" descr="Cropped">
            <a:extLst>
              <a:ext uri="{FF2B5EF4-FFF2-40B4-BE49-F238E27FC236}">
                <a16:creationId xmlns:a16="http://schemas.microsoft.com/office/drawing/2014/main" id="{6B028C29-5490-4414-8AE9-3A716104F9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340" y="1852340"/>
            <a:ext cx="4432878" cy="3421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00941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4CB3A50-CC92-4455-BADE-7340495C7913}"/>
              </a:ext>
            </a:extLst>
          </p:cNvPr>
          <p:cNvSpPr txBox="1"/>
          <p:nvPr/>
        </p:nvSpPr>
        <p:spPr>
          <a:xfrm>
            <a:off x="399662" y="362255"/>
            <a:ext cx="10093443" cy="523220"/>
          </a:xfrm>
          <a:prstGeom prst="rect">
            <a:avLst/>
          </a:prstGeom>
          <a:noFill/>
        </p:spPr>
        <p:txBody>
          <a:bodyPr wrap="square">
            <a:spAutoFit/>
          </a:bodyPr>
          <a:lstStyle/>
          <a:p>
            <a:r>
              <a:rPr lang="en-US" altLang="zh-CN" sz="2800" b="1" i="0" dirty="0">
                <a:solidFill>
                  <a:srgbClr val="00B0F0"/>
                </a:solidFill>
                <a:effectLst/>
              </a:rPr>
              <a:t>No sexual activity with a child</a:t>
            </a:r>
            <a:endParaRPr lang="es-ES" sz="2800" dirty="0">
              <a:solidFill>
                <a:srgbClr val="00B0F0"/>
              </a:solidFill>
            </a:endParaRPr>
          </a:p>
        </p:txBody>
      </p:sp>
      <p:sp>
        <p:nvSpPr>
          <p:cNvPr id="5" name="CuadroTexto 4">
            <a:extLst>
              <a:ext uri="{FF2B5EF4-FFF2-40B4-BE49-F238E27FC236}">
                <a16:creationId xmlns:a16="http://schemas.microsoft.com/office/drawing/2014/main" id="{01EA34B4-027F-4DEC-89C6-FF24A43BAB71}"/>
              </a:ext>
            </a:extLst>
          </p:cNvPr>
          <p:cNvSpPr txBox="1"/>
          <p:nvPr/>
        </p:nvSpPr>
        <p:spPr>
          <a:xfrm>
            <a:off x="399662" y="1262560"/>
            <a:ext cx="11604171" cy="369332"/>
          </a:xfrm>
          <a:prstGeom prst="rect">
            <a:avLst/>
          </a:prstGeom>
          <a:noFill/>
        </p:spPr>
        <p:txBody>
          <a:bodyPr wrap="square">
            <a:spAutoFit/>
          </a:bodyPr>
          <a:lstStyle/>
          <a:p>
            <a:pPr algn="l" fontAlgn="base"/>
            <a:r>
              <a:rPr lang="en-US" b="0" i="0" dirty="0">
                <a:solidFill>
                  <a:srgbClr val="000000"/>
                </a:solidFill>
                <a:effectLst/>
              </a:rPr>
              <a:t>The UN </a:t>
            </a:r>
            <a:r>
              <a:rPr lang="en-US" b="1" i="0" dirty="0">
                <a:solidFill>
                  <a:srgbClr val="000000"/>
                </a:solidFill>
                <a:effectLst/>
              </a:rPr>
              <a:t>prohibits sexual activity with a child</a:t>
            </a:r>
            <a:r>
              <a:rPr lang="en-US" b="0" i="0" dirty="0">
                <a:solidFill>
                  <a:srgbClr val="000000"/>
                </a:solidFill>
                <a:effectLst/>
              </a:rPr>
              <a:t>. </a:t>
            </a:r>
          </a:p>
        </p:txBody>
      </p:sp>
      <p:sp>
        <p:nvSpPr>
          <p:cNvPr id="8" name="CuadroTexto 7">
            <a:extLst>
              <a:ext uri="{FF2B5EF4-FFF2-40B4-BE49-F238E27FC236}">
                <a16:creationId xmlns:a16="http://schemas.microsoft.com/office/drawing/2014/main" id="{4EFA26E4-FECD-4ECA-AFFB-FAF8CCD5DF2D}"/>
              </a:ext>
            </a:extLst>
          </p:cNvPr>
          <p:cNvSpPr txBox="1"/>
          <p:nvPr/>
        </p:nvSpPr>
        <p:spPr>
          <a:xfrm>
            <a:off x="4611368" y="2058274"/>
            <a:ext cx="7304314" cy="369332"/>
          </a:xfrm>
          <a:prstGeom prst="rect">
            <a:avLst/>
          </a:prstGeom>
          <a:noFill/>
        </p:spPr>
        <p:txBody>
          <a:bodyPr wrap="square">
            <a:spAutoFit/>
          </a:bodyPr>
          <a:lstStyle/>
          <a:p>
            <a:pPr algn="l"/>
            <a:r>
              <a:rPr lang="en-US" altLang="zh-CN" b="1" dirty="0"/>
              <a:t>A child is a person under the age of 18.</a:t>
            </a:r>
            <a:endParaRPr lang="es-ES" b="1" dirty="0"/>
          </a:p>
        </p:txBody>
      </p:sp>
      <p:sp>
        <p:nvSpPr>
          <p:cNvPr id="10" name="CuadroTexto 9">
            <a:extLst>
              <a:ext uri="{FF2B5EF4-FFF2-40B4-BE49-F238E27FC236}">
                <a16:creationId xmlns:a16="http://schemas.microsoft.com/office/drawing/2014/main" id="{81D79296-1630-4806-915F-DC5733A043D9}"/>
              </a:ext>
            </a:extLst>
          </p:cNvPr>
          <p:cNvSpPr txBox="1"/>
          <p:nvPr/>
        </p:nvSpPr>
        <p:spPr>
          <a:xfrm>
            <a:off x="4611368" y="2737367"/>
            <a:ext cx="7179188" cy="2308324"/>
          </a:xfrm>
          <a:prstGeom prst="rect">
            <a:avLst/>
          </a:prstGeom>
          <a:noFill/>
        </p:spPr>
        <p:txBody>
          <a:bodyPr wrap="square">
            <a:spAutoFit/>
          </a:bodyPr>
          <a:lstStyle/>
          <a:p>
            <a:pPr algn="l" fontAlgn="base"/>
            <a:r>
              <a:rPr lang="en-US" altLang="zh-CN" b="0" i="0" dirty="0">
                <a:solidFill>
                  <a:srgbClr val="000000"/>
                </a:solidFill>
                <a:effectLst/>
              </a:rPr>
              <a:t>Even if you are in a country where the age of majority or the age of consent is lower than 18, you are still required to follow the stricter UN standards of conduct that prohibit sexual activity with anyone under the age of 18.</a:t>
            </a:r>
          </a:p>
          <a:p>
            <a:pPr algn="l" fontAlgn="base"/>
            <a:endParaRPr lang="en-US" altLang="zh-CN" b="0" i="0" dirty="0">
              <a:solidFill>
                <a:srgbClr val="000000"/>
              </a:solidFill>
              <a:effectLst/>
            </a:endParaRPr>
          </a:p>
          <a:p>
            <a:pPr algn="l" fontAlgn="base"/>
            <a:r>
              <a:rPr lang="en-US" altLang="zh-CN" b="1" i="0" dirty="0">
                <a:solidFill>
                  <a:srgbClr val="000000"/>
                </a:solidFill>
                <a:effectLst/>
              </a:rPr>
              <a:t>Please note</a:t>
            </a:r>
            <a:r>
              <a:rPr lang="en-US" altLang="zh-CN" b="0" i="0" dirty="0">
                <a:solidFill>
                  <a:srgbClr val="000000"/>
                </a:solidFill>
                <a:effectLst/>
              </a:rPr>
              <a:t>: The age of majority means the age at which a person is legally considered an adult. The age of consent means the age at which a person is considered legally competent to consent to sexual relations.</a:t>
            </a:r>
            <a:endParaRPr lang="fr-FR" b="0" i="0" dirty="0">
              <a:solidFill>
                <a:srgbClr val="000000"/>
              </a:solidFill>
              <a:effectLst/>
            </a:endParaRPr>
          </a:p>
        </p:txBody>
      </p:sp>
      <p:pic>
        <p:nvPicPr>
          <p:cNvPr id="1028" name="Picture 4" descr="Cropped">
            <a:extLst>
              <a:ext uri="{FF2B5EF4-FFF2-40B4-BE49-F238E27FC236}">
                <a16:creationId xmlns:a16="http://schemas.microsoft.com/office/drawing/2014/main" id="{607DEE29-78BC-40C2-A25B-35BABC44B5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979" t="16283" r="63854" b="9770"/>
          <a:stretch/>
        </p:blipFill>
        <p:spPr bwMode="auto">
          <a:xfrm>
            <a:off x="673100" y="2058274"/>
            <a:ext cx="3556000" cy="3268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209336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71AE9DC8-DD3E-4AA5-88DF-DB98AB3CC8C0}"/>
              </a:ext>
            </a:extLst>
          </p:cNvPr>
          <p:cNvSpPr txBox="1"/>
          <p:nvPr/>
        </p:nvSpPr>
        <p:spPr>
          <a:xfrm>
            <a:off x="366970" y="377876"/>
            <a:ext cx="6093912" cy="523220"/>
          </a:xfrm>
          <a:prstGeom prst="rect">
            <a:avLst/>
          </a:prstGeom>
          <a:noFill/>
        </p:spPr>
        <p:txBody>
          <a:bodyPr wrap="square">
            <a:spAutoFit/>
          </a:bodyPr>
          <a:lstStyle/>
          <a:p>
            <a:pPr algn="l"/>
            <a:r>
              <a:rPr lang="es-ES" sz="2800" b="1" dirty="0">
                <a:solidFill>
                  <a:srgbClr val="00B0F0"/>
                </a:solidFill>
              </a:rPr>
              <a:t>The </a:t>
            </a:r>
            <a:r>
              <a:rPr lang="es-ES" sz="2800" b="1" dirty="0" err="1">
                <a:solidFill>
                  <a:srgbClr val="00B0F0"/>
                </a:solidFill>
              </a:rPr>
              <a:t>external</a:t>
            </a:r>
            <a:r>
              <a:rPr lang="es-ES" sz="2800" b="1" dirty="0">
                <a:solidFill>
                  <a:srgbClr val="00B0F0"/>
                </a:solidFill>
              </a:rPr>
              <a:t> </a:t>
            </a:r>
            <a:r>
              <a:rPr lang="es-ES" sz="2800" b="1" dirty="0" err="1">
                <a:solidFill>
                  <a:srgbClr val="00B0F0"/>
                </a:solidFill>
              </a:rPr>
              <a:t>environment</a:t>
            </a:r>
            <a:r>
              <a:rPr lang="es-ES" sz="2800" b="1" dirty="0">
                <a:solidFill>
                  <a:srgbClr val="00B0F0"/>
                </a:solidFill>
              </a:rPr>
              <a:t> </a:t>
            </a:r>
          </a:p>
        </p:txBody>
      </p:sp>
      <p:sp>
        <p:nvSpPr>
          <p:cNvPr id="7" name="CuadroTexto 6">
            <a:extLst>
              <a:ext uri="{FF2B5EF4-FFF2-40B4-BE49-F238E27FC236}">
                <a16:creationId xmlns:a16="http://schemas.microsoft.com/office/drawing/2014/main" id="{F676D95B-33A2-42B8-93A6-D5AE548E4CB9}"/>
              </a:ext>
            </a:extLst>
          </p:cNvPr>
          <p:cNvSpPr txBox="1"/>
          <p:nvPr/>
        </p:nvSpPr>
        <p:spPr>
          <a:xfrm>
            <a:off x="6045152" y="1325098"/>
            <a:ext cx="5931500" cy="4585871"/>
          </a:xfrm>
          <a:prstGeom prst="rect">
            <a:avLst/>
          </a:prstGeom>
          <a:noFill/>
        </p:spPr>
        <p:txBody>
          <a:bodyPr wrap="square">
            <a:spAutoFit/>
          </a:bodyPr>
          <a:lstStyle/>
          <a:p>
            <a:pPr marL="285750" indent="-285750" algn="l" fontAlgn="base">
              <a:buFont typeface="Arial" panose="020B0604020202020204" pitchFamily="34" charset="0"/>
              <a:buChar char="•"/>
            </a:pPr>
            <a:r>
              <a:rPr lang="en-US" sz="1600" b="0" i="0" dirty="0">
                <a:solidFill>
                  <a:srgbClr val="000000"/>
                </a:solidFill>
                <a:effectLst/>
                <a:latin typeface="+mj-lt"/>
              </a:rPr>
              <a:t>The population in the area (local nationals, internally displaced persons (IDPs), refugees) have low awareness of the UN standards of conduct on sexual exploitation and abuse for UN personnel.</a:t>
            </a:r>
          </a:p>
          <a:p>
            <a:pPr marL="285750" indent="-285750" algn="l" fontAlgn="base">
              <a:buFont typeface="Arial" panose="020B0604020202020204" pitchFamily="34" charset="0"/>
              <a:buChar char="•"/>
            </a:pPr>
            <a:r>
              <a:rPr lang="en-US" sz="1600" b="0" i="0" dirty="0">
                <a:solidFill>
                  <a:srgbClr val="000000"/>
                </a:solidFill>
                <a:effectLst/>
                <a:latin typeface="+mj-lt"/>
              </a:rPr>
              <a:t>The population in the area tolerates or condones certain forms of conduct that are prohibited by the UN (such as exchanging money or gifts for sex).</a:t>
            </a:r>
          </a:p>
          <a:p>
            <a:pPr marL="285750" indent="-285750" algn="l" fontAlgn="base">
              <a:buFont typeface="Arial" panose="020B0604020202020204" pitchFamily="34" charset="0"/>
              <a:buChar char="•"/>
            </a:pPr>
            <a:r>
              <a:rPr lang="en-US" sz="1600" b="0" i="0" dirty="0">
                <a:solidFill>
                  <a:srgbClr val="000000"/>
                </a:solidFill>
                <a:effectLst/>
                <a:latin typeface="+mj-lt"/>
              </a:rPr>
              <a:t>The population in the area does not know how to report sexual exploitation and abuse by UN personnel.</a:t>
            </a:r>
          </a:p>
          <a:p>
            <a:pPr marL="285750" indent="-285750" algn="l" fontAlgn="base">
              <a:buFont typeface="Arial" panose="020B0604020202020204" pitchFamily="34" charset="0"/>
              <a:buChar char="•"/>
            </a:pPr>
            <a:r>
              <a:rPr lang="en-US" sz="1600" b="0" i="0" dirty="0">
                <a:solidFill>
                  <a:srgbClr val="000000"/>
                </a:solidFill>
                <a:effectLst/>
                <a:latin typeface="+mj-lt"/>
              </a:rPr>
              <a:t>There are few channels to allow the population in the area to report sexual exploitation and abuse by UN personnel.</a:t>
            </a:r>
          </a:p>
          <a:p>
            <a:pPr marL="285750" indent="-285750" algn="l" fontAlgn="base">
              <a:buFont typeface="Arial" panose="020B0604020202020204" pitchFamily="34" charset="0"/>
              <a:buChar char="•"/>
            </a:pPr>
            <a:r>
              <a:rPr lang="en-US" sz="1600" b="0" i="0" dirty="0">
                <a:solidFill>
                  <a:srgbClr val="000000"/>
                </a:solidFill>
                <a:effectLst/>
                <a:latin typeface="+mj-lt"/>
              </a:rPr>
              <a:t>UN personnel are housed in a hotel, where the local population has access to.</a:t>
            </a:r>
          </a:p>
          <a:p>
            <a:pPr marL="285750" indent="-285750" algn="l" fontAlgn="base">
              <a:buFont typeface="Arial" panose="020B0604020202020204" pitchFamily="34" charset="0"/>
              <a:buChar char="•"/>
            </a:pPr>
            <a:r>
              <a:rPr lang="en-US" sz="1600" b="0" i="0" dirty="0">
                <a:solidFill>
                  <a:srgbClr val="000000"/>
                </a:solidFill>
                <a:effectLst/>
                <a:latin typeface="+mj-lt"/>
              </a:rPr>
              <a:t>The UN camp/barracks for uniformed personnel is located close to vulnerable populations (e.g. a camp of internally displaced persons (IDPs) or schools) or close to markets.</a:t>
            </a:r>
          </a:p>
          <a:p>
            <a:pPr marL="285750" indent="-285750" algn="l" fontAlgn="base">
              <a:buFont typeface="Arial" panose="020B0604020202020204" pitchFamily="34" charset="0"/>
              <a:buChar char="•"/>
            </a:pPr>
            <a:r>
              <a:rPr lang="en-US" sz="1600" b="0" i="0" dirty="0">
                <a:solidFill>
                  <a:srgbClr val="000000"/>
                </a:solidFill>
                <a:effectLst/>
                <a:latin typeface="+mj-lt"/>
              </a:rPr>
              <a:t>UN personnel live in private housing in locations where there is a thriving commercial sex industry.</a:t>
            </a:r>
            <a:r>
              <a:rPr lang="ar-QA" sz="1600" b="0" i="0" dirty="0">
                <a:solidFill>
                  <a:srgbClr val="000000"/>
                </a:solidFill>
                <a:effectLst/>
                <a:latin typeface="+mj-lt"/>
              </a:rPr>
              <a:t>.</a:t>
            </a:r>
          </a:p>
        </p:txBody>
      </p:sp>
      <p:pic>
        <p:nvPicPr>
          <p:cNvPr id="1026" name="Picture 2" descr="UN car in a village">
            <a:extLst>
              <a:ext uri="{FF2B5EF4-FFF2-40B4-BE49-F238E27FC236}">
                <a16:creationId xmlns:a16="http://schemas.microsoft.com/office/drawing/2014/main" id="{5D165793-0BD3-49A9-BB92-E53D1A5C16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335" y="1691489"/>
            <a:ext cx="5447957" cy="3064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038681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CD89825-64D5-4F89-9A9A-B28BCAF88B14}"/>
              </a:ext>
            </a:extLst>
          </p:cNvPr>
          <p:cNvSpPr txBox="1"/>
          <p:nvPr/>
        </p:nvSpPr>
        <p:spPr>
          <a:xfrm>
            <a:off x="345989" y="370505"/>
            <a:ext cx="11595639" cy="523220"/>
          </a:xfrm>
          <a:prstGeom prst="rect">
            <a:avLst/>
          </a:prstGeom>
          <a:noFill/>
        </p:spPr>
        <p:txBody>
          <a:bodyPr wrap="square">
            <a:spAutoFit/>
          </a:bodyPr>
          <a:lstStyle/>
          <a:p>
            <a:pPr algn="l"/>
            <a:r>
              <a:rPr lang="en-US" sz="2800" b="1" i="0" dirty="0">
                <a:solidFill>
                  <a:srgbClr val="00B0F0"/>
                </a:solidFill>
                <a:effectLst/>
                <a:latin typeface="+mj-lt"/>
              </a:rPr>
              <a:t>What actions can you take to prevent sexual exploitation and abuse?</a:t>
            </a:r>
            <a:endParaRPr lang="es-ES" sz="2800" b="1" dirty="0">
              <a:solidFill>
                <a:srgbClr val="00B0F0"/>
              </a:solidFill>
              <a:latin typeface="+mj-lt"/>
            </a:endParaRPr>
          </a:p>
        </p:txBody>
      </p:sp>
      <p:sp>
        <p:nvSpPr>
          <p:cNvPr id="3" name="CuadroTexto 2">
            <a:extLst>
              <a:ext uri="{FF2B5EF4-FFF2-40B4-BE49-F238E27FC236}">
                <a16:creationId xmlns:a16="http://schemas.microsoft.com/office/drawing/2014/main" id="{53FFEB16-248C-49EB-8E07-3D6794404119}"/>
              </a:ext>
            </a:extLst>
          </p:cNvPr>
          <p:cNvSpPr txBox="1"/>
          <p:nvPr/>
        </p:nvSpPr>
        <p:spPr>
          <a:xfrm>
            <a:off x="3301092" y="1951672"/>
            <a:ext cx="8640536" cy="1015663"/>
          </a:xfrm>
          <a:prstGeom prst="rect">
            <a:avLst/>
          </a:prstGeom>
          <a:noFill/>
        </p:spPr>
        <p:txBody>
          <a:bodyPr wrap="square">
            <a:spAutoFit/>
          </a:bodyPr>
          <a:lstStyle/>
          <a:p>
            <a:pPr algn="l"/>
            <a:r>
              <a:rPr lang="en-US" sz="2000" b="0" i="0" dirty="0">
                <a:solidFill>
                  <a:srgbClr val="000000"/>
                </a:solidFill>
                <a:effectLst/>
              </a:rPr>
              <a:t>Now that we have reviewed some of the warning signs and potential risks, let us see what specific actions you can take as a manager or commander to prevent sexual exploitation and abuse by your subordinates.</a:t>
            </a:r>
            <a:endParaRPr lang="es-ES" sz="2000" b="0" i="0" dirty="0">
              <a:solidFill>
                <a:srgbClr val="000000"/>
              </a:solidFill>
              <a:effectLst/>
            </a:endParaRPr>
          </a:p>
        </p:txBody>
      </p:sp>
      <p:pic>
        <p:nvPicPr>
          <p:cNvPr id="4" name="Imagen 3">
            <a:extLst>
              <a:ext uri="{FF2B5EF4-FFF2-40B4-BE49-F238E27FC236}">
                <a16:creationId xmlns:a16="http://schemas.microsoft.com/office/drawing/2014/main" id="{C0A2DCCB-FF5F-4AD1-8403-24E0C362AE97}"/>
              </a:ext>
            </a:extLst>
          </p:cNvPr>
          <p:cNvPicPr>
            <a:picLocks noChangeAspect="1"/>
          </p:cNvPicPr>
          <p:nvPr/>
        </p:nvPicPr>
        <p:blipFill>
          <a:blip r:embed="rId2"/>
          <a:stretch>
            <a:fillRect/>
          </a:stretch>
        </p:blipFill>
        <p:spPr>
          <a:xfrm>
            <a:off x="-680509" y="1809651"/>
            <a:ext cx="5048349" cy="5048349"/>
          </a:xfrm>
          <a:prstGeom prst="rect">
            <a:avLst/>
          </a:prstGeom>
        </p:spPr>
      </p:pic>
    </p:spTree>
    <p:extLst>
      <p:ext uri="{BB962C8B-B14F-4D97-AF65-F5344CB8AC3E}">
        <p14:creationId xmlns:p14="http://schemas.microsoft.com/office/powerpoint/2010/main" val="259043938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D28B59B-9501-4073-B572-DEEE8655BBDE}"/>
              </a:ext>
            </a:extLst>
          </p:cNvPr>
          <p:cNvSpPr/>
          <p:nvPr/>
        </p:nvSpPr>
        <p:spPr>
          <a:xfrm>
            <a:off x="0" y="2537538"/>
            <a:ext cx="12192000" cy="1782923"/>
          </a:xfrm>
          <a:prstGeom prst="rect">
            <a:avLst/>
          </a:prstGeom>
          <a:solidFill>
            <a:srgbClr val="019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sz="2400" b="1" i="0" dirty="0">
                <a:solidFill>
                  <a:srgbClr val="FFFFFF"/>
                </a:solidFill>
                <a:effectLst/>
                <a:latin typeface="+mj-lt"/>
              </a:rPr>
              <a:t>As a manager or commander, there is a lot you can do to prevent sexual exploitation and abuse by your subordinates and address some of the warning signs and potential risks.</a:t>
            </a:r>
            <a:endParaRPr lang="ar-QA" sz="2400" b="1" i="0" dirty="0">
              <a:solidFill>
                <a:srgbClr val="000000"/>
              </a:solidFill>
              <a:effectLst/>
              <a:latin typeface="+mj-lt"/>
            </a:endParaRPr>
          </a:p>
        </p:txBody>
      </p:sp>
      <p:sp>
        <p:nvSpPr>
          <p:cNvPr id="5" name="CuadroTexto 4">
            <a:extLst>
              <a:ext uri="{FF2B5EF4-FFF2-40B4-BE49-F238E27FC236}">
                <a16:creationId xmlns:a16="http://schemas.microsoft.com/office/drawing/2014/main" id="{2DDCA03A-86FA-4FB9-8307-AA699EC5C8FF}"/>
              </a:ext>
            </a:extLst>
          </p:cNvPr>
          <p:cNvSpPr txBox="1"/>
          <p:nvPr/>
        </p:nvSpPr>
        <p:spPr>
          <a:xfrm>
            <a:off x="375807" y="211479"/>
            <a:ext cx="9950950" cy="954107"/>
          </a:xfrm>
          <a:prstGeom prst="rect">
            <a:avLst/>
          </a:prstGeom>
          <a:noFill/>
        </p:spPr>
        <p:txBody>
          <a:bodyPr wrap="square">
            <a:spAutoFit/>
          </a:bodyPr>
          <a:lstStyle/>
          <a:p>
            <a:pPr algn="l"/>
            <a:r>
              <a:rPr lang="en-US" sz="2800" b="1" i="0" dirty="0">
                <a:solidFill>
                  <a:srgbClr val="00B0F0"/>
                </a:solidFill>
                <a:effectLst/>
                <a:latin typeface="+mj-lt"/>
              </a:rPr>
              <a:t>What actions can you take to prevent sexual exploitation and abuse?</a:t>
            </a:r>
            <a:endParaRPr lang="es-ES" sz="2800" b="1" dirty="0">
              <a:solidFill>
                <a:srgbClr val="00B0F0"/>
              </a:solidFill>
              <a:latin typeface="+mj-lt"/>
            </a:endParaRPr>
          </a:p>
        </p:txBody>
      </p:sp>
    </p:spTree>
    <p:extLst>
      <p:ext uri="{BB962C8B-B14F-4D97-AF65-F5344CB8AC3E}">
        <p14:creationId xmlns:p14="http://schemas.microsoft.com/office/powerpoint/2010/main" val="411274281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293AA94A-4BF2-4117-94A1-A98B56B69DF7}"/>
              </a:ext>
            </a:extLst>
          </p:cNvPr>
          <p:cNvSpPr txBox="1"/>
          <p:nvPr/>
        </p:nvSpPr>
        <p:spPr>
          <a:xfrm>
            <a:off x="345989" y="1395587"/>
            <a:ext cx="11595639" cy="1323439"/>
          </a:xfrm>
          <a:prstGeom prst="rect">
            <a:avLst/>
          </a:prstGeom>
          <a:noFill/>
        </p:spPr>
        <p:txBody>
          <a:bodyPr wrap="square">
            <a:spAutoFit/>
          </a:bodyPr>
          <a:lstStyle/>
          <a:p>
            <a:pPr fontAlgn="base"/>
            <a:r>
              <a:rPr lang="es-ES" sz="2000" b="1" i="0" dirty="0" err="1">
                <a:solidFill>
                  <a:srgbClr val="000000"/>
                </a:solidFill>
                <a:effectLst/>
              </a:rPr>
              <a:t>Firstly</a:t>
            </a:r>
            <a:br>
              <a:rPr lang="es-ES" sz="2000" b="0" i="0" dirty="0">
                <a:solidFill>
                  <a:srgbClr val="000000"/>
                </a:solidFill>
                <a:effectLst/>
              </a:rPr>
            </a:br>
            <a:endParaRPr lang="es-ES" sz="2000" b="1" dirty="0"/>
          </a:p>
          <a:p>
            <a:pPr algn="l"/>
            <a:r>
              <a:rPr lang="en-US" sz="2000" b="0" i="0" dirty="0">
                <a:solidFill>
                  <a:srgbClr val="000000"/>
                </a:solidFill>
                <a:effectLst/>
              </a:rPr>
              <a:t>First of all, you can make sure that your subordinates and others know the UN standards of conduct. Let us look at some specific actions you can take.</a:t>
            </a:r>
          </a:p>
        </p:txBody>
      </p:sp>
      <p:pic>
        <p:nvPicPr>
          <p:cNvPr id="53250" name="Picture 2" descr="Cropped">
            <a:extLst>
              <a:ext uri="{FF2B5EF4-FFF2-40B4-BE49-F238E27FC236}">
                <a16:creationId xmlns:a16="http://schemas.microsoft.com/office/drawing/2014/main" id="{592B0602-A91B-4F80-BA3F-1CB2D22401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02715"/>
            <a:ext cx="5466914" cy="3075139"/>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C4F9503F-9967-4D5D-A1BE-4A83B62847A1}"/>
              </a:ext>
            </a:extLst>
          </p:cNvPr>
          <p:cNvSpPr txBox="1"/>
          <p:nvPr/>
        </p:nvSpPr>
        <p:spPr>
          <a:xfrm>
            <a:off x="5847716" y="2902715"/>
            <a:ext cx="6093912" cy="3693319"/>
          </a:xfrm>
          <a:prstGeom prst="rect">
            <a:avLst/>
          </a:prstGeom>
          <a:noFill/>
        </p:spPr>
        <p:txBody>
          <a:bodyPr wrap="square">
            <a:spAutoFit/>
          </a:bodyPr>
          <a:lstStyle/>
          <a:p>
            <a:pPr algn="l" fontAlgn="base"/>
            <a:r>
              <a:rPr lang="en-US" b="1" i="0" dirty="0">
                <a:solidFill>
                  <a:srgbClr val="00B0F0"/>
                </a:solidFill>
                <a:effectLst/>
              </a:rPr>
              <a:t>Be a role model and lead by example</a:t>
            </a:r>
          </a:p>
          <a:p>
            <a:pPr algn="l" fontAlgn="base"/>
            <a:endParaRPr lang="es-ES" b="1" dirty="0">
              <a:solidFill>
                <a:srgbClr val="0193DE"/>
              </a:solidFill>
            </a:endParaRPr>
          </a:p>
          <a:p>
            <a:pPr algn="l" fontAlgn="base"/>
            <a:r>
              <a:rPr lang="en-US" b="0" i="0" dirty="0">
                <a:solidFill>
                  <a:srgbClr val="000000"/>
                </a:solidFill>
                <a:effectLst/>
              </a:rPr>
              <a:t>For example, make sure </a:t>
            </a:r>
            <a:r>
              <a:rPr lang="en-US" b="1" i="0" dirty="0">
                <a:solidFill>
                  <a:srgbClr val="000000"/>
                </a:solidFill>
                <a:effectLst/>
              </a:rPr>
              <a:t>you complete induction and refresher training</a:t>
            </a:r>
            <a:r>
              <a:rPr lang="en-US" b="0" i="0" dirty="0">
                <a:solidFill>
                  <a:srgbClr val="000000"/>
                </a:solidFill>
                <a:effectLst/>
              </a:rPr>
              <a:t> sessions on the UN standards of conduct on sexual exploitation and abuse. </a:t>
            </a:r>
          </a:p>
          <a:p>
            <a:pPr algn="l" fontAlgn="base"/>
            <a:endParaRPr lang="en-US" b="0" i="0" dirty="0">
              <a:solidFill>
                <a:srgbClr val="000000"/>
              </a:solidFill>
              <a:effectLst/>
            </a:endParaRPr>
          </a:p>
          <a:p>
            <a:pPr algn="l" fontAlgn="base"/>
            <a:r>
              <a:rPr lang="en-US" b="0" i="0" dirty="0">
                <a:solidFill>
                  <a:srgbClr val="000000"/>
                </a:solidFill>
                <a:effectLst/>
              </a:rPr>
              <a:t>Make sure that</a:t>
            </a:r>
            <a:r>
              <a:rPr lang="en-US" b="1" i="0" dirty="0">
                <a:solidFill>
                  <a:srgbClr val="000000"/>
                </a:solidFill>
                <a:effectLst/>
              </a:rPr>
              <a:t> your own performance workplan</a:t>
            </a:r>
            <a:r>
              <a:rPr lang="en-US" b="0" i="0" dirty="0">
                <a:solidFill>
                  <a:srgbClr val="000000"/>
                </a:solidFill>
                <a:effectLst/>
              </a:rPr>
              <a:t> includes specific actions you will take to exercise your conduct and discipline functions. </a:t>
            </a:r>
          </a:p>
          <a:p>
            <a:pPr algn="l" fontAlgn="base"/>
            <a:endParaRPr lang="en-US" b="0" i="0" dirty="0">
              <a:solidFill>
                <a:srgbClr val="000000"/>
              </a:solidFill>
              <a:effectLst/>
            </a:endParaRPr>
          </a:p>
          <a:p>
            <a:pPr algn="l" fontAlgn="base"/>
            <a:r>
              <a:rPr lang="en-US" b="0" i="0" dirty="0">
                <a:solidFill>
                  <a:srgbClr val="000000"/>
                </a:solidFill>
                <a:effectLst/>
              </a:rPr>
              <a:t>You should also consider </a:t>
            </a:r>
            <a:r>
              <a:rPr lang="en-US" b="1" i="0" dirty="0">
                <a:solidFill>
                  <a:srgbClr val="000000"/>
                </a:solidFill>
                <a:effectLst/>
              </a:rPr>
              <a:t>hosting a learning event </a:t>
            </a:r>
            <a:r>
              <a:rPr lang="en-US" b="0" i="0" dirty="0">
                <a:solidFill>
                  <a:srgbClr val="000000"/>
                </a:solidFill>
                <a:effectLst/>
              </a:rPr>
              <a:t>for managers or commanders on prevention of sexual exploitation and abuse.</a:t>
            </a:r>
            <a:endParaRPr lang="es-ES" b="1" dirty="0">
              <a:solidFill>
                <a:srgbClr val="0193DE"/>
              </a:solidFill>
            </a:endParaRPr>
          </a:p>
        </p:txBody>
      </p:sp>
      <p:sp>
        <p:nvSpPr>
          <p:cNvPr id="6" name="CuadroTexto 5">
            <a:extLst>
              <a:ext uri="{FF2B5EF4-FFF2-40B4-BE49-F238E27FC236}">
                <a16:creationId xmlns:a16="http://schemas.microsoft.com/office/drawing/2014/main" id="{6E1CB454-2BC2-48E0-BB03-ECA503E7412D}"/>
              </a:ext>
            </a:extLst>
          </p:cNvPr>
          <p:cNvSpPr txBox="1"/>
          <p:nvPr/>
        </p:nvSpPr>
        <p:spPr>
          <a:xfrm>
            <a:off x="411926" y="251616"/>
            <a:ext cx="10109976" cy="954107"/>
          </a:xfrm>
          <a:prstGeom prst="rect">
            <a:avLst/>
          </a:prstGeom>
          <a:noFill/>
        </p:spPr>
        <p:txBody>
          <a:bodyPr wrap="square">
            <a:spAutoFit/>
          </a:bodyPr>
          <a:lstStyle/>
          <a:p>
            <a:pPr algn="l"/>
            <a:r>
              <a:rPr lang="en-US" sz="2800" b="1" i="0" dirty="0">
                <a:solidFill>
                  <a:srgbClr val="00B0F0"/>
                </a:solidFill>
                <a:effectLst/>
                <a:latin typeface="+mj-lt"/>
              </a:rPr>
              <a:t>What actions can you take to prevent sexual exploitation and abuse?</a:t>
            </a:r>
            <a:endParaRPr lang="es-ES" sz="2800" b="1" dirty="0">
              <a:solidFill>
                <a:srgbClr val="00B0F0"/>
              </a:solidFill>
              <a:latin typeface="+mj-lt"/>
            </a:endParaRPr>
          </a:p>
        </p:txBody>
      </p:sp>
    </p:spTree>
    <p:extLst>
      <p:ext uri="{BB962C8B-B14F-4D97-AF65-F5344CB8AC3E}">
        <p14:creationId xmlns:p14="http://schemas.microsoft.com/office/powerpoint/2010/main" val="359487019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C4F9503F-9967-4D5D-A1BE-4A83B62847A1}"/>
              </a:ext>
            </a:extLst>
          </p:cNvPr>
          <p:cNvSpPr txBox="1"/>
          <p:nvPr/>
        </p:nvSpPr>
        <p:spPr>
          <a:xfrm>
            <a:off x="5847716" y="1951672"/>
            <a:ext cx="6093912" cy="2062103"/>
          </a:xfrm>
          <a:prstGeom prst="rect">
            <a:avLst/>
          </a:prstGeom>
          <a:noFill/>
        </p:spPr>
        <p:txBody>
          <a:bodyPr wrap="square">
            <a:spAutoFit/>
          </a:bodyPr>
          <a:lstStyle/>
          <a:p>
            <a:pPr algn="l" fontAlgn="base"/>
            <a:r>
              <a:rPr lang="es-ES" sz="2000" b="1" i="0" dirty="0" err="1">
                <a:solidFill>
                  <a:srgbClr val="00B0F0"/>
                </a:solidFill>
                <a:effectLst/>
                <a:latin typeface="+mj-lt"/>
              </a:rPr>
              <a:t>Instill</a:t>
            </a:r>
            <a:r>
              <a:rPr lang="es-ES" sz="2000" b="1" i="0" dirty="0">
                <a:solidFill>
                  <a:srgbClr val="00B0F0"/>
                </a:solidFill>
                <a:effectLst/>
                <a:latin typeface="+mj-lt"/>
              </a:rPr>
              <a:t> </a:t>
            </a:r>
            <a:r>
              <a:rPr lang="es-ES" sz="2000" b="1" i="0" dirty="0" err="1">
                <a:solidFill>
                  <a:srgbClr val="00B0F0"/>
                </a:solidFill>
                <a:effectLst/>
                <a:latin typeface="+mj-lt"/>
              </a:rPr>
              <a:t>pride</a:t>
            </a:r>
            <a:r>
              <a:rPr lang="es-ES" sz="2000" b="1" i="0" dirty="0">
                <a:solidFill>
                  <a:srgbClr val="00B0F0"/>
                </a:solidFill>
                <a:effectLst/>
                <a:latin typeface="+mj-lt"/>
              </a:rPr>
              <a:t> </a:t>
            </a:r>
            <a:r>
              <a:rPr lang="es-ES" sz="2000" b="1" i="0" dirty="0" err="1">
                <a:solidFill>
                  <a:srgbClr val="00B0F0"/>
                </a:solidFill>
                <a:effectLst/>
                <a:latin typeface="+mj-lt"/>
              </a:rPr>
              <a:t>of</a:t>
            </a:r>
            <a:r>
              <a:rPr lang="es-ES" sz="2000" b="1" i="0" dirty="0">
                <a:solidFill>
                  <a:srgbClr val="00B0F0"/>
                </a:solidFill>
                <a:effectLst/>
                <a:latin typeface="+mj-lt"/>
              </a:rPr>
              <a:t> </a:t>
            </a:r>
            <a:r>
              <a:rPr lang="es-ES" sz="2000" b="1" i="0" dirty="0" err="1">
                <a:solidFill>
                  <a:srgbClr val="00B0F0"/>
                </a:solidFill>
                <a:effectLst/>
                <a:latin typeface="+mj-lt"/>
              </a:rPr>
              <a:t>purpose</a:t>
            </a:r>
            <a:endParaRPr lang="es-ES" sz="2000" b="1" i="0" dirty="0">
              <a:solidFill>
                <a:srgbClr val="00B0F0"/>
              </a:solidFill>
              <a:effectLst/>
              <a:latin typeface="+mj-lt"/>
            </a:endParaRPr>
          </a:p>
          <a:p>
            <a:pPr algn="l" fontAlgn="base"/>
            <a:endParaRPr lang="es-ES" b="1" i="0" dirty="0">
              <a:solidFill>
                <a:srgbClr val="0193DE"/>
              </a:solidFill>
              <a:effectLst/>
              <a:latin typeface="inherit"/>
            </a:endParaRPr>
          </a:p>
          <a:p>
            <a:pPr algn="l" fontAlgn="base"/>
            <a:r>
              <a:rPr lang="en-US" b="1" i="0" dirty="0">
                <a:solidFill>
                  <a:srgbClr val="000000"/>
                </a:solidFill>
                <a:effectLst/>
              </a:rPr>
              <a:t>Instill pride of purpose</a:t>
            </a:r>
            <a:r>
              <a:rPr lang="en-US" b="0" i="0" dirty="0">
                <a:solidFill>
                  <a:srgbClr val="000000"/>
                </a:solidFill>
                <a:effectLst/>
              </a:rPr>
              <a:t> by reminding your subordinates of the UN’s mission in the country, and of specific mandates to protect civilians. </a:t>
            </a:r>
          </a:p>
          <a:p>
            <a:br>
              <a:rPr lang="en-US" b="0" i="0" dirty="0">
                <a:solidFill>
                  <a:srgbClr val="000000"/>
                </a:solidFill>
                <a:effectLst/>
                <a:latin typeface="lato" panose="020F0502020204030203" pitchFamily="34" charset="0"/>
              </a:rPr>
            </a:br>
            <a:endParaRPr lang="es-ES" b="1" dirty="0">
              <a:solidFill>
                <a:srgbClr val="0193DE"/>
              </a:solidFill>
            </a:endParaRPr>
          </a:p>
        </p:txBody>
      </p:sp>
      <p:pic>
        <p:nvPicPr>
          <p:cNvPr id="55298" name="Picture 2" descr="Cropped">
            <a:extLst>
              <a:ext uri="{FF2B5EF4-FFF2-40B4-BE49-F238E27FC236}">
                <a16:creationId xmlns:a16="http://schemas.microsoft.com/office/drawing/2014/main" id="{F32A04EA-B397-4BDE-8FBF-00A0AABDF5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904" y="1594291"/>
            <a:ext cx="4254940" cy="3938083"/>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5">
            <a:extLst>
              <a:ext uri="{FF2B5EF4-FFF2-40B4-BE49-F238E27FC236}">
                <a16:creationId xmlns:a16="http://schemas.microsoft.com/office/drawing/2014/main" id="{C0370836-BA96-8181-5F1A-D0D4D33136B6}"/>
              </a:ext>
            </a:extLst>
          </p:cNvPr>
          <p:cNvSpPr txBox="1"/>
          <p:nvPr/>
        </p:nvSpPr>
        <p:spPr>
          <a:xfrm>
            <a:off x="411926" y="251616"/>
            <a:ext cx="10109976" cy="954107"/>
          </a:xfrm>
          <a:prstGeom prst="rect">
            <a:avLst/>
          </a:prstGeom>
          <a:noFill/>
        </p:spPr>
        <p:txBody>
          <a:bodyPr wrap="square">
            <a:spAutoFit/>
          </a:bodyPr>
          <a:lstStyle/>
          <a:p>
            <a:pPr algn="l"/>
            <a:r>
              <a:rPr lang="en-US" sz="2800" b="1" i="0" dirty="0">
                <a:solidFill>
                  <a:srgbClr val="00B0F0"/>
                </a:solidFill>
                <a:effectLst/>
                <a:latin typeface="+mj-lt"/>
              </a:rPr>
              <a:t>What actions can you take to prevent sexual exploitation and abuse?</a:t>
            </a:r>
            <a:endParaRPr lang="es-ES" sz="2800" b="1" dirty="0">
              <a:solidFill>
                <a:srgbClr val="00B0F0"/>
              </a:solidFill>
              <a:latin typeface="+mj-lt"/>
            </a:endParaRPr>
          </a:p>
        </p:txBody>
      </p:sp>
    </p:spTree>
    <p:extLst>
      <p:ext uri="{BB962C8B-B14F-4D97-AF65-F5344CB8AC3E}">
        <p14:creationId xmlns:p14="http://schemas.microsoft.com/office/powerpoint/2010/main" val="379187580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C4F9503F-9967-4D5D-A1BE-4A83B62847A1}"/>
              </a:ext>
            </a:extLst>
          </p:cNvPr>
          <p:cNvSpPr txBox="1"/>
          <p:nvPr/>
        </p:nvSpPr>
        <p:spPr>
          <a:xfrm>
            <a:off x="5847716" y="1951909"/>
            <a:ext cx="6093912" cy="4001095"/>
          </a:xfrm>
          <a:prstGeom prst="rect">
            <a:avLst/>
          </a:prstGeom>
          <a:noFill/>
        </p:spPr>
        <p:txBody>
          <a:bodyPr wrap="square">
            <a:spAutoFit/>
          </a:bodyPr>
          <a:lstStyle/>
          <a:p>
            <a:pPr algn="l" fontAlgn="base"/>
            <a:r>
              <a:rPr lang="en-US" sz="2000" b="1" i="0" dirty="0">
                <a:solidFill>
                  <a:srgbClr val="00B0F0"/>
                </a:solidFill>
                <a:effectLst/>
              </a:rPr>
              <a:t>Require trainings to be completed without delay</a:t>
            </a:r>
          </a:p>
          <a:p>
            <a:pPr algn="l" fontAlgn="base"/>
            <a:endParaRPr lang="ar-QA" b="0" i="0" dirty="0">
              <a:solidFill>
                <a:srgbClr val="000000"/>
              </a:solidFill>
              <a:effectLst/>
            </a:endParaRPr>
          </a:p>
          <a:p>
            <a:pPr algn="l" fontAlgn="base"/>
            <a:r>
              <a:rPr lang="en-US" i="0" dirty="0">
                <a:solidFill>
                  <a:srgbClr val="000000"/>
                </a:solidFill>
                <a:effectLst/>
              </a:rPr>
              <a:t>Require your subordinates to complete induction and refresher training sessions on the UN standards of conduct on sexual exploitation and abuse. Make it clear that this is mandatory. </a:t>
            </a:r>
          </a:p>
          <a:p>
            <a:pPr algn="l" fontAlgn="base"/>
            <a:endParaRPr lang="en-US" i="0" dirty="0">
              <a:solidFill>
                <a:srgbClr val="000000"/>
              </a:solidFill>
              <a:effectLst/>
            </a:endParaRPr>
          </a:p>
          <a:p>
            <a:pPr algn="l" fontAlgn="base"/>
            <a:r>
              <a:rPr lang="en-US" i="0" dirty="0">
                <a:solidFill>
                  <a:srgbClr val="000000"/>
                </a:solidFill>
                <a:effectLst/>
              </a:rPr>
              <a:t>Dedicate some time to allow your subordinates to finish the training.</a:t>
            </a:r>
          </a:p>
          <a:p>
            <a:pPr algn="l" fontAlgn="base"/>
            <a:endParaRPr lang="en-US" i="0" dirty="0">
              <a:solidFill>
                <a:srgbClr val="000000"/>
              </a:solidFill>
              <a:effectLst/>
            </a:endParaRPr>
          </a:p>
          <a:p>
            <a:pPr algn="l" fontAlgn="base"/>
            <a:r>
              <a:rPr lang="en-US" i="0" dirty="0">
                <a:solidFill>
                  <a:srgbClr val="000000"/>
                </a:solidFill>
                <a:effectLst/>
              </a:rPr>
              <a:t>Make it clear to your subordinates that training on the UN standards of conduct on sexual exploitation and abuse should be completed at the start of their UN assignment (e.g. within the first two months).</a:t>
            </a:r>
            <a:endParaRPr lang="ar-QA" i="0" dirty="0">
              <a:solidFill>
                <a:srgbClr val="000000"/>
              </a:solidFill>
              <a:effectLst/>
            </a:endParaRPr>
          </a:p>
        </p:txBody>
      </p:sp>
      <p:pic>
        <p:nvPicPr>
          <p:cNvPr id="56322" name="Picture 2" descr="Cropped">
            <a:extLst>
              <a:ext uri="{FF2B5EF4-FFF2-40B4-BE49-F238E27FC236}">
                <a16:creationId xmlns:a16="http://schemas.microsoft.com/office/drawing/2014/main" id="{7FA77200-4C46-40D1-93AC-80BFEDF6E5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689" y="2016318"/>
            <a:ext cx="5022868" cy="2825363"/>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5">
            <a:extLst>
              <a:ext uri="{FF2B5EF4-FFF2-40B4-BE49-F238E27FC236}">
                <a16:creationId xmlns:a16="http://schemas.microsoft.com/office/drawing/2014/main" id="{4DC3785D-7DE1-1C80-1FC1-F73E5875FED9}"/>
              </a:ext>
            </a:extLst>
          </p:cNvPr>
          <p:cNvSpPr txBox="1"/>
          <p:nvPr/>
        </p:nvSpPr>
        <p:spPr>
          <a:xfrm>
            <a:off x="411926" y="251616"/>
            <a:ext cx="10109976" cy="954107"/>
          </a:xfrm>
          <a:prstGeom prst="rect">
            <a:avLst/>
          </a:prstGeom>
          <a:noFill/>
        </p:spPr>
        <p:txBody>
          <a:bodyPr wrap="square">
            <a:spAutoFit/>
          </a:bodyPr>
          <a:lstStyle/>
          <a:p>
            <a:pPr algn="l"/>
            <a:r>
              <a:rPr lang="en-US" sz="2800" b="1" i="0" dirty="0">
                <a:solidFill>
                  <a:srgbClr val="00B0F0"/>
                </a:solidFill>
                <a:effectLst/>
                <a:latin typeface="+mj-lt"/>
              </a:rPr>
              <a:t>What actions can you take to prevent sexual exploitation and abuse?</a:t>
            </a:r>
            <a:endParaRPr lang="es-ES" sz="2800" b="1" dirty="0">
              <a:solidFill>
                <a:srgbClr val="00B0F0"/>
              </a:solidFill>
              <a:latin typeface="+mj-lt"/>
            </a:endParaRPr>
          </a:p>
        </p:txBody>
      </p:sp>
    </p:spTree>
    <p:extLst>
      <p:ext uri="{BB962C8B-B14F-4D97-AF65-F5344CB8AC3E}">
        <p14:creationId xmlns:p14="http://schemas.microsoft.com/office/powerpoint/2010/main" val="362262442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C4F9503F-9967-4D5D-A1BE-4A83B62847A1}"/>
              </a:ext>
            </a:extLst>
          </p:cNvPr>
          <p:cNvSpPr txBox="1"/>
          <p:nvPr/>
        </p:nvSpPr>
        <p:spPr>
          <a:xfrm>
            <a:off x="5847716" y="2078576"/>
            <a:ext cx="6093912" cy="2893100"/>
          </a:xfrm>
          <a:prstGeom prst="rect">
            <a:avLst/>
          </a:prstGeom>
          <a:noFill/>
        </p:spPr>
        <p:txBody>
          <a:bodyPr wrap="square">
            <a:spAutoFit/>
          </a:bodyPr>
          <a:lstStyle/>
          <a:p>
            <a:pPr algn="l" fontAlgn="base"/>
            <a:r>
              <a:rPr lang="es-ES" sz="2000" b="1" i="0" dirty="0" err="1">
                <a:solidFill>
                  <a:srgbClr val="00B0F0"/>
                </a:solidFill>
                <a:effectLst/>
              </a:rPr>
              <a:t>Include</a:t>
            </a:r>
            <a:r>
              <a:rPr lang="es-ES" sz="2000" b="1" i="0" dirty="0">
                <a:solidFill>
                  <a:srgbClr val="00B0F0"/>
                </a:solidFill>
                <a:effectLst/>
              </a:rPr>
              <a:t> training in </a:t>
            </a:r>
            <a:r>
              <a:rPr lang="es-ES" sz="2000" b="1" i="0" dirty="0" err="1">
                <a:solidFill>
                  <a:srgbClr val="00B0F0"/>
                </a:solidFill>
                <a:effectLst/>
              </a:rPr>
              <a:t>workplans</a:t>
            </a:r>
            <a:endParaRPr lang="es-ES" sz="2000" b="1" i="0" dirty="0">
              <a:solidFill>
                <a:srgbClr val="00B0F0"/>
              </a:solidFill>
              <a:effectLst/>
            </a:endParaRPr>
          </a:p>
          <a:p>
            <a:pPr algn="l" fontAlgn="base"/>
            <a:endParaRPr lang="ar-QA" b="1" i="0" dirty="0">
              <a:solidFill>
                <a:srgbClr val="0193DE"/>
              </a:solidFill>
              <a:effectLst/>
            </a:endParaRPr>
          </a:p>
          <a:p>
            <a:pPr algn="l" fontAlgn="base"/>
            <a:r>
              <a:rPr lang="en-US" b="0" i="0" dirty="0">
                <a:solidFill>
                  <a:srgbClr val="000000"/>
                </a:solidFill>
                <a:effectLst/>
              </a:rPr>
              <a:t>Ensure that your subordinates include the completion of mandatory and other trainings on UN standards of conduct on sexual exploitation and abuse in their workplans.</a:t>
            </a:r>
          </a:p>
          <a:p>
            <a:pPr algn="l" fontAlgn="base"/>
            <a:endParaRPr lang="en-US" b="0" i="0" dirty="0">
              <a:solidFill>
                <a:srgbClr val="000000"/>
              </a:solidFill>
              <a:effectLst/>
            </a:endParaRPr>
          </a:p>
          <a:p>
            <a:pPr algn="l" fontAlgn="base"/>
            <a:r>
              <a:rPr lang="en-US" b="0" i="0" dirty="0">
                <a:solidFill>
                  <a:srgbClr val="000000"/>
                </a:solidFill>
                <a:effectLst/>
              </a:rPr>
              <a:t>Use the UN performance appraisal system to review whether your subordinates completed all mandatory and other trainings on sexual exploitation and abuse.</a:t>
            </a:r>
            <a:endParaRPr lang="ar-QA" b="0" i="0" dirty="0">
              <a:solidFill>
                <a:srgbClr val="000000"/>
              </a:solidFill>
              <a:effectLst/>
            </a:endParaRPr>
          </a:p>
        </p:txBody>
      </p:sp>
      <p:pic>
        <p:nvPicPr>
          <p:cNvPr id="57346" name="Picture 2" descr="Cropped">
            <a:extLst>
              <a:ext uri="{FF2B5EF4-FFF2-40B4-BE49-F238E27FC236}">
                <a16:creationId xmlns:a16="http://schemas.microsoft.com/office/drawing/2014/main" id="{473BAA80-6FB0-4FC8-9A18-5EEAE0CBD1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4784" y="1866378"/>
            <a:ext cx="8873994" cy="4991622"/>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5">
            <a:extLst>
              <a:ext uri="{FF2B5EF4-FFF2-40B4-BE49-F238E27FC236}">
                <a16:creationId xmlns:a16="http://schemas.microsoft.com/office/drawing/2014/main" id="{1BDC070D-E6A3-9631-B16A-BB05F9F84D9B}"/>
              </a:ext>
            </a:extLst>
          </p:cNvPr>
          <p:cNvSpPr txBox="1"/>
          <p:nvPr/>
        </p:nvSpPr>
        <p:spPr>
          <a:xfrm>
            <a:off x="411926" y="251616"/>
            <a:ext cx="10109976" cy="954107"/>
          </a:xfrm>
          <a:prstGeom prst="rect">
            <a:avLst/>
          </a:prstGeom>
          <a:noFill/>
        </p:spPr>
        <p:txBody>
          <a:bodyPr wrap="square">
            <a:spAutoFit/>
          </a:bodyPr>
          <a:lstStyle/>
          <a:p>
            <a:pPr algn="l"/>
            <a:r>
              <a:rPr lang="en-US" sz="2800" b="1" i="0" dirty="0">
                <a:solidFill>
                  <a:srgbClr val="00B0F0"/>
                </a:solidFill>
                <a:effectLst/>
                <a:latin typeface="+mj-lt"/>
              </a:rPr>
              <a:t>What actions can you take to prevent sexual exploitation and abuse?</a:t>
            </a:r>
            <a:endParaRPr lang="es-ES" sz="2800" b="1" dirty="0">
              <a:solidFill>
                <a:srgbClr val="00B0F0"/>
              </a:solidFill>
              <a:latin typeface="+mj-lt"/>
            </a:endParaRPr>
          </a:p>
        </p:txBody>
      </p:sp>
    </p:spTree>
    <p:extLst>
      <p:ext uri="{BB962C8B-B14F-4D97-AF65-F5344CB8AC3E}">
        <p14:creationId xmlns:p14="http://schemas.microsoft.com/office/powerpoint/2010/main" val="105920859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C4F9503F-9967-4D5D-A1BE-4A83B62847A1}"/>
              </a:ext>
            </a:extLst>
          </p:cNvPr>
          <p:cNvSpPr txBox="1"/>
          <p:nvPr/>
        </p:nvSpPr>
        <p:spPr>
          <a:xfrm>
            <a:off x="411926" y="1627270"/>
            <a:ext cx="11590899" cy="3170099"/>
          </a:xfrm>
          <a:prstGeom prst="rect">
            <a:avLst/>
          </a:prstGeom>
          <a:noFill/>
        </p:spPr>
        <p:txBody>
          <a:bodyPr wrap="square">
            <a:spAutoFit/>
          </a:bodyPr>
          <a:lstStyle/>
          <a:p>
            <a:pPr algn="l" fontAlgn="base"/>
            <a:r>
              <a:rPr lang="es-ES" sz="2000" b="1" dirty="0" err="1">
                <a:solidFill>
                  <a:srgbClr val="00B0F0"/>
                </a:solidFill>
              </a:rPr>
              <a:t>Raise</a:t>
            </a:r>
            <a:r>
              <a:rPr lang="es-ES" sz="2000" b="1" dirty="0">
                <a:solidFill>
                  <a:srgbClr val="00B0F0"/>
                </a:solidFill>
              </a:rPr>
              <a:t> </a:t>
            </a:r>
            <a:r>
              <a:rPr lang="es-ES" sz="2000" b="1" dirty="0" err="1">
                <a:solidFill>
                  <a:srgbClr val="00B0F0"/>
                </a:solidFill>
              </a:rPr>
              <a:t>awareness</a:t>
            </a:r>
            <a:endParaRPr lang="es-ES" sz="2000" b="1" dirty="0">
              <a:solidFill>
                <a:srgbClr val="00B0F0"/>
              </a:solidFill>
            </a:endParaRPr>
          </a:p>
          <a:p>
            <a:pPr algn="l"/>
            <a:br>
              <a:rPr lang="ar-QA" dirty="0"/>
            </a:br>
            <a:r>
              <a:rPr lang="en-US" i="0" dirty="0">
                <a:effectLst/>
              </a:rPr>
              <a:t>In the workplace, guesthouses and UN camp/barracks, display posters and other awareness-raising materials about UN standards of conduct on sexual exploitation and abuse.</a:t>
            </a:r>
          </a:p>
          <a:p>
            <a:pPr algn="l"/>
            <a:endParaRPr lang="en-US" i="0" dirty="0">
              <a:effectLst/>
            </a:endParaRPr>
          </a:p>
          <a:p>
            <a:pPr algn="l"/>
            <a:r>
              <a:rPr lang="en-US" i="0" dirty="0">
                <a:effectLst/>
              </a:rPr>
              <a:t>When interacting with the host population, inform them of the UN standards of conduct on sexual exploitation and abuse and how to report instances of abuse.</a:t>
            </a:r>
          </a:p>
          <a:p>
            <a:pPr algn="l"/>
            <a:endParaRPr lang="en-US" i="0" dirty="0">
              <a:effectLst/>
            </a:endParaRPr>
          </a:p>
          <a:p>
            <a:pPr algn="l"/>
            <a:r>
              <a:rPr lang="en-US" i="0" dirty="0">
                <a:effectLst/>
              </a:rPr>
              <a:t>Managers and commanders are responsible for verifying that reporting mechanisms are in place for their subordinates to report sexual exploitation and abuse by UN personnel. This does not depend on whether the UN location has conduct and discipline teams or conduct and discipline focal points in place.</a:t>
            </a:r>
            <a:endParaRPr lang="ar-QA" i="0" dirty="0">
              <a:effectLst/>
            </a:endParaRPr>
          </a:p>
        </p:txBody>
      </p:sp>
      <p:sp>
        <p:nvSpPr>
          <p:cNvPr id="3" name="CuadroTexto 5">
            <a:extLst>
              <a:ext uri="{FF2B5EF4-FFF2-40B4-BE49-F238E27FC236}">
                <a16:creationId xmlns:a16="http://schemas.microsoft.com/office/drawing/2014/main" id="{F9169E91-3E45-E13B-9045-9A93D6ED2AF9}"/>
              </a:ext>
            </a:extLst>
          </p:cNvPr>
          <p:cNvSpPr txBox="1"/>
          <p:nvPr/>
        </p:nvSpPr>
        <p:spPr>
          <a:xfrm>
            <a:off x="411926" y="251616"/>
            <a:ext cx="10109976" cy="954107"/>
          </a:xfrm>
          <a:prstGeom prst="rect">
            <a:avLst/>
          </a:prstGeom>
          <a:noFill/>
        </p:spPr>
        <p:txBody>
          <a:bodyPr wrap="square">
            <a:spAutoFit/>
          </a:bodyPr>
          <a:lstStyle/>
          <a:p>
            <a:pPr algn="l"/>
            <a:r>
              <a:rPr lang="en-US" sz="2800" b="1" i="0" dirty="0">
                <a:solidFill>
                  <a:srgbClr val="00B0F0"/>
                </a:solidFill>
                <a:effectLst/>
                <a:latin typeface="+mj-lt"/>
              </a:rPr>
              <a:t>What actions can you take to prevent sexual exploitation and abuse?</a:t>
            </a:r>
            <a:endParaRPr lang="es-ES" sz="2800" b="1" dirty="0">
              <a:solidFill>
                <a:srgbClr val="00B0F0"/>
              </a:solidFill>
              <a:latin typeface="+mj-lt"/>
            </a:endParaRPr>
          </a:p>
        </p:txBody>
      </p:sp>
    </p:spTree>
    <p:extLst>
      <p:ext uri="{BB962C8B-B14F-4D97-AF65-F5344CB8AC3E}">
        <p14:creationId xmlns:p14="http://schemas.microsoft.com/office/powerpoint/2010/main" val="411807323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C4F9503F-9967-4D5D-A1BE-4A83B62847A1}"/>
              </a:ext>
            </a:extLst>
          </p:cNvPr>
          <p:cNvSpPr txBox="1"/>
          <p:nvPr/>
        </p:nvSpPr>
        <p:spPr>
          <a:xfrm>
            <a:off x="397379" y="1508221"/>
            <a:ext cx="11590899" cy="2739211"/>
          </a:xfrm>
          <a:prstGeom prst="rect">
            <a:avLst/>
          </a:prstGeom>
          <a:noFill/>
        </p:spPr>
        <p:txBody>
          <a:bodyPr wrap="square">
            <a:spAutoFit/>
          </a:bodyPr>
          <a:lstStyle/>
          <a:p>
            <a:pPr fontAlgn="base"/>
            <a:r>
              <a:rPr lang="es-ES" sz="2000" b="1" i="0" dirty="0" err="1">
                <a:solidFill>
                  <a:srgbClr val="000000"/>
                </a:solidFill>
                <a:effectLst/>
              </a:rPr>
              <a:t>Secondly</a:t>
            </a:r>
            <a:endParaRPr lang="es-ES" sz="2000" b="1" i="0" dirty="0">
              <a:solidFill>
                <a:srgbClr val="000000"/>
              </a:solidFill>
              <a:effectLst/>
            </a:endParaRPr>
          </a:p>
          <a:p>
            <a:pPr fontAlgn="base"/>
            <a:endParaRPr lang="es-ES" sz="2000" b="1" dirty="0">
              <a:solidFill>
                <a:srgbClr val="000000"/>
              </a:solidFill>
            </a:endParaRPr>
          </a:p>
          <a:p>
            <a:pPr fontAlgn="base"/>
            <a:r>
              <a:rPr lang="en-US" sz="2000" b="0" i="0" dirty="0">
                <a:solidFill>
                  <a:srgbClr val="000000"/>
                </a:solidFill>
                <a:effectLst/>
              </a:rPr>
              <a:t>Secondly, you can prevent sexual exploitation and abuse by ensuring that your subordinates comply with UN standards of conduct and any duty station specific codes of conduct and restrictions. Let us look as some specific examples.</a:t>
            </a:r>
          </a:p>
          <a:p>
            <a:pPr fontAlgn="base"/>
            <a:endParaRPr lang="en-US" b="0" i="0" dirty="0">
              <a:solidFill>
                <a:srgbClr val="000000"/>
              </a:solidFill>
              <a:effectLst/>
            </a:endParaRPr>
          </a:p>
          <a:p>
            <a:pPr fontAlgn="base"/>
            <a:endParaRPr lang="en-US" b="0" i="0" dirty="0">
              <a:solidFill>
                <a:srgbClr val="000000"/>
              </a:solidFill>
              <a:effectLst/>
            </a:endParaRPr>
          </a:p>
          <a:p>
            <a:pPr fontAlgn="base"/>
            <a:endParaRPr lang="ar-QA" b="0" i="0" dirty="0">
              <a:solidFill>
                <a:srgbClr val="000000"/>
              </a:solidFill>
              <a:effectLst/>
            </a:endParaRPr>
          </a:p>
          <a:p>
            <a:pPr fontAlgn="base"/>
            <a:endParaRPr lang="ar-QA" b="0" i="0" dirty="0">
              <a:solidFill>
                <a:srgbClr val="000000"/>
              </a:solidFill>
              <a:effectLst/>
            </a:endParaRPr>
          </a:p>
        </p:txBody>
      </p:sp>
      <p:sp>
        <p:nvSpPr>
          <p:cNvPr id="5" name="CuadroTexto 4">
            <a:extLst>
              <a:ext uri="{FF2B5EF4-FFF2-40B4-BE49-F238E27FC236}">
                <a16:creationId xmlns:a16="http://schemas.microsoft.com/office/drawing/2014/main" id="{FDEFCFA4-00CB-4EC6-9369-19E187BFC89A}"/>
              </a:ext>
            </a:extLst>
          </p:cNvPr>
          <p:cNvSpPr txBox="1"/>
          <p:nvPr/>
        </p:nvSpPr>
        <p:spPr>
          <a:xfrm>
            <a:off x="397378" y="3429000"/>
            <a:ext cx="11590899" cy="2523768"/>
          </a:xfrm>
          <a:prstGeom prst="rect">
            <a:avLst/>
          </a:prstGeom>
          <a:noFill/>
        </p:spPr>
        <p:txBody>
          <a:bodyPr wrap="square">
            <a:spAutoFit/>
          </a:bodyPr>
          <a:lstStyle/>
          <a:p>
            <a:pPr algn="l" fontAlgn="base"/>
            <a:r>
              <a:rPr lang="es-ES" sz="2000" b="1" i="0" dirty="0">
                <a:solidFill>
                  <a:srgbClr val="00B0F0"/>
                </a:solidFill>
                <a:effectLst/>
              </a:rPr>
              <a:t>Set </a:t>
            </a:r>
            <a:r>
              <a:rPr lang="es-ES" sz="2000" b="1" i="0" dirty="0" err="1">
                <a:solidFill>
                  <a:srgbClr val="00B0F0"/>
                </a:solidFill>
                <a:effectLst/>
              </a:rPr>
              <a:t>the</a:t>
            </a:r>
            <a:r>
              <a:rPr lang="es-ES" sz="2000" b="1" i="0" dirty="0">
                <a:solidFill>
                  <a:srgbClr val="00B0F0"/>
                </a:solidFill>
                <a:effectLst/>
              </a:rPr>
              <a:t> </a:t>
            </a:r>
            <a:r>
              <a:rPr lang="es-ES" sz="2000" b="1" i="0" dirty="0" err="1">
                <a:solidFill>
                  <a:srgbClr val="00B0F0"/>
                </a:solidFill>
                <a:effectLst/>
              </a:rPr>
              <a:t>tone</a:t>
            </a:r>
            <a:endParaRPr lang="es-ES" sz="2000" b="1" i="0" dirty="0">
              <a:solidFill>
                <a:srgbClr val="00B0F0"/>
              </a:solidFill>
              <a:effectLst/>
            </a:endParaRPr>
          </a:p>
          <a:p>
            <a:pPr algn="l" fontAlgn="base"/>
            <a:endParaRPr lang="es-ES" sz="2000" b="1" i="0" dirty="0">
              <a:solidFill>
                <a:srgbClr val="0193DE"/>
              </a:solidFill>
              <a:effectLst/>
            </a:endParaRPr>
          </a:p>
          <a:p>
            <a:pPr algn="l" fontAlgn="base"/>
            <a:r>
              <a:rPr lang="en-US" sz="2000" b="0" i="0" dirty="0">
                <a:solidFill>
                  <a:srgbClr val="000000"/>
                </a:solidFill>
                <a:effectLst/>
              </a:rPr>
              <a:t>Make it clear to your subordinates that you will not turn a blind eye and ignore suspicions, concerns, </a:t>
            </a:r>
            <a:r>
              <a:rPr lang="en-US" sz="2000" b="0" i="0" dirty="0" err="1">
                <a:solidFill>
                  <a:srgbClr val="000000"/>
                </a:solidFill>
                <a:effectLst/>
              </a:rPr>
              <a:t>rumours</a:t>
            </a:r>
            <a:r>
              <a:rPr lang="en-US" sz="2000" b="0" i="0" dirty="0">
                <a:solidFill>
                  <a:srgbClr val="000000"/>
                </a:solidFill>
                <a:effectLst/>
              </a:rPr>
              <a:t> or complaints of sexual exploitation and abuse by UN personnel, and that you will take swift and decisive action if such reports are made to you. </a:t>
            </a:r>
          </a:p>
          <a:p>
            <a:pPr algn="l" fontAlgn="base"/>
            <a:endParaRPr lang="en-US" sz="2000" b="0" i="0" dirty="0">
              <a:solidFill>
                <a:srgbClr val="000000"/>
              </a:solidFill>
              <a:effectLst/>
            </a:endParaRPr>
          </a:p>
          <a:p>
            <a:pPr algn="l" fontAlgn="base"/>
            <a:endParaRPr lang="ar-QA" sz="2000" b="0" i="0" dirty="0">
              <a:solidFill>
                <a:srgbClr val="000000"/>
              </a:solidFill>
              <a:effectLst/>
            </a:endParaRPr>
          </a:p>
          <a:p>
            <a:pPr algn="l" fontAlgn="base"/>
            <a:endParaRPr lang="ar-QA" b="0" i="0" dirty="0">
              <a:solidFill>
                <a:srgbClr val="000000"/>
              </a:solidFill>
              <a:effectLst/>
            </a:endParaRPr>
          </a:p>
        </p:txBody>
      </p:sp>
      <p:sp>
        <p:nvSpPr>
          <p:cNvPr id="3" name="CuadroTexto 5">
            <a:extLst>
              <a:ext uri="{FF2B5EF4-FFF2-40B4-BE49-F238E27FC236}">
                <a16:creationId xmlns:a16="http://schemas.microsoft.com/office/drawing/2014/main" id="{B5F96B7D-3DE5-A7FC-B0CA-C3B43428C0E8}"/>
              </a:ext>
            </a:extLst>
          </p:cNvPr>
          <p:cNvSpPr txBox="1"/>
          <p:nvPr/>
        </p:nvSpPr>
        <p:spPr>
          <a:xfrm>
            <a:off x="411926" y="251616"/>
            <a:ext cx="10109976" cy="954107"/>
          </a:xfrm>
          <a:prstGeom prst="rect">
            <a:avLst/>
          </a:prstGeom>
          <a:noFill/>
        </p:spPr>
        <p:txBody>
          <a:bodyPr wrap="square">
            <a:spAutoFit/>
          </a:bodyPr>
          <a:lstStyle/>
          <a:p>
            <a:pPr algn="l"/>
            <a:r>
              <a:rPr lang="en-US" sz="2800" b="1" i="0" dirty="0">
                <a:solidFill>
                  <a:srgbClr val="00B0F0"/>
                </a:solidFill>
                <a:effectLst/>
                <a:latin typeface="+mj-lt"/>
              </a:rPr>
              <a:t>What actions can you take to prevent sexual exploitation and abuse?</a:t>
            </a:r>
            <a:endParaRPr lang="es-ES" sz="2800" b="1" dirty="0">
              <a:solidFill>
                <a:srgbClr val="00B0F0"/>
              </a:solidFill>
              <a:latin typeface="+mj-lt"/>
            </a:endParaRPr>
          </a:p>
        </p:txBody>
      </p:sp>
    </p:spTree>
    <p:extLst>
      <p:ext uri="{BB962C8B-B14F-4D97-AF65-F5344CB8AC3E}">
        <p14:creationId xmlns:p14="http://schemas.microsoft.com/office/powerpoint/2010/main" val="167087931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C4F9503F-9967-4D5D-A1BE-4A83B62847A1}"/>
              </a:ext>
            </a:extLst>
          </p:cNvPr>
          <p:cNvSpPr txBox="1"/>
          <p:nvPr/>
        </p:nvSpPr>
        <p:spPr>
          <a:xfrm>
            <a:off x="411926" y="1537430"/>
            <a:ext cx="11590899" cy="4370427"/>
          </a:xfrm>
          <a:prstGeom prst="rect">
            <a:avLst/>
          </a:prstGeom>
          <a:noFill/>
        </p:spPr>
        <p:txBody>
          <a:bodyPr wrap="square">
            <a:spAutoFit/>
          </a:bodyPr>
          <a:lstStyle/>
          <a:p>
            <a:pPr algn="l" fontAlgn="base"/>
            <a:r>
              <a:rPr lang="es-ES" sz="2000" b="1" i="0" dirty="0" err="1">
                <a:solidFill>
                  <a:srgbClr val="00B0F0"/>
                </a:solidFill>
                <a:effectLst/>
              </a:rPr>
              <a:t>Provide</a:t>
            </a:r>
            <a:r>
              <a:rPr lang="es-ES" sz="2000" b="1" i="0" dirty="0">
                <a:solidFill>
                  <a:srgbClr val="00B0F0"/>
                </a:solidFill>
                <a:effectLst/>
              </a:rPr>
              <a:t> </a:t>
            </a:r>
            <a:r>
              <a:rPr lang="es-ES" sz="2000" b="1" i="0" dirty="0" err="1">
                <a:solidFill>
                  <a:srgbClr val="00B0F0"/>
                </a:solidFill>
                <a:effectLst/>
              </a:rPr>
              <a:t>welfare</a:t>
            </a:r>
            <a:r>
              <a:rPr lang="es-ES" sz="2000" b="1" i="0" dirty="0">
                <a:solidFill>
                  <a:srgbClr val="00B0F0"/>
                </a:solidFill>
                <a:effectLst/>
              </a:rPr>
              <a:t> and </a:t>
            </a:r>
            <a:r>
              <a:rPr lang="es-ES" sz="2000" b="1" i="0" dirty="0" err="1">
                <a:solidFill>
                  <a:srgbClr val="00B0F0"/>
                </a:solidFill>
                <a:effectLst/>
              </a:rPr>
              <a:t>recreation</a:t>
            </a:r>
            <a:endParaRPr lang="es-ES" sz="2000" b="1" i="0" dirty="0">
              <a:solidFill>
                <a:srgbClr val="00B0F0"/>
              </a:solidFill>
              <a:effectLst/>
            </a:endParaRPr>
          </a:p>
          <a:p>
            <a:pPr algn="l" fontAlgn="base"/>
            <a:endParaRPr lang="es-ES" sz="2000" b="1" i="0" dirty="0">
              <a:solidFill>
                <a:srgbClr val="0193DE"/>
              </a:solidFill>
              <a:effectLst/>
            </a:endParaRPr>
          </a:p>
          <a:p>
            <a:pPr algn="l" fontAlgn="base"/>
            <a:r>
              <a:rPr lang="en-US" sz="2000" b="0" i="0" dirty="0">
                <a:solidFill>
                  <a:srgbClr val="000000"/>
                </a:solidFill>
                <a:effectLst/>
              </a:rPr>
              <a:t>Provide adequate </a:t>
            </a:r>
            <a:r>
              <a:rPr lang="en-US" sz="2000" b="1" i="0" dirty="0">
                <a:solidFill>
                  <a:srgbClr val="000000"/>
                </a:solidFill>
                <a:effectLst/>
              </a:rPr>
              <a:t>welfare and recreation facilities</a:t>
            </a:r>
            <a:r>
              <a:rPr lang="en-US" sz="2000" b="0" i="0" dirty="0">
                <a:solidFill>
                  <a:srgbClr val="000000"/>
                </a:solidFill>
                <a:effectLst/>
              </a:rPr>
              <a:t> for your UN personnel. </a:t>
            </a:r>
          </a:p>
          <a:p>
            <a:pPr algn="l" fontAlgn="base"/>
            <a:endParaRPr lang="en-US" sz="2000" b="0" i="0" dirty="0">
              <a:solidFill>
                <a:srgbClr val="000000"/>
              </a:solidFill>
              <a:effectLst/>
            </a:endParaRPr>
          </a:p>
          <a:p>
            <a:pPr algn="l" fontAlgn="base"/>
            <a:r>
              <a:rPr lang="en-US" sz="2000" b="0" i="0" dirty="0">
                <a:solidFill>
                  <a:srgbClr val="000000"/>
                </a:solidFill>
                <a:effectLst/>
              </a:rPr>
              <a:t>Identify measures that you can put in place to</a:t>
            </a:r>
            <a:r>
              <a:rPr lang="en-US" sz="2000" b="1" i="0" dirty="0">
                <a:solidFill>
                  <a:srgbClr val="000000"/>
                </a:solidFill>
                <a:effectLst/>
              </a:rPr>
              <a:t> reduce work-related stress and promote a healthy work-life balance</a:t>
            </a:r>
            <a:r>
              <a:rPr lang="en-US" sz="2000" b="0" i="0" dirty="0">
                <a:solidFill>
                  <a:srgbClr val="000000"/>
                </a:solidFill>
                <a:effectLst/>
              </a:rPr>
              <a:t> for your subordinates. For example, ensure that your subordinates take annual leave and rest &amp; recuperation (R&amp;R) breaks, and encourage them to make use of duty station welfare and recreation facilities.</a:t>
            </a:r>
          </a:p>
          <a:p>
            <a:pPr algn="l" fontAlgn="base"/>
            <a:r>
              <a:rPr lang="en-US" sz="2000" b="0" i="0" dirty="0">
                <a:solidFill>
                  <a:srgbClr val="000000"/>
                </a:solidFill>
                <a:effectLst/>
              </a:rPr>
              <a:t> </a:t>
            </a:r>
          </a:p>
          <a:p>
            <a:pPr algn="l" fontAlgn="base"/>
            <a:r>
              <a:rPr lang="en-US" sz="2000" b="0" i="0" dirty="0">
                <a:solidFill>
                  <a:srgbClr val="000000"/>
                </a:solidFill>
                <a:effectLst/>
              </a:rPr>
              <a:t>This is a requirement of the Memorandum of Understanding between the UN and troop- and police-contributing countries.</a:t>
            </a:r>
          </a:p>
          <a:p>
            <a:pPr algn="l" fontAlgn="base"/>
            <a:endParaRPr lang="en-US" sz="2000" b="0" i="0" dirty="0">
              <a:solidFill>
                <a:srgbClr val="000000"/>
              </a:solidFill>
              <a:effectLst/>
            </a:endParaRPr>
          </a:p>
          <a:p>
            <a:pPr algn="l" fontAlgn="base"/>
            <a:endParaRPr lang="ar-QA" sz="2000" b="0" i="0" dirty="0">
              <a:solidFill>
                <a:srgbClr val="000000"/>
              </a:solidFill>
              <a:effectLst/>
            </a:endParaRPr>
          </a:p>
          <a:p>
            <a:pPr algn="l" fontAlgn="base"/>
            <a:endParaRPr lang="ar-QA" b="0" i="0" dirty="0">
              <a:solidFill>
                <a:srgbClr val="000000"/>
              </a:solidFill>
              <a:effectLst/>
            </a:endParaRPr>
          </a:p>
        </p:txBody>
      </p:sp>
      <p:sp>
        <p:nvSpPr>
          <p:cNvPr id="3" name="CuadroTexto 5">
            <a:extLst>
              <a:ext uri="{FF2B5EF4-FFF2-40B4-BE49-F238E27FC236}">
                <a16:creationId xmlns:a16="http://schemas.microsoft.com/office/drawing/2014/main" id="{0F76AE8D-F349-659C-D764-9454FE850F89}"/>
              </a:ext>
            </a:extLst>
          </p:cNvPr>
          <p:cNvSpPr txBox="1"/>
          <p:nvPr/>
        </p:nvSpPr>
        <p:spPr>
          <a:xfrm>
            <a:off x="411926" y="251616"/>
            <a:ext cx="10109976" cy="954107"/>
          </a:xfrm>
          <a:prstGeom prst="rect">
            <a:avLst/>
          </a:prstGeom>
          <a:noFill/>
        </p:spPr>
        <p:txBody>
          <a:bodyPr wrap="square">
            <a:spAutoFit/>
          </a:bodyPr>
          <a:lstStyle/>
          <a:p>
            <a:pPr algn="l"/>
            <a:r>
              <a:rPr lang="en-US" sz="2800" b="1" i="0" dirty="0">
                <a:solidFill>
                  <a:srgbClr val="00B0F0"/>
                </a:solidFill>
                <a:effectLst/>
                <a:latin typeface="+mj-lt"/>
              </a:rPr>
              <a:t>What actions can you take to prevent sexual exploitation and abuse?</a:t>
            </a:r>
            <a:endParaRPr lang="es-ES" sz="2800" b="1" dirty="0">
              <a:solidFill>
                <a:srgbClr val="00B0F0"/>
              </a:solidFill>
              <a:latin typeface="+mj-lt"/>
            </a:endParaRPr>
          </a:p>
        </p:txBody>
      </p:sp>
    </p:spTree>
    <p:extLst>
      <p:ext uri="{BB962C8B-B14F-4D97-AF65-F5344CB8AC3E}">
        <p14:creationId xmlns:p14="http://schemas.microsoft.com/office/powerpoint/2010/main" val="25599277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ropped">
            <a:extLst>
              <a:ext uri="{FF2B5EF4-FFF2-40B4-BE49-F238E27FC236}">
                <a16:creationId xmlns:a16="http://schemas.microsoft.com/office/drawing/2014/main" id="{26B32E9B-6C17-4754-8173-AD2A718F64E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215" r="1783"/>
          <a:stretch/>
        </p:blipFill>
        <p:spPr bwMode="auto">
          <a:xfrm>
            <a:off x="238627" y="1797089"/>
            <a:ext cx="5857373" cy="3592286"/>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350AF857-30ED-4FF0-9F8B-EB30CC1EED12}"/>
              </a:ext>
            </a:extLst>
          </p:cNvPr>
          <p:cNvSpPr txBox="1"/>
          <p:nvPr/>
        </p:nvSpPr>
        <p:spPr>
          <a:xfrm>
            <a:off x="6214887" y="2587508"/>
            <a:ext cx="5704970" cy="1754326"/>
          </a:xfrm>
          <a:prstGeom prst="rect">
            <a:avLst/>
          </a:prstGeom>
          <a:noFill/>
        </p:spPr>
        <p:txBody>
          <a:bodyPr wrap="square">
            <a:spAutoFit/>
          </a:bodyPr>
          <a:lstStyle/>
          <a:p>
            <a:r>
              <a:rPr lang="en-US" altLang="zh-CN" b="1" dirty="0"/>
              <a:t>Mistaken belief in the age of a child is not a valid defense in a case of sexual exploitation and abuse.</a:t>
            </a:r>
          </a:p>
          <a:p>
            <a:endParaRPr lang="es-ES" b="1" dirty="0"/>
          </a:p>
          <a:p>
            <a:pPr rtl="1"/>
            <a:r>
              <a:rPr lang="en-US" altLang="zh-CN" b="0" i="0" dirty="0">
                <a:solidFill>
                  <a:srgbClr val="000000"/>
                </a:solidFill>
                <a:effectLst/>
              </a:rPr>
              <a:t>If a child lies about their age and tells you they are over 18 when they are not, the UN will still consider you to be at fault.</a:t>
            </a:r>
            <a:endParaRPr lang="es-ES" b="1" dirty="0"/>
          </a:p>
        </p:txBody>
      </p:sp>
      <p:sp>
        <p:nvSpPr>
          <p:cNvPr id="7" name="CuadroTexto 6">
            <a:extLst>
              <a:ext uri="{FF2B5EF4-FFF2-40B4-BE49-F238E27FC236}">
                <a16:creationId xmlns:a16="http://schemas.microsoft.com/office/drawing/2014/main" id="{09B9E752-D8D0-4137-8122-1B91434A3746}"/>
              </a:ext>
            </a:extLst>
          </p:cNvPr>
          <p:cNvSpPr txBox="1"/>
          <p:nvPr/>
        </p:nvSpPr>
        <p:spPr>
          <a:xfrm>
            <a:off x="381000" y="389167"/>
            <a:ext cx="10093443" cy="523220"/>
          </a:xfrm>
          <a:prstGeom prst="rect">
            <a:avLst/>
          </a:prstGeom>
          <a:noFill/>
        </p:spPr>
        <p:txBody>
          <a:bodyPr wrap="square">
            <a:spAutoFit/>
          </a:bodyPr>
          <a:lstStyle/>
          <a:p>
            <a:r>
              <a:rPr lang="en-US" altLang="zh-CN" sz="2800" b="1" i="0" dirty="0">
                <a:solidFill>
                  <a:srgbClr val="00B0F0"/>
                </a:solidFill>
                <a:effectLst/>
              </a:rPr>
              <a:t>No sexual activity with a child</a:t>
            </a:r>
            <a:endParaRPr lang="es-ES" sz="2800" dirty="0">
              <a:solidFill>
                <a:srgbClr val="00B0F0"/>
              </a:solidFill>
            </a:endParaRPr>
          </a:p>
        </p:txBody>
      </p:sp>
    </p:spTree>
    <p:extLst>
      <p:ext uri="{BB962C8B-B14F-4D97-AF65-F5344CB8AC3E}">
        <p14:creationId xmlns:p14="http://schemas.microsoft.com/office/powerpoint/2010/main" val="380428967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924D394C-07D0-4E55-9CA9-1708E33FA4BE}"/>
              </a:ext>
            </a:extLst>
          </p:cNvPr>
          <p:cNvSpPr txBox="1"/>
          <p:nvPr/>
        </p:nvSpPr>
        <p:spPr>
          <a:xfrm>
            <a:off x="406714" y="1565180"/>
            <a:ext cx="11590899" cy="1631216"/>
          </a:xfrm>
          <a:prstGeom prst="rect">
            <a:avLst/>
          </a:prstGeom>
          <a:noFill/>
        </p:spPr>
        <p:txBody>
          <a:bodyPr wrap="square">
            <a:spAutoFit/>
          </a:bodyPr>
          <a:lstStyle/>
          <a:p>
            <a:pPr algn="l" fontAlgn="base"/>
            <a:r>
              <a:rPr lang="en-US" sz="2000" b="1" i="0" dirty="0">
                <a:solidFill>
                  <a:srgbClr val="00B0F0"/>
                </a:solidFill>
                <a:effectLst/>
              </a:rPr>
              <a:t>Clarify duty station specific restrictions</a:t>
            </a:r>
          </a:p>
          <a:p>
            <a:endParaRPr lang="es-ES" sz="2000" b="1" i="0" dirty="0">
              <a:solidFill>
                <a:srgbClr val="0193DE"/>
              </a:solidFill>
              <a:effectLst/>
            </a:endParaRPr>
          </a:p>
          <a:p>
            <a:pPr algn="l" fontAlgn="base"/>
            <a:r>
              <a:rPr lang="en-US" sz="2000" b="0" i="0" dirty="0">
                <a:solidFill>
                  <a:srgbClr val="000000"/>
                </a:solidFill>
                <a:effectLst/>
              </a:rPr>
              <a:t>Inform your subordinates about any</a:t>
            </a:r>
            <a:r>
              <a:rPr lang="en-US" sz="2000" b="1" i="0" dirty="0">
                <a:solidFill>
                  <a:srgbClr val="000000"/>
                </a:solidFill>
                <a:effectLst/>
              </a:rPr>
              <a:t> duty station-specific restrictions</a:t>
            </a:r>
            <a:r>
              <a:rPr lang="en-US" sz="2000" b="0" i="0" dirty="0">
                <a:solidFill>
                  <a:srgbClr val="000000"/>
                </a:solidFill>
                <a:effectLst/>
              </a:rPr>
              <a:t> and require their compliance. For example, these could include curfews and lists of premises that are off-limits to UN personnel.</a:t>
            </a:r>
          </a:p>
          <a:p>
            <a:pPr algn="l" fontAlgn="base"/>
            <a:r>
              <a:rPr lang="en-US" sz="2000" b="0" i="0" dirty="0">
                <a:solidFill>
                  <a:srgbClr val="000000"/>
                </a:solidFill>
                <a:effectLst/>
              </a:rPr>
              <a:t>Ensure that your subordinates have read and signed any </a:t>
            </a:r>
            <a:r>
              <a:rPr lang="en-US" sz="2000" b="1" i="0" dirty="0">
                <a:solidFill>
                  <a:srgbClr val="000000"/>
                </a:solidFill>
                <a:effectLst/>
              </a:rPr>
              <a:t>duty station-specific codes of conduct</a:t>
            </a:r>
            <a:r>
              <a:rPr lang="en-US" sz="2000" b="0" i="0" dirty="0">
                <a:solidFill>
                  <a:srgbClr val="000000"/>
                </a:solidFill>
                <a:effectLst/>
              </a:rPr>
              <a:t>.</a:t>
            </a:r>
            <a:endParaRPr lang="ar-QA" b="0" i="0" dirty="0">
              <a:solidFill>
                <a:srgbClr val="000000"/>
              </a:solidFill>
              <a:effectLst/>
            </a:endParaRPr>
          </a:p>
        </p:txBody>
      </p:sp>
      <p:sp>
        <p:nvSpPr>
          <p:cNvPr id="6" name="CuadroTexto 5">
            <a:extLst>
              <a:ext uri="{FF2B5EF4-FFF2-40B4-BE49-F238E27FC236}">
                <a16:creationId xmlns:a16="http://schemas.microsoft.com/office/drawing/2014/main" id="{5D76C8E3-0F40-4E2C-89F3-38F389547C37}"/>
              </a:ext>
            </a:extLst>
          </p:cNvPr>
          <p:cNvSpPr txBox="1"/>
          <p:nvPr/>
        </p:nvSpPr>
        <p:spPr>
          <a:xfrm>
            <a:off x="406715" y="3555854"/>
            <a:ext cx="11590899" cy="2523768"/>
          </a:xfrm>
          <a:prstGeom prst="rect">
            <a:avLst/>
          </a:prstGeom>
          <a:noFill/>
        </p:spPr>
        <p:txBody>
          <a:bodyPr wrap="square">
            <a:spAutoFit/>
          </a:bodyPr>
          <a:lstStyle/>
          <a:p>
            <a:pPr algn="l" fontAlgn="base"/>
            <a:r>
              <a:rPr lang="en-US" sz="2000" b="1" i="0" dirty="0">
                <a:solidFill>
                  <a:srgbClr val="00B0F0"/>
                </a:solidFill>
                <a:effectLst/>
              </a:rPr>
              <a:t>Consider adopting additional disciplinary measures</a:t>
            </a:r>
          </a:p>
          <a:p>
            <a:endParaRPr lang="es-ES" sz="2000" b="1" i="0" dirty="0">
              <a:solidFill>
                <a:srgbClr val="0193DE"/>
              </a:solidFill>
              <a:effectLst/>
            </a:endParaRPr>
          </a:p>
          <a:p>
            <a:pPr algn="l" fontAlgn="base"/>
            <a:r>
              <a:rPr lang="en-US" sz="2000" b="0" i="0" dirty="0">
                <a:solidFill>
                  <a:srgbClr val="000000"/>
                </a:solidFill>
                <a:effectLst/>
              </a:rPr>
              <a:t>Consider </a:t>
            </a:r>
            <a:r>
              <a:rPr lang="en-US" sz="2000" b="1" i="0" dirty="0">
                <a:solidFill>
                  <a:srgbClr val="000000"/>
                </a:solidFill>
                <a:effectLst/>
              </a:rPr>
              <a:t>adopting additional measures to maintain good conduct and discipline</a:t>
            </a:r>
            <a:r>
              <a:rPr lang="en-US" sz="2000" b="0" i="0" dirty="0">
                <a:solidFill>
                  <a:srgbClr val="000000"/>
                </a:solidFill>
                <a:effectLst/>
              </a:rPr>
              <a:t> among your contingent members while they are off-duty. For example, there could be a requirement for contingent members to only leave the camp in groups, to appear in uniform at all times, a non-fraternization policy, or an alcohol ban.</a:t>
            </a:r>
          </a:p>
          <a:p>
            <a:br>
              <a:rPr lang="en-US" sz="2000" b="0" i="0" dirty="0">
                <a:solidFill>
                  <a:srgbClr val="000000"/>
                </a:solidFill>
                <a:effectLst/>
              </a:rPr>
            </a:br>
            <a:endParaRPr lang="ar-QA" b="0" i="0" dirty="0">
              <a:solidFill>
                <a:srgbClr val="000000"/>
              </a:solidFill>
              <a:effectLst/>
            </a:endParaRPr>
          </a:p>
        </p:txBody>
      </p:sp>
      <p:sp>
        <p:nvSpPr>
          <p:cNvPr id="3" name="CuadroTexto 5">
            <a:extLst>
              <a:ext uri="{FF2B5EF4-FFF2-40B4-BE49-F238E27FC236}">
                <a16:creationId xmlns:a16="http://schemas.microsoft.com/office/drawing/2014/main" id="{4ED1D036-E79B-A77F-D161-5AE8F8F73F50}"/>
              </a:ext>
            </a:extLst>
          </p:cNvPr>
          <p:cNvSpPr txBox="1"/>
          <p:nvPr/>
        </p:nvSpPr>
        <p:spPr>
          <a:xfrm>
            <a:off x="411926" y="251616"/>
            <a:ext cx="10109976" cy="954107"/>
          </a:xfrm>
          <a:prstGeom prst="rect">
            <a:avLst/>
          </a:prstGeom>
          <a:noFill/>
        </p:spPr>
        <p:txBody>
          <a:bodyPr wrap="square">
            <a:spAutoFit/>
          </a:bodyPr>
          <a:lstStyle/>
          <a:p>
            <a:pPr algn="l"/>
            <a:r>
              <a:rPr lang="en-US" sz="2800" b="1" i="0" dirty="0">
                <a:solidFill>
                  <a:srgbClr val="00B0F0"/>
                </a:solidFill>
                <a:effectLst/>
                <a:latin typeface="+mj-lt"/>
              </a:rPr>
              <a:t>What actions can you take to prevent sexual exploitation and abuse?</a:t>
            </a:r>
            <a:endParaRPr lang="es-ES" sz="2800" b="1" dirty="0">
              <a:solidFill>
                <a:srgbClr val="00B0F0"/>
              </a:solidFill>
              <a:latin typeface="+mj-lt"/>
            </a:endParaRPr>
          </a:p>
        </p:txBody>
      </p:sp>
    </p:spTree>
    <p:extLst>
      <p:ext uri="{BB962C8B-B14F-4D97-AF65-F5344CB8AC3E}">
        <p14:creationId xmlns:p14="http://schemas.microsoft.com/office/powerpoint/2010/main" val="59332992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CE4D2231-B867-4BC6-B5FB-D68C06ADC107}"/>
              </a:ext>
            </a:extLst>
          </p:cNvPr>
          <p:cNvSpPr txBox="1"/>
          <p:nvPr/>
        </p:nvSpPr>
        <p:spPr>
          <a:xfrm>
            <a:off x="411926" y="1457166"/>
            <a:ext cx="11590899" cy="3785652"/>
          </a:xfrm>
          <a:prstGeom prst="rect">
            <a:avLst/>
          </a:prstGeom>
          <a:noFill/>
        </p:spPr>
        <p:txBody>
          <a:bodyPr wrap="square">
            <a:spAutoFit/>
          </a:bodyPr>
          <a:lstStyle/>
          <a:p>
            <a:pPr algn="l" fontAlgn="base"/>
            <a:r>
              <a:rPr lang="en-US" sz="2000" b="1" i="0" dirty="0">
                <a:solidFill>
                  <a:srgbClr val="00B0F0"/>
                </a:solidFill>
                <a:effectLst/>
              </a:rPr>
              <a:t>Enforce UN rules on all infractions</a:t>
            </a:r>
          </a:p>
          <a:p>
            <a:endParaRPr lang="es-ES" sz="2000" b="1" i="0" dirty="0">
              <a:solidFill>
                <a:srgbClr val="0193DE"/>
              </a:solidFill>
              <a:effectLst/>
            </a:endParaRPr>
          </a:p>
          <a:p>
            <a:pPr algn="l" fontAlgn="base"/>
            <a:r>
              <a:rPr lang="en-US" sz="2000" b="0" i="0" dirty="0">
                <a:solidFill>
                  <a:srgbClr val="000000"/>
                </a:solidFill>
                <a:effectLst/>
              </a:rPr>
              <a:t>What may look like a minor infraction of UN rules and regulations, may be a warning sign of something more serious such as sexual exploitation and abuse. Do </a:t>
            </a:r>
            <a:r>
              <a:rPr lang="en-US" sz="2000" b="1" i="0" dirty="0">
                <a:solidFill>
                  <a:srgbClr val="000000"/>
                </a:solidFill>
                <a:effectLst/>
              </a:rPr>
              <a:t>not </a:t>
            </a:r>
            <a:r>
              <a:rPr lang="en-US" sz="2000" b="0" i="0" dirty="0">
                <a:solidFill>
                  <a:srgbClr val="000000"/>
                </a:solidFill>
                <a:effectLst/>
              </a:rPr>
              <a:t>ignore these warning signs. You must:</a:t>
            </a:r>
          </a:p>
          <a:p>
            <a:pPr algn="l" fontAlgn="base"/>
            <a:endParaRPr lang="en-US" sz="2000" b="0" i="0" dirty="0">
              <a:solidFill>
                <a:srgbClr val="000000"/>
              </a:solidFill>
              <a:effectLst/>
            </a:endParaRPr>
          </a:p>
          <a:p>
            <a:pPr marL="342900" indent="-342900" algn="l" fontAlgn="base">
              <a:buFont typeface="Arial" panose="020B0604020202020204" pitchFamily="34" charset="0"/>
              <a:buChar char="•"/>
            </a:pPr>
            <a:r>
              <a:rPr lang="en-US" sz="2000" b="0" i="0" dirty="0">
                <a:solidFill>
                  <a:srgbClr val="000000"/>
                </a:solidFill>
                <a:effectLst/>
              </a:rPr>
              <a:t>Strictly enforce regulations to prevent and punish unauthorized absences from UN camps/barracks, as these could be a warning sign of contingent members engaging in sexual exploitation and abuse (e.g. visiting brothels).</a:t>
            </a:r>
          </a:p>
          <a:p>
            <a:pPr marL="342900" indent="-342900" algn="l" fontAlgn="base">
              <a:buFont typeface="Arial" panose="020B0604020202020204" pitchFamily="34" charset="0"/>
              <a:buChar char="•"/>
            </a:pPr>
            <a:r>
              <a:rPr lang="en-US" sz="2000" b="0" i="0" dirty="0">
                <a:solidFill>
                  <a:srgbClr val="000000"/>
                </a:solidFill>
                <a:effectLst/>
              </a:rPr>
              <a:t>Enforce prohibitions on UN vehicles carrying unauthorized passengers.</a:t>
            </a:r>
          </a:p>
          <a:p>
            <a:pPr marL="342900" indent="-342900" algn="l" fontAlgn="base">
              <a:buFont typeface="Arial" panose="020B0604020202020204" pitchFamily="34" charset="0"/>
              <a:buChar char="•"/>
            </a:pPr>
            <a:r>
              <a:rPr lang="en-US" sz="2000" b="0" i="0" dirty="0">
                <a:solidFill>
                  <a:srgbClr val="000000"/>
                </a:solidFill>
                <a:effectLst/>
              </a:rPr>
              <a:t>Enforce prohibitions on misuse of UN equipment (phones, tablets, computers) (e.g. to view pornography).</a:t>
            </a:r>
          </a:p>
        </p:txBody>
      </p:sp>
      <p:sp>
        <p:nvSpPr>
          <p:cNvPr id="6" name="CuadroTexto 5">
            <a:extLst>
              <a:ext uri="{FF2B5EF4-FFF2-40B4-BE49-F238E27FC236}">
                <a16:creationId xmlns:a16="http://schemas.microsoft.com/office/drawing/2014/main" id="{BD3169A8-51CF-470C-AFC1-DE297A04436C}"/>
              </a:ext>
            </a:extLst>
          </p:cNvPr>
          <p:cNvSpPr txBox="1"/>
          <p:nvPr/>
        </p:nvSpPr>
        <p:spPr>
          <a:xfrm>
            <a:off x="411925" y="5282945"/>
            <a:ext cx="11590899" cy="1323439"/>
          </a:xfrm>
          <a:prstGeom prst="rect">
            <a:avLst/>
          </a:prstGeom>
          <a:noFill/>
        </p:spPr>
        <p:txBody>
          <a:bodyPr wrap="square">
            <a:spAutoFit/>
          </a:bodyPr>
          <a:lstStyle/>
          <a:p>
            <a:pPr algn="l" fontAlgn="base"/>
            <a:r>
              <a:rPr lang="en-US" sz="2000" b="1" i="0" dirty="0">
                <a:solidFill>
                  <a:srgbClr val="00B0F0"/>
                </a:solidFill>
                <a:effectLst/>
              </a:rPr>
              <a:t>Verify reporting mechanisms are in place</a:t>
            </a:r>
          </a:p>
          <a:p>
            <a:endParaRPr lang="es-ES" sz="2000" b="1" i="0" dirty="0">
              <a:solidFill>
                <a:srgbClr val="0193DE"/>
              </a:solidFill>
              <a:effectLst/>
            </a:endParaRPr>
          </a:p>
          <a:p>
            <a:pPr algn="l" fontAlgn="base"/>
            <a:r>
              <a:rPr lang="en-US" sz="2000" b="0" i="0" dirty="0">
                <a:solidFill>
                  <a:srgbClr val="000000"/>
                </a:solidFill>
                <a:effectLst/>
              </a:rPr>
              <a:t>Verify that</a:t>
            </a:r>
            <a:r>
              <a:rPr lang="en-US" sz="2000" b="1" i="0" dirty="0">
                <a:solidFill>
                  <a:srgbClr val="000000"/>
                </a:solidFill>
                <a:effectLst/>
              </a:rPr>
              <a:t> reporting mechanisms are in place for your subordinates </a:t>
            </a:r>
            <a:r>
              <a:rPr lang="en-US" sz="2000" b="0" i="0" dirty="0">
                <a:solidFill>
                  <a:srgbClr val="000000"/>
                </a:solidFill>
                <a:effectLst/>
              </a:rPr>
              <a:t>to report sexual exploitation and abuse by UN personnel.</a:t>
            </a:r>
            <a:endParaRPr lang="ar-QA" b="0" i="0" dirty="0">
              <a:solidFill>
                <a:srgbClr val="000000"/>
              </a:solidFill>
              <a:effectLst/>
            </a:endParaRPr>
          </a:p>
        </p:txBody>
      </p:sp>
      <p:sp>
        <p:nvSpPr>
          <p:cNvPr id="3" name="CuadroTexto 5">
            <a:extLst>
              <a:ext uri="{FF2B5EF4-FFF2-40B4-BE49-F238E27FC236}">
                <a16:creationId xmlns:a16="http://schemas.microsoft.com/office/drawing/2014/main" id="{AA7F784B-BB22-92D8-697A-9034E9E41232}"/>
              </a:ext>
            </a:extLst>
          </p:cNvPr>
          <p:cNvSpPr txBox="1"/>
          <p:nvPr/>
        </p:nvSpPr>
        <p:spPr>
          <a:xfrm>
            <a:off x="411926" y="251616"/>
            <a:ext cx="10109976" cy="954107"/>
          </a:xfrm>
          <a:prstGeom prst="rect">
            <a:avLst/>
          </a:prstGeom>
          <a:noFill/>
        </p:spPr>
        <p:txBody>
          <a:bodyPr wrap="square">
            <a:spAutoFit/>
          </a:bodyPr>
          <a:lstStyle/>
          <a:p>
            <a:pPr algn="l"/>
            <a:r>
              <a:rPr lang="en-US" sz="2800" b="1" i="0" dirty="0">
                <a:solidFill>
                  <a:srgbClr val="00B0F0"/>
                </a:solidFill>
                <a:effectLst/>
                <a:latin typeface="+mj-lt"/>
              </a:rPr>
              <a:t>What actions can you take to prevent sexual exploitation and abuse?</a:t>
            </a:r>
            <a:endParaRPr lang="es-ES" sz="2800" b="1" dirty="0">
              <a:solidFill>
                <a:srgbClr val="00B0F0"/>
              </a:solidFill>
              <a:latin typeface="+mj-lt"/>
            </a:endParaRPr>
          </a:p>
        </p:txBody>
      </p:sp>
    </p:spTree>
    <p:extLst>
      <p:ext uri="{BB962C8B-B14F-4D97-AF65-F5344CB8AC3E}">
        <p14:creationId xmlns:p14="http://schemas.microsoft.com/office/powerpoint/2010/main" val="224328225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6D5042E-49CE-424F-B5C1-0E27F60F3C49}"/>
              </a:ext>
            </a:extLst>
          </p:cNvPr>
          <p:cNvSpPr txBox="1"/>
          <p:nvPr/>
        </p:nvSpPr>
        <p:spPr>
          <a:xfrm>
            <a:off x="395417" y="370505"/>
            <a:ext cx="11546212" cy="523220"/>
          </a:xfrm>
          <a:prstGeom prst="rect">
            <a:avLst/>
          </a:prstGeom>
          <a:noFill/>
        </p:spPr>
        <p:txBody>
          <a:bodyPr wrap="square">
            <a:spAutoFit/>
          </a:bodyPr>
          <a:lstStyle/>
          <a:p>
            <a:pPr algn="l"/>
            <a:r>
              <a:rPr lang="en-US" sz="2800" b="1" i="0" dirty="0">
                <a:solidFill>
                  <a:srgbClr val="00B0F0"/>
                </a:solidFill>
                <a:effectLst/>
              </a:rPr>
              <a:t>Take steps to prevent sexual exploitation and abuse</a:t>
            </a:r>
            <a:endParaRPr lang="es-ES" sz="2800" b="1" dirty="0">
              <a:solidFill>
                <a:srgbClr val="00B0F0"/>
              </a:solidFill>
            </a:endParaRPr>
          </a:p>
        </p:txBody>
      </p:sp>
      <p:pic>
        <p:nvPicPr>
          <p:cNvPr id="4" name="Picture 2" descr="Cropped">
            <a:extLst>
              <a:ext uri="{FF2B5EF4-FFF2-40B4-BE49-F238E27FC236}">
                <a16:creationId xmlns:a16="http://schemas.microsoft.com/office/drawing/2014/main" id="{4BE8F5FA-9A8E-4DDA-8AFD-DC3D2499D9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610" r="67053"/>
          <a:stretch/>
        </p:blipFill>
        <p:spPr bwMode="auto">
          <a:xfrm>
            <a:off x="1089764" y="1453019"/>
            <a:ext cx="2995066" cy="5404981"/>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9652102C-A40F-4CA8-B4B9-274B537184CE}"/>
              </a:ext>
            </a:extLst>
          </p:cNvPr>
          <p:cNvSpPr txBox="1"/>
          <p:nvPr/>
        </p:nvSpPr>
        <p:spPr>
          <a:xfrm>
            <a:off x="3978876" y="2408221"/>
            <a:ext cx="7962752" cy="707886"/>
          </a:xfrm>
          <a:prstGeom prst="rect">
            <a:avLst/>
          </a:prstGeom>
          <a:noFill/>
        </p:spPr>
        <p:txBody>
          <a:bodyPr wrap="square">
            <a:spAutoFit/>
          </a:bodyPr>
          <a:lstStyle/>
          <a:p>
            <a:pPr algn="l"/>
            <a:r>
              <a:rPr lang="en-US" sz="2000" b="0" i="0" dirty="0">
                <a:solidFill>
                  <a:srgbClr val="000000"/>
                </a:solidFill>
                <a:effectLst/>
              </a:rPr>
              <a:t>Read more about the official obligations to prevent sexual exploitation and abuse.</a:t>
            </a:r>
            <a:endParaRPr lang="es-ES" sz="2000" dirty="0"/>
          </a:p>
        </p:txBody>
      </p:sp>
    </p:spTree>
    <p:extLst>
      <p:ext uri="{BB962C8B-B14F-4D97-AF65-F5344CB8AC3E}">
        <p14:creationId xmlns:p14="http://schemas.microsoft.com/office/powerpoint/2010/main" val="309730937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6D5042E-49CE-424F-B5C1-0E27F60F3C49}"/>
              </a:ext>
            </a:extLst>
          </p:cNvPr>
          <p:cNvSpPr txBox="1"/>
          <p:nvPr/>
        </p:nvSpPr>
        <p:spPr>
          <a:xfrm>
            <a:off x="360136" y="312551"/>
            <a:ext cx="10227839" cy="954107"/>
          </a:xfrm>
          <a:prstGeom prst="rect">
            <a:avLst/>
          </a:prstGeom>
          <a:noFill/>
        </p:spPr>
        <p:txBody>
          <a:bodyPr wrap="square">
            <a:spAutoFit/>
          </a:bodyPr>
          <a:lstStyle/>
          <a:p>
            <a:pPr algn="l"/>
            <a:r>
              <a:rPr lang="en-US" sz="2800" b="1" i="0" dirty="0">
                <a:solidFill>
                  <a:srgbClr val="00B0F0"/>
                </a:solidFill>
                <a:effectLst/>
                <a:latin typeface="+mj-lt"/>
              </a:rPr>
              <a:t>What are the official obligations for managers and commanders to prevent sexual exploitation and abuse?</a:t>
            </a:r>
            <a:endParaRPr lang="es-ES" sz="2800" b="1" dirty="0">
              <a:solidFill>
                <a:srgbClr val="00B0F0"/>
              </a:solidFill>
              <a:latin typeface="+mj-lt"/>
            </a:endParaRPr>
          </a:p>
        </p:txBody>
      </p:sp>
      <p:pic>
        <p:nvPicPr>
          <p:cNvPr id="4" name="Picture 2" descr="Cropped">
            <a:extLst>
              <a:ext uri="{FF2B5EF4-FFF2-40B4-BE49-F238E27FC236}">
                <a16:creationId xmlns:a16="http://schemas.microsoft.com/office/drawing/2014/main" id="{4BE8F5FA-9A8E-4DDA-8AFD-DC3D2499D9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610" r="67053"/>
          <a:stretch/>
        </p:blipFill>
        <p:spPr bwMode="auto">
          <a:xfrm>
            <a:off x="1089764" y="1453019"/>
            <a:ext cx="2995066" cy="5404981"/>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9652102C-A40F-4CA8-B4B9-274B537184CE}"/>
              </a:ext>
            </a:extLst>
          </p:cNvPr>
          <p:cNvSpPr txBox="1"/>
          <p:nvPr/>
        </p:nvSpPr>
        <p:spPr>
          <a:xfrm>
            <a:off x="4109207" y="1954060"/>
            <a:ext cx="7995929" cy="4093428"/>
          </a:xfrm>
          <a:prstGeom prst="rect">
            <a:avLst/>
          </a:prstGeom>
          <a:noFill/>
        </p:spPr>
        <p:txBody>
          <a:bodyPr wrap="square">
            <a:spAutoFit/>
          </a:bodyPr>
          <a:lstStyle/>
          <a:p>
            <a:pPr algn="l"/>
            <a:r>
              <a:rPr lang="es-ES" sz="2000" b="1" i="0" dirty="0" err="1">
                <a:solidFill>
                  <a:srgbClr val="00B0F0"/>
                </a:solidFill>
                <a:effectLst/>
              </a:rPr>
              <a:t>Commanders</a:t>
            </a:r>
            <a:endParaRPr lang="es-ES" sz="2000" b="1" i="0" dirty="0">
              <a:solidFill>
                <a:srgbClr val="00B0F0"/>
              </a:solidFill>
              <a:effectLst/>
            </a:endParaRPr>
          </a:p>
          <a:p>
            <a:pPr algn="l"/>
            <a:endParaRPr lang="es-ES" sz="2000" b="1" dirty="0">
              <a:solidFill>
                <a:srgbClr val="000000"/>
              </a:solidFill>
            </a:endParaRPr>
          </a:p>
          <a:p>
            <a:pPr algn="l" fontAlgn="base"/>
            <a:r>
              <a:rPr lang="en-US" sz="2000" b="1" i="0" dirty="0">
                <a:solidFill>
                  <a:srgbClr val="000000"/>
                </a:solidFill>
                <a:effectLst/>
              </a:rPr>
              <a:t>What are the official obligations for commanders to prevent sexual exploitation and abuse?</a:t>
            </a:r>
            <a:endParaRPr lang="en-US" sz="2000" b="0" i="0" dirty="0">
              <a:solidFill>
                <a:srgbClr val="000000"/>
              </a:solidFill>
              <a:effectLst/>
            </a:endParaRPr>
          </a:p>
          <a:p>
            <a:pPr algn="l" fontAlgn="base"/>
            <a:br>
              <a:rPr lang="en-US" sz="2000" b="0" i="0" dirty="0">
                <a:solidFill>
                  <a:srgbClr val="000000"/>
                </a:solidFill>
                <a:effectLst/>
              </a:rPr>
            </a:br>
            <a:r>
              <a:rPr lang="en-US" sz="2000" b="1" i="0" dirty="0">
                <a:solidFill>
                  <a:srgbClr val="000000"/>
                </a:solidFill>
                <a:effectLst/>
              </a:rPr>
              <a:t>Senior managers </a:t>
            </a:r>
            <a:r>
              <a:rPr lang="en-US" sz="2000" b="0" i="0" dirty="0">
                <a:solidFill>
                  <a:srgbClr val="000000"/>
                </a:solidFill>
                <a:effectLst/>
              </a:rPr>
              <a:t>have the following duty under the UN Secretary-General’s Bulletin on </a:t>
            </a:r>
            <a:r>
              <a:rPr lang="en-US" sz="2000" b="0" i="1" dirty="0">
                <a:solidFill>
                  <a:srgbClr val="000000"/>
                </a:solidFill>
                <a:effectLst/>
              </a:rPr>
              <a:t>Special measures for protection from sexual exploitation and sexual abuse</a:t>
            </a:r>
            <a:r>
              <a:rPr lang="en-US" sz="2000" b="0" i="0" dirty="0">
                <a:solidFill>
                  <a:srgbClr val="000000"/>
                </a:solidFill>
                <a:effectLst/>
              </a:rPr>
              <a:t> (</a:t>
            </a:r>
            <a:r>
              <a:rPr lang="en-US" sz="2000" b="0" i="0" dirty="0">
                <a:solidFill>
                  <a:srgbClr val="000000"/>
                </a:solidFill>
                <a:effectLst/>
                <a:hlinkClick r:id="rId3"/>
              </a:rPr>
              <a:t>ST/SGB/2003/13</a:t>
            </a:r>
            <a:r>
              <a:rPr lang="en-US" sz="2000" b="0" i="0" dirty="0">
                <a:solidFill>
                  <a:srgbClr val="000000"/>
                </a:solidFill>
                <a:effectLst/>
              </a:rPr>
              <a:t>): </a:t>
            </a:r>
          </a:p>
          <a:p>
            <a:pPr algn="l" fontAlgn="base"/>
            <a:r>
              <a:rPr lang="en-US" sz="2000" b="0" i="0" dirty="0">
                <a:solidFill>
                  <a:srgbClr val="000000"/>
                </a:solidFill>
                <a:effectLst/>
              </a:rPr>
              <a:t>“4.1 The Head of Department, Office or Mission, as appropriate, shall be responsible for creating and maintaining an environment that prevents sexual exploitation and sexual abuse, and shall take appropriate measures for this purpose…”</a:t>
            </a:r>
          </a:p>
          <a:p>
            <a:pPr algn="l"/>
            <a:endParaRPr lang="es-ES" sz="2000" b="1" dirty="0"/>
          </a:p>
        </p:txBody>
      </p:sp>
    </p:spTree>
    <p:extLst>
      <p:ext uri="{BB962C8B-B14F-4D97-AF65-F5344CB8AC3E}">
        <p14:creationId xmlns:p14="http://schemas.microsoft.com/office/powerpoint/2010/main" val="210698916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B49275E-2E07-4AE1-BADB-6FFDE9E41061}"/>
              </a:ext>
            </a:extLst>
          </p:cNvPr>
          <p:cNvSpPr txBox="1"/>
          <p:nvPr/>
        </p:nvSpPr>
        <p:spPr>
          <a:xfrm>
            <a:off x="378797" y="302359"/>
            <a:ext cx="10227839" cy="830997"/>
          </a:xfrm>
          <a:prstGeom prst="rect">
            <a:avLst/>
          </a:prstGeom>
          <a:noFill/>
        </p:spPr>
        <p:txBody>
          <a:bodyPr wrap="square">
            <a:spAutoFit/>
          </a:bodyPr>
          <a:lstStyle/>
          <a:p>
            <a:pPr algn="l"/>
            <a:r>
              <a:rPr lang="en-US" sz="2400" b="1" i="0" dirty="0">
                <a:solidFill>
                  <a:srgbClr val="00B0F0"/>
                </a:solidFill>
                <a:effectLst/>
                <a:latin typeface="+mj-lt"/>
              </a:rPr>
              <a:t>What are the official obligations for managers and commanders to prevent sexual exploitation and abuse?</a:t>
            </a:r>
            <a:endParaRPr lang="es-ES" sz="2400" b="1" dirty="0">
              <a:solidFill>
                <a:srgbClr val="00B0F0"/>
              </a:solidFill>
              <a:latin typeface="+mj-lt"/>
            </a:endParaRPr>
          </a:p>
        </p:txBody>
      </p:sp>
      <p:sp>
        <p:nvSpPr>
          <p:cNvPr id="5" name="CuadroTexto 4">
            <a:extLst>
              <a:ext uri="{FF2B5EF4-FFF2-40B4-BE49-F238E27FC236}">
                <a16:creationId xmlns:a16="http://schemas.microsoft.com/office/drawing/2014/main" id="{970578C8-EA3C-42A9-9BD4-01FF94A1AE90}"/>
              </a:ext>
            </a:extLst>
          </p:cNvPr>
          <p:cNvSpPr txBox="1"/>
          <p:nvPr/>
        </p:nvSpPr>
        <p:spPr>
          <a:xfrm>
            <a:off x="378798" y="1119047"/>
            <a:ext cx="11620370" cy="5970865"/>
          </a:xfrm>
          <a:prstGeom prst="rect">
            <a:avLst/>
          </a:prstGeom>
          <a:noFill/>
        </p:spPr>
        <p:txBody>
          <a:bodyPr wrap="square">
            <a:spAutoFit/>
          </a:bodyPr>
          <a:lstStyle/>
          <a:p>
            <a:pPr algn="l"/>
            <a:r>
              <a:rPr lang="es-ES" b="1" i="0" dirty="0" err="1">
                <a:solidFill>
                  <a:srgbClr val="00B0F0"/>
                </a:solidFill>
                <a:effectLst/>
              </a:rPr>
              <a:t>Commanders</a:t>
            </a:r>
            <a:endParaRPr lang="es-ES" sz="1400" b="1" i="0" dirty="0">
              <a:solidFill>
                <a:srgbClr val="00B0F0"/>
              </a:solidFill>
              <a:effectLst/>
            </a:endParaRPr>
          </a:p>
          <a:p>
            <a:pPr algn="l"/>
            <a:endParaRPr lang="es-ES" sz="1400" b="1" dirty="0">
              <a:solidFill>
                <a:srgbClr val="000000"/>
              </a:solidFill>
            </a:endParaRPr>
          </a:p>
          <a:p>
            <a:pPr algn="l" fontAlgn="base"/>
            <a:r>
              <a:rPr lang="en-US" sz="1600" b="1" i="0" dirty="0">
                <a:solidFill>
                  <a:srgbClr val="000000"/>
                </a:solidFill>
                <a:effectLst/>
              </a:rPr>
              <a:t>What are the official obligations for commanders to prevent sexual exploitation and abuse?</a:t>
            </a:r>
            <a:endParaRPr lang="en-US" sz="1600" b="0" i="0" dirty="0">
              <a:solidFill>
                <a:srgbClr val="000000"/>
              </a:solidFill>
              <a:effectLst/>
            </a:endParaRPr>
          </a:p>
          <a:p>
            <a:pPr algn="l" fontAlgn="base"/>
            <a:endParaRPr lang="en-US" sz="1600" b="0" i="0" dirty="0">
              <a:solidFill>
                <a:srgbClr val="000000"/>
              </a:solidFill>
              <a:effectLst/>
            </a:endParaRPr>
          </a:p>
          <a:p>
            <a:pPr marL="285750" indent="-285750" algn="l" fontAlgn="base">
              <a:buFont typeface="Arial" panose="020B0604020202020204" pitchFamily="34" charset="0"/>
              <a:buChar char="•"/>
            </a:pPr>
            <a:r>
              <a:rPr lang="en-US" sz="1600" b="1" i="0" dirty="0">
                <a:solidFill>
                  <a:srgbClr val="000000"/>
                </a:solidFill>
                <a:effectLst/>
              </a:rPr>
              <a:t>Commanders of national military contingents </a:t>
            </a:r>
            <a:r>
              <a:rPr lang="en-US" sz="1600" b="0" i="0" dirty="0">
                <a:solidFill>
                  <a:srgbClr val="000000"/>
                </a:solidFill>
                <a:effectLst/>
              </a:rPr>
              <a:t>have the following obligations under the </a:t>
            </a:r>
            <a:r>
              <a:rPr lang="en-US" sz="1600" b="0" i="0" dirty="0">
                <a:solidFill>
                  <a:srgbClr val="000000"/>
                </a:solidFill>
                <a:effectLst/>
                <a:hlinkClick r:id="rId2"/>
              </a:rPr>
              <a:t>Memorandum of Understanding</a:t>
            </a:r>
            <a:r>
              <a:rPr lang="en-US" sz="1600" b="0" i="0" dirty="0">
                <a:solidFill>
                  <a:srgbClr val="000000"/>
                </a:solidFill>
                <a:effectLst/>
              </a:rPr>
              <a:t> between the United Nations and troop-contributing countries:</a:t>
            </a:r>
            <a:br>
              <a:rPr lang="en-US" sz="1600" b="0" i="0" dirty="0">
                <a:solidFill>
                  <a:srgbClr val="000000"/>
                </a:solidFill>
                <a:effectLst/>
              </a:rPr>
            </a:br>
            <a:r>
              <a:rPr lang="en-US" sz="1600" b="0" i="0" dirty="0">
                <a:solidFill>
                  <a:srgbClr val="000000"/>
                </a:solidFill>
                <a:effectLst/>
              </a:rPr>
              <a:t>“</a:t>
            </a:r>
            <a:r>
              <a:rPr lang="en-US" sz="1600" b="1" i="0" dirty="0">
                <a:solidFill>
                  <a:srgbClr val="000000"/>
                </a:solidFill>
                <a:effectLst/>
              </a:rPr>
              <a:t>Article 7 </a:t>
            </a:r>
            <a:r>
              <a:rPr lang="en-US" sz="1600" b="1" i="0" dirty="0" err="1">
                <a:solidFill>
                  <a:srgbClr val="000000"/>
                </a:solidFill>
                <a:effectLst/>
              </a:rPr>
              <a:t>ter</a:t>
            </a:r>
            <a:r>
              <a:rPr lang="en-US" sz="1600" b="1" i="0" dirty="0">
                <a:solidFill>
                  <a:srgbClr val="000000"/>
                </a:solidFill>
                <a:effectLst/>
              </a:rPr>
              <a:t> Discipline</a:t>
            </a:r>
            <a:br>
              <a:rPr lang="en-US" sz="1600" b="0" i="0" dirty="0">
                <a:solidFill>
                  <a:srgbClr val="000000"/>
                </a:solidFill>
                <a:effectLst/>
              </a:rPr>
            </a:br>
            <a:r>
              <a:rPr lang="en-US" sz="1600" b="0" i="0" dirty="0">
                <a:solidFill>
                  <a:srgbClr val="000000"/>
                </a:solidFill>
                <a:effectLst/>
              </a:rPr>
              <a:t>1. The Government acknowledges that the commander of its national contingent is responsible for the discipline and good order of all members of the contingent while assigned to [United Nations Peacekeeping Mission]. The Government accordingly undertakes to ensure that the Commander of its national contingent is vested with the necessary authority and takes all reasonable measures to maintain discipline and good order among all members of the national contingent to ensure compliance with the United Nations standards of conduct, mission-specific rules and regulations and the obligations towards national and local laws and regulations in accordance with the status-of-forces agreement.”</a:t>
            </a:r>
          </a:p>
          <a:p>
            <a:pPr marL="285750" indent="-285750" algn="l" fontAlgn="base">
              <a:buFont typeface="Arial" panose="020B0604020202020204" pitchFamily="34" charset="0"/>
              <a:buChar char="•"/>
            </a:pPr>
            <a:endParaRPr lang="en-US" sz="1600" b="0" i="0" dirty="0">
              <a:solidFill>
                <a:srgbClr val="000000"/>
              </a:solidFill>
              <a:effectLst/>
            </a:endParaRPr>
          </a:p>
          <a:p>
            <a:pPr marL="285750" indent="-285750" algn="l" fontAlgn="base">
              <a:buFont typeface="Arial" panose="020B0604020202020204" pitchFamily="34" charset="0"/>
              <a:buChar char="•"/>
            </a:pPr>
            <a:r>
              <a:rPr lang="en-US" sz="1600" b="1" i="0" dirty="0">
                <a:solidFill>
                  <a:srgbClr val="000000"/>
                </a:solidFill>
                <a:effectLst/>
              </a:rPr>
              <a:t>Commanders of formed police units (FPU) </a:t>
            </a:r>
            <a:r>
              <a:rPr lang="en-US" sz="1600" b="0" i="0" dirty="0">
                <a:solidFill>
                  <a:srgbClr val="000000"/>
                </a:solidFill>
                <a:effectLst/>
              </a:rPr>
              <a:t>have the following obligations under the Memorandum of Understanding between the United Nations and police-contributing countries:</a:t>
            </a:r>
            <a:br>
              <a:rPr lang="en-US" sz="1600" b="0" i="0" dirty="0">
                <a:solidFill>
                  <a:srgbClr val="000000"/>
                </a:solidFill>
                <a:effectLst/>
              </a:rPr>
            </a:br>
            <a:r>
              <a:rPr lang="en-US" sz="1600" b="0" i="0" dirty="0">
                <a:solidFill>
                  <a:srgbClr val="000000"/>
                </a:solidFill>
                <a:effectLst/>
              </a:rPr>
              <a:t>“</a:t>
            </a:r>
            <a:r>
              <a:rPr lang="en-US" sz="1600" b="1" i="0" dirty="0">
                <a:solidFill>
                  <a:srgbClr val="000000"/>
                </a:solidFill>
                <a:effectLst/>
              </a:rPr>
              <a:t>Article 7 </a:t>
            </a:r>
            <a:r>
              <a:rPr lang="en-US" sz="1600" b="1" i="0" dirty="0" err="1">
                <a:solidFill>
                  <a:srgbClr val="000000"/>
                </a:solidFill>
                <a:effectLst/>
              </a:rPr>
              <a:t>ter</a:t>
            </a:r>
            <a:r>
              <a:rPr lang="en-US" sz="1600" b="1" i="0" dirty="0">
                <a:solidFill>
                  <a:srgbClr val="000000"/>
                </a:solidFill>
                <a:effectLst/>
              </a:rPr>
              <a:t> Discipline</a:t>
            </a:r>
            <a:br>
              <a:rPr lang="en-US" sz="1600" b="0" i="0" dirty="0">
                <a:solidFill>
                  <a:srgbClr val="000000"/>
                </a:solidFill>
                <a:effectLst/>
              </a:rPr>
            </a:br>
            <a:r>
              <a:rPr lang="en-US" sz="1600" b="0" i="0" dirty="0">
                <a:solidFill>
                  <a:srgbClr val="000000"/>
                </a:solidFill>
                <a:effectLst/>
              </a:rPr>
              <a:t>7.8 The Government acknowledges that the Commander of the FPU is responsible for the discipline and good order of all members of the unit while assigned to [(acronym)]. The Government accordingly undertakes to ensure that the Commander of the FPU is vested with the necessary authority and takes all reasonable measures to maintain discipline and good order among the members of the FPU and to ensure compliance with United Nations standards of conduct, mission-specific rules and regulations and obligations under national and local laws and regulations in accordance with the [(acronym)] [SOFA/SOMA].”</a:t>
            </a:r>
          </a:p>
          <a:p>
            <a:pPr algn="l"/>
            <a:endParaRPr lang="es-ES" sz="1400" b="1" dirty="0"/>
          </a:p>
        </p:txBody>
      </p:sp>
    </p:spTree>
    <p:extLst>
      <p:ext uri="{BB962C8B-B14F-4D97-AF65-F5344CB8AC3E}">
        <p14:creationId xmlns:p14="http://schemas.microsoft.com/office/powerpoint/2010/main" val="19658279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CD89825-64D5-4F89-9A9A-B28BCAF88B14}"/>
              </a:ext>
            </a:extLst>
          </p:cNvPr>
          <p:cNvSpPr txBox="1"/>
          <p:nvPr/>
        </p:nvSpPr>
        <p:spPr>
          <a:xfrm>
            <a:off x="361877" y="379835"/>
            <a:ext cx="11645066" cy="523220"/>
          </a:xfrm>
          <a:prstGeom prst="rect">
            <a:avLst/>
          </a:prstGeom>
          <a:noFill/>
        </p:spPr>
        <p:txBody>
          <a:bodyPr wrap="square">
            <a:spAutoFit/>
          </a:bodyPr>
          <a:lstStyle/>
          <a:p>
            <a:pPr algn="l"/>
            <a:r>
              <a:rPr lang="en-US" sz="2800" b="1" i="0" dirty="0">
                <a:solidFill>
                  <a:srgbClr val="00B0F0"/>
                </a:solidFill>
                <a:effectLst/>
              </a:rPr>
              <a:t>Reporting allegations to the UN</a:t>
            </a:r>
            <a:endParaRPr lang="es-ES" sz="2800" b="1" dirty="0">
              <a:solidFill>
                <a:srgbClr val="00B0F0"/>
              </a:solidFill>
            </a:endParaRPr>
          </a:p>
        </p:txBody>
      </p:sp>
      <p:sp>
        <p:nvSpPr>
          <p:cNvPr id="3" name="CuadroTexto 2">
            <a:extLst>
              <a:ext uri="{FF2B5EF4-FFF2-40B4-BE49-F238E27FC236}">
                <a16:creationId xmlns:a16="http://schemas.microsoft.com/office/drawing/2014/main" id="{53FFEB16-248C-49EB-8E07-3D6794404119}"/>
              </a:ext>
            </a:extLst>
          </p:cNvPr>
          <p:cNvSpPr txBox="1"/>
          <p:nvPr/>
        </p:nvSpPr>
        <p:spPr>
          <a:xfrm>
            <a:off x="3301092" y="1951672"/>
            <a:ext cx="8640536" cy="923330"/>
          </a:xfrm>
          <a:prstGeom prst="rect">
            <a:avLst/>
          </a:prstGeom>
          <a:noFill/>
        </p:spPr>
        <p:txBody>
          <a:bodyPr wrap="square">
            <a:spAutoFit/>
          </a:bodyPr>
          <a:lstStyle/>
          <a:p>
            <a:pPr algn="l"/>
            <a:r>
              <a:rPr lang="en-US" b="0" i="0" dirty="0">
                <a:solidFill>
                  <a:srgbClr val="000000"/>
                </a:solidFill>
                <a:effectLst/>
              </a:rPr>
              <a:t>Great! Now that you know what specific actions you can take to prevent sexual exploitation and abuse by subordinates, let us find out more about what you should do when an allegation is reported to you, and how you can keep information confidential.</a:t>
            </a:r>
            <a:endParaRPr lang="es-ES" b="0" i="0" dirty="0">
              <a:solidFill>
                <a:srgbClr val="000000"/>
              </a:solidFill>
              <a:effectLst/>
            </a:endParaRPr>
          </a:p>
        </p:txBody>
      </p:sp>
      <p:pic>
        <p:nvPicPr>
          <p:cNvPr id="4" name="Imagen 3">
            <a:extLst>
              <a:ext uri="{FF2B5EF4-FFF2-40B4-BE49-F238E27FC236}">
                <a16:creationId xmlns:a16="http://schemas.microsoft.com/office/drawing/2014/main" id="{C0A2DCCB-FF5F-4AD1-8403-24E0C362AE97}"/>
              </a:ext>
            </a:extLst>
          </p:cNvPr>
          <p:cNvPicPr>
            <a:picLocks noChangeAspect="1"/>
          </p:cNvPicPr>
          <p:nvPr/>
        </p:nvPicPr>
        <p:blipFill>
          <a:blip r:embed="rId2"/>
          <a:stretch>
            <a:fillRect/>
          </a:stretch>
        </p:blipFill>
        <p:spPr>
          <a:xfrm>
            <a:off x="-680509" y="1809651"/>
            <a:ext cx="5048349" cy="5048349"/>
          </a:xfrm>
          <a:prstGeom prst="rect">
            <a:avLst/>
          </a:prstGeom>
        </p:spPr>
      </p:pic>
    </p:spTree>
    <p:extLst>
      <p:ext uri="{BB962C8B-B14F-4D97-AF65-F5344CB8AC3E}">
        <p14:creationId xmlns:p14="http://schemas.microsoft.com/office/powerpoint/2010/main" val="415081548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E8BA87E-E407-4E9D-8ECC-83730B677D2A}"/>
              </a:ext>
            </a:extLst>
          </p:cNvPr>
          <p:cNvSpPr txBox="1"/>
          <p:nvPr/>
        </p:nvSpPr>
        <p:spPr>
          <a:xfrm>
            <a:off x="408530" y="389166"/>
            <a:ext cx="11645066" cy="523220"/>
          </a:xfrm>
          <a:prstGeom prst="rect">
            <a:avLst/>
          </a:prstGeom>
          <a:noFill/>
        </p:spPr>
        <p:txBody>
          <a:bodyPr wrap="square">
            <a:spAutoFit/>
          </a:bodyPr>
          <a:lstStyle/>
          <a:p>
            <a:pPr algn="l"/>
            <a:r>
              <a:rPr lang="en-US" sz="2800" b="1" i="0" dirty="0">
                <a:solidFill>
                  <a:srgbClr val="00B0F0"/>
                </a:solidFill>
                <a:effectLst/>
              </a:rPr>
              <a:t>Report allegations immediately to the UN</a:t>
            </a:r>
            <a:endParaRPr lang="es-ES" sz="2800" b="1" dirty="0">
              <a:solidFill>
                <a:srgbClr val="00B0F0"/>
              </a:solidFill>
            </a:endParaRPr>
          </a:p>
        </p:txBody>
      </p:sp>
      <p:sp>
        <p:nvSpPr>
          <p:cNvPr id="5" name="CuadroTexto 4">
            <a:extLst>
              <a:ext uri="{FF2B5EF4-FFF2-40B4-BE49-F238E27FC236}">
                <a16:creationId xmlns:a16="http://schemas.microsoft.com/office/drawing/2014/main" id="{470598B6-4B25-4F90-B5EE-AE3F9C707EA8}"/>
              </a:ext>
            </a:extLst>
          </p:cNvPr>
          <p:cNvSpPr txBox="1"/>
          <p:nvPr/>
        </p:nvSpPr>
        <p:spPr>
          <a:xfrm>
            <a:off x="408530" y="1951672"/>
            <a:ext cx="10544392" cy="1015663"/>
          </a:xfrm>
          <a:prstGeom prst="rect">
            <a:avLst/>
          </a:prstGeom>
          <a:noFill/>
        </p:spPr>
        <p:txBody>
          <a:bodyPr wrap="square">
            <a:spAutoFit/>
          </a:bodyPr>
          <a:lstStyle/>
          <a:p>
            <a:pPr algn="l"/>
            <a:r>
              <a:rPr lang="en-US" sz="2000" b="0" i="0" dirty="0">
                <a:solidFill>
                  <a:srgbClr val="000000"/>
                </a:solidFill>
                <a:effectLst/>
              </a:rPr>
              <a:t>What would you advise a manager or commander to do when someone reports to them that a UN personnel has engaged in sexual exploitation and abuse?</a:t>
            </a:r>
          </a:p>
          <a:p>
            <a:pPr algn="l"/>
            <a:endParaRPr lang="en-US" sz="2000" b="0" i="0" dirty="0">
              <a:solidFill>
                <a:srgbClr val="000000"/>
              </a:solidFill>
              <a:effectLst/>
            </a:endParaRPr>
          </a:p>
        </p:txBody>
      </p:sp>
      <p:pic>
        <p:nvPicPr>
          <p:cNvPr id="2" name="Picture 2">
            <a:extLst>
              <a:ext uri="{FF2B5EF4-FFF2-40B4-BE49-F238E27FC236}">
                <a16:creationId xmlns:a16="http://schemas.microsoft.com/office/drawing/2014/main" id="{97E4F018-962E-68C9-B4DC-775BBE1DCC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76537"/>
            <a:ext cx="12192000" cy="4081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344243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ropped">
            <a:extLst>
              <a:ext uri="{FF2B5EF4-FFF2-40B4-BE49-F238E27FC236}">
                <a16:creationId xmlns:a16="http://schemas.microsoft.com/office/drawing/2014/main" id="{9DAF9928-A8BA-4DB7-96D1-40B2298AFB1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0411"/>
          <a:stretch/>
        </p:blipFill>
        <p:spPr bwMode="auto">
          <a:xfrm>
            <a:off x="-50104" y="1642797"/>
            <a:ext cx="4609578" cy="5215203"/>
          </a:xfrm>
          <a:prstGeom prst="rect">
            <a:avLst/>
          </a:prstGeom>
          <a:noFill/>
          <a:extLst>
            <a:ext uri="{909E8E84-426E-40DD-AFC4-6F175D3DCCD1}">
              <a14:hiddenFill xmlns:a14="http://schemas.microsoft.com/office/drawing/2010/main">
                <a:solidFill>
                  <a:srgbClr val="FFFFFF"/>
                </a:solidFill>
              </a14:hiddenFill>
            </a:ext>
          </a:extLst>
        </p:spPr>
      </p:pic>
      <p:sp>
        <p:nvSpPr>
          <p:cNvPr id="12" name="CuadroTexto 11">
            <a:extLst>
              <a:ext uri="{FF2B5EF4-FFF2-40B4-BE49-F238E27FC236}">
                <a16:creationId xmlns:a16="http://schemas.microsoft.com/office/drawing/2014/main" id="{53F122AD-A2E6-4AEB-A7F0-EC846DA9F2C0}"/>
              </a:ext>
            </a:extLst>
          </p:cNvPr>
          <p:cNvSpPr txBox="1"/>
          <p:nvPr/>
        </p:nvSpPr>
        <p:spPr>
          <a:xfrm>
            <a:off x="4559474" y="1541928"/>
            <a:ext cx="7632526" cy="4585871"/>
          </a:xfrm>
          <a:prstGeom prst="rect">
            <a:avLst/>
          </a:prstGeom>
          <a:noFill/>
        </p:spPr>
        <p:txBody>
          <a:bodyPr wrap="square">
            <a:spAutoFit/>
          </a:bodyPr>
          <a:lstStyle/>
          <a:p>
            <a:pPr algn="l" fontAlgn="base"/>
            <a:r>
              <a:rPr lang="es-ES" sz="2000" b="1" i="0" dirty="0">
                <a:solidFill>
                  <a:srgbClr val="00B0F0"/>
                </a:solidFill>
                <a:effectLst/>
                <a:latin typeface="+mj-lt"/>
              </a:rPr>
              <a:t>Do </a:t>
            </a:r>
            <a:r>
              <a:rPr lang="es-ES" sz="2000" b="1" i="0" dirty="0" err="1">
                <a:solidFill>
                  <a:srgbClr val="00B0F0"/>
                </a:solidFill>
                <a:effectLst/>
                <a:latin typeface="+mj-lt"/>
              </a:rPr>
              <a:t>not</a:t>
            </a:r>
            <a:r>
              <a:rPr lang="es-ES" sz="2000" b="1" i="0" dirty="0">
                <a:solidFill>
                  <a:srgbClr val="00B0F0"/>
                </a:solidFill>
                <a:effectLst/>
                <a:latin typeface="+mj-lt"/>
              </a:rPr>
              <a:t> </a:t>
            </a:r>
            <a:r>
              <a:rPr lang="es-ES" sz="2000" b="1" i="0" dirty="0" err="1">
                <a:solidFill>
                  <a:srgbClr val="00B0F0"/>
                </a:solidFill>
                <a:effectLst/>
                <a:latin typeface="+mj-lt"/>
              </a:rPr>
              <a:t>wait</a:t>
            </a:r>
            <a:r>
              <a:rPr lang="es-ES" sz="2000" b="1" i="0" dirty="0">
                <a:solidFill>
                  <a:srgbClr val="00B0F0"/>
                </a:solidFill>
                <a:effectLst/>
                <a:latin typeface="+mj-lt"/>
              </a:rPr>
              <a:t>. </a:t>
            </a:r>
            <a:br>
              <a:rPr lang="ar-QA" sz="1600" b="0" i="0" dirty="0">
                <a:solidFill>
                  <a:srgbClr val="000000"/>
                </a:solidFill>
                <a:effectLst/>
                <a:latin typeface="+mj-lt"/>
              </a:rPr>
            </a:br>
            <a:endParaRPr lang="es-ES" sz="1600" b="0" i="0" dirty="0">
              <a:solidFill>
                <a:srgbClr val="000000"/>
              </a:solidFill>
              <a:effectLst/>
              <a:latin typeface="+mj-lt"/>
            </a:endParaRPr>
          </a:p>
          <a:p>
            <a:pPr algn="l" fontAlgn="base"/>
            <a:r>
              <a:rPr lang="en-US" sz="1600" i="0" dirty="0">
                <a:solidFill>
                  <a:srgbClr val="000000"/>
                </a:solidFill>
                <a:effectLst/>
                <a:latin typeface="+mj-lt"/>
              </a:rPr>
              <a:t>Report allegations of sexual exploitation and abuse by UN personnel immediately to the UN. </a:t>
            </a:r>
          </a:p>
          <a:p>
            <a:pPr algn="l" fontAlgn="base"/>
            <a:endParaRPr lang="en-US" sz="1600" i="0" dirty="0">
              <a:solidFill>
                <a:srgbClr val="000000"/>
              </a:solidFill>
              <a:effectLst/>
              <a:latin typeface="+mj-lt"/>
            </a:endParaRPr>
          </a:p>
          <a:p>
            <a:pPr algn="l" fontAlgn="base"/>
            <a:r>
              <a:rPr lang="en-US" sz="1600" i="0" dirty="0">
                <a:solidFill>
                  <a:srgbClr val="000000"/>
                </a:solidFill>
                <a:effectLst/>
                <a:latin typeface="+mj-lt"/>
              </a:rPr>
              <a:t>For example, you may have a suspicion because of a </a:t>
            </a:r>
            <a:r>
              <a:rPr lang="en-US" sz="1600" i="0" dirty="0" err="1">
                <a:solidFill>
                  <a:srgbClr val="000000"/>
                </a:solidFill>
                <a:effectLst/>
                <a:latin typeface="+mj-lt"/>
              </a:rPr>
              <a:t>rumour</a:t>
            </a:r>
            <a:r>
              <a:rPr lang="en-US" sz="1600" i="0" dirty="0">
                <a:solidFill>
                  <a:srgbClr val="000000"/>
                </a:solidFill>
                <a:effectLst/>
                <a:latin typeface="+mj-lt"/>
              </a:rPr>
              <a:t> you have heard, or you may have developed a concern after an unauthorized absence from a UN camp at night, or you may have received a formal complaint by a member of the local population.</a:t>
            </a:r>
          </a:p>
          <a:p>
            <a:pPr algn="l" fontAlgn="base"/>
            <a:endParaRPr lang="en-US" sz="1600" i="0" dirty="0">
              <a:solidFill>
                <a:srgbClr val="000000"/>
              </a:solidFill>
              <a:effectLst/>
              <a:latin typeface="+mj-lt"/>
            </a:endParaRPr>
          </a:p>
          <a:p>
            <a:pPr algn="l" fontAlgn="base"/>
            <a:r>
              <a:rPr lang="en-US" sz="1600" i="0" dirty="0">
                <a:solidFill>
                  <a:srgbClr val="000000"/>
                </a:solidFill>
                <a:effectLst/>
                <a:latin typeface="+mj-lt"/>
              </a:rPr>
              <a:t> If you turn a blind eye and ignore potential, or actual, sexual exploitation and abuse by UN personnel, this will be treated as a breach of duty (for a manager) or failure to exercise effective command and control (for a commander). For managers, failing to report sexual exploitation and abuse may result in administrative sanctions and/or disciplinary proceedings for misconduct. For commanders, failing to report sexual exploitation and abuse will result in repatriation and being barred from future service with the UN, and may result in a finding of misconduct or serious misconduct. </a:t>
            </a:r>
            <a:endParaRPr lang="ar-QA" sz="1600" i="0" dirty="0">
              <a:solidFill>
                <a:srgbClr val="000000"/>
              </a:solidFill>
              <a:effectLst/>
              <a:latin typeface="+mj-lt"/>
            </a:endParaRPr>
          </a:p>
        </p:txBody>
      </p:sp>
      <p:sp>
        <p:nvSpPr>
          <p:cNvPr id="5" name="CuadroTexto 4">
            <a:extLst>
              <a:ext uri="{FF2B5EF4-FFF2-40B4-BE49-F238E27FC236}">
                <a16:creationId xmlns:a16="http://schemas.microsoft.com/office/drawing/2014/main" id="{268BFB29-07E4-4837-A1D7-5C3AB2134FC1}"/>
              </a:ext>
            </a:extLst>
          </p:cNvPr>
          <p:cNvSpPr txBox="1"/>
          <p:nvPr/>
        </p:nvSpPr>
        <p:spPr>
          <a:xfrm>
            <a:off x="408530" y="379836"/>
            <a:ext cx="11645066" cy="523220"/>
          </a:xfrm>
          <a:prstGeom prst="rect">
            <a:avLst/>
          </a:prstGeom>
          <a:noFill/>
        </p:spPr>
        <p:txBody>
          <a:bodyPr wrap="square">
            <a:spAutoFit/>
          </a:bodyPr>
          <a:lstStyle/>
          <a:p>
            <a:pPr algn="l"/>
            <a:r>
              <a:rPr lang="en-US" sz="2800" b="1" i="0" dirty="0">
                <a:solidFill>
                  <a:srgbClr val="00B0F0"/>
                </a:solidFill>
                <a:effectLst/>
              </a:rPr>
              <a:t>Report allegations immediately to the UN</a:t>
            </a:r>
            <a:endParaRPr lang="es-ES" sz="2800" b="1" dirty="0">
              <a:solidFill>
                <a:srgbClr val="00B0F0"/>
              </a:solidFill>
            </a:endParaRPr>
          </a:p>
        </p:txBody>
      </p:sp>
    </p:spTree>
    <p:extLst>
      <p:ext uri="{BB962C8B-B14F-4D97-AF65-F5344CB8AC3E}">
        <p14:creationId xmlns:p14="http://schemas.microsoft.com/office/powerpoint/2010/main" val="72696477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Cropped">
            <a:extLst>
              <a:ext uri="{FF2B5EF4-FFF2-40B4-BE49-F238E27FC236}">
                <a16:creationId xmlns:a16="http://schemas.microsoft.com/office/drawing/2014/main" id="{45DF0942-2911-4901-995B-6B40D2D2A6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644" r="31369"/>
          <a:stretch/>
        </p:blipFill>
        <p:spPr bwMode="auto">
          <a:xfrm>
            <a:off x="-910338" y="1692607"/>
            <a:ext cx="5849655" cy="5294565"/>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679E2366-372C-43C9-B97A-C54C1D44E550}"/>
              </a:ext>
            </a:extLst>
          </p:cNvPr>
          <p:cNvSpPr txBox="1"/>
          <p:nvPr/>
        </p:nvSpPr>
        <p:spPr>
          <a:xfrm>
            <a:off x="383060" y="351843"/>
            <a:ext cx="11645066" cy="523220"/>
          </a:xfrm>
          <a:prstGeom prst="rect">
            <a:avLst/>
          </a:prstGeom>
          <a:noFill/>
        </p:spPr>
        <p:txBody>
          <a:bodyPr wrap="square">
            <a:spAutoFit/>
          </a:bodyPr>
          <a:lstStyle/>
          <a:p>
            <a:pPr algn="l"/>
            <a:r>
              <a:rPr lang="en-US" sz="2800" b="1" i="0" dirty="0">
                <a:solidFill>
                  <a:srgbClr val="00B0F0"/>
                </a:solidFill>
                <a:effectLst/>
              </a:rPr>
              <a:t>Report allegations immediately to the UN</a:t>
            </a:r>
            <a:endParaRPr lang="es-ES" sz="2800" b="1" dirty="0">
              <a:solidFill>
                <a:srgbClr val="00B0F0"/>
              </a:solidFill>
            </a:endParaRPr>
          </a:p>
        </p:txBody>
      </p:sp>
      <p:sp>
        <p:nvSpPr>
          <p:cNvPr id="7" name="CuadroTexto 6">
            <a:extLst>
              <a:ext uri="{FF2B5EF4-FFF2-40B4-BE49-F238E27FC236}">
                <a16:creationId xmlns:a16="http://schemas.microsoft.com/office/drawing/2014/main" id="{BE1324D7-98AF-4711-B16D-0804A018B062}"/>
              </a:ext>
            </a:extLst>
          </p:cNvPr>
          <p:cNvSpPr txBox="1"/>
          <p:nvPr/>
        </p:nvSpPr>
        <p:spPr>
          <a:xfrm>
            <a:off x="4028302" y="1939232"/>
            <a:ext cx="7999824" cy="2400657"/>
          </a:xfrm>
          <a:prstGeom prst="rect">
            <a:avLst/>
          </a:prstGeom>
          <a:noFill/>
        </p:spPr>
        <p:txBody>
          <a:bodyPr wrap="square">
            <a:spAutoFit/>
          </a:bodyPr>
          <a:lstStyle/>
          <a:p>
            <a:pPr algn="l" fontAlgn="base"/>
            <a:r>
              <a:rPr lang="en-US" sz="2000" b="1" i="0" dirty="0">
                <a:solidFill>
                  <a:srgbClr val="000000"/>
                </a:solidFill>
                <a:effectLst/>
              </a:rPr>
              <a:t>Do not try to resolve the issue yourself before reporting the allegation to the UN.</a:t>
            </a:r>
          </a:p>
          <a:p>
            <a:pPr algn="l" fontAlgn="base"/>
            <a:endParaRPr lang="en-US" sz="2000" b="1" dirty="0">
              <a:solidFill>
                <a:srgbClr val="000000"/>
              </a:solidFill>
            </a:endParaRPr>
          </a:p>
          <a:p>
            <a:pPr algn="l" fontAlgn="base"/>
            <a:r>
              <a:rPr lang="en-US" i="0" dirty="0">
                <a:solidFill>
                  <a:srgbClr val="000000"/>
                </a:solidFill>
                <a:effectLst/>
              </a:rPr>
              <a:t>Report the allegation immediately to the UN.</a:t>
            </a:r>
          </a:p>
          <a:p>
            <a:pPr algn="l" fontAlgn="base"/>
            <a:endParaRPr lang="en-US" i="0" dirty="0">
              <a:solidFill>
                <a:srgbClr val="000000"/>
              </a:solidFill>
              <a:effectLst/>
            </a:endParaRPr>
          </a:p>
          <a:p>
            <a:pPr algn="l" fontAlgn="base"/>
            <a:r>
              <a:rPr lang="en-US" i="0" dirty="0">
                <a:solidFill>
                  <a:srgbClr val="000000"/>
                </a:solidFill>
                <a:effectLst/>
              </a:rPr>
              <a:t>For example, do not try to mediate between the alleged perpetrator and the alleged victim(s) and their families or broker a joint solution before reporting the allegation to the UN. </a:t>
            </a:r>
            <a:endParaRPr lang="ar-QA" i="0" dirty="0">
              <a:solidFill>
                <a:srgbClr val="000000"/>
              </a:solidFill>
              <a:effectLst/>
            </a:endParaRPr>
          </a:p>
        </p:txBody>
      </p:sp>
    </p:spTree>
    <p:extLst>
      <p:ext uri="{BB962C8B-B14F-4D97-AF65-F5344CB8AC3E}">
        <p14:creationId xmlns:p14="http://schemas.microsoft.com/office/powerpoint/2010/main" val="34386455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Cropped">
            <a:extLst>
              <a:ext uri="{FF2B5EF4-FFF2-40B4-BE49-F238E27FC236}">
                <a16:creationId xmlns:a16="http://schemas.microsoft.com/office/drawing/2014/main" id="{45DF0942-2911-4901-995B-6B40D2D2A6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8527"/>
          <a:stretch/>
        </p:blipFill>
        <p:spPr bwMode="auto">
          <a:xfrm>
            <a:off x="6882715" y="855779"/>
            <a:ext cx="5642918" cy="6002221"/>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901FFF9A-7C25-4419-9065-536122DC82F0}"/>
              </a:ext>
            </a:extLst>
          </p:cNvPr>
          <p:cNvSpPr txBox="1"/>
          <p:nvPr/>
        </p:nvSpPr>
        <p:spPr>
          <a:xfrm>
            <a:off x="408530" y="394114"/>
            <a:ext cx="11645066" cy="523220"/>
          </a:xfrm>
          <a:prstGeom prst="rect">
            <a:avLst/>
          </a:prstGeom>
          <a:noFill/>
        </p:spPr>
        <p:txBody>
          <a:bodyPr wrap="square">
            <a:spAutoFit/>
          </a:bodyPr>
          <a:lstStyle/>
          <a:p>
            <a:pPr algn="l"/>
            <a:r>
              <a:rPr lang="en-US" sz="2800" b="1" i="0" dirty="0">
                <a:solidFill>
                  <a:srgbClr val="00B0F0"/>
                </a:solidFill>
                <a:effectLst/>
              </a:rPr>
              <a:t>Report allegations immediately to the UN</a:t>
            </a:r>
            <a:endParaRPr lang="es-ES" sz="2800" b="1" dirty="0">
              <a:solidFill>
                <a:srgbClr val="00B0F0"/>
              </a:solidFill>
            </a:endParaRPr>
          </a:p>
        </p:txBody>
      </p:sp>
      <p:sp>
        <p:nvSpPr>
          <p:cNvPr id="7" name="CuadroTexto 6">
            <a:extLst>
              <a:ext uri="{FF2B5EF4-FFF2-40B4-BE49-F238E27FC236}">
                <a16:creationId xmlns:a16="http://schemas.microsoft.com/office/drawing/2014/main" id="{1254DE86-732D-494C-97DB-640568536BDB}"/>
              </a:ext>
            </a:extLst>
          </p:cNvPr>
          <p:cNvSpPr txBox="1"/>
          <p:nvPr/>
        </p:nvSpPr>
        <p:spPr>
          <a:xfrm>
            <a:off x="408530" y="2228671"/>
            <a:ext cx="7203988" cy="2400657"/>
          </a:xfrm>
          <a:prstGeom prst="rect">
            <a:avLst/>
          </a:prstGeom>
          <a:noFill/>
        </p:spPr>
        <p:txBody>
          <a:bodyPr wrap="square">
            <a:spAutoFit/>
          </a:bodyPr>
          <a:lstStyle/>
          <a:p>
            <a:pPr algn="l" fontAlgn="base"/>
            <a:r>
              <a:rPr lang="en-US" sz="2000" b="1" i="0" dirty="0">
                <a:solidFill>
                  <a:srgbClr val="000000"/>
                </a:solidFill>
                <a:effectLst/>
              </a:rPr>
              <a:t>Do not try to find out if the allegation involving a UN personnel is true before reporting it to the UN.</a:t>
            </a:r>
          </a:p>
          <a:p>
            <a:pPr algn="l" fontAlgn="base"/>
            <a:endParaRPr lang="en-US" sz="2000" b="1" dirty="0">
              <a:solidFill>
                <a:srgbClr val="000000"/>
              </a:solidFill>
            </a:endParaRPr>
          </a:p>
          <a:p>
            <a:pPr algn="l" fontAlgn="base"/>
            <a:r>
              <a:rPr lang="en-US" b="1" i="0" dirty="0">
                <a:solidFill>
                  <a:srgbClr val="000000"/>
                </a:solidFill>
                <a:effectLst/>
              </a:rPr>
              <a:t>That is the job of an investigation. </a:t>
            </a:r>
          </a:p>
          <a:p>
            <a:pPr algn="l" fontAlgn="base"/>
            <a:endParaRPr lang="en-US" i="0" dirty="0">
              <a:solidFill>
                <a:srgbClr val="000000"/>
              </a:solidFill>
              <a:effectLst/>
            </a:endParaRPr>
          </a:p>
          <a:p>
            <a:pPr algn="l" fontAlgn="base"/>
            <a:r>
              <a:rPr lang="en-US" i="0" dirty="0">
                <a:solidFill>
                  <a:srgbClr val="000000"/>
                </a:solidFill>
                <a:effectLst/>
              </a:rPr>
              <a:t>For example, do not try to interview the alleged victim and the alleged perpetrator to find out if the allegation seems to be credible before reporting it to the UN.</a:t>
            </a:r>
            <a:endParaRPr lang="ar-QA" i="0" dirty="0">
              <a:solidFill>
                <a:srgbClr val="000000"/>
              </a:solidFill>
              <a:effectLst/>
            </a:endParaRPr>
          </a:p>
        </p:txBody>
      </p:sp>
    </p:spTree>
    <p:extLst>
      <p:ext uri="{BB962C8B-B14F-4D97-AF65-F5344CB8AC3E}">
        <p14:creationId xmlns:p14="http://schemas.microsoft.com/office/powerpoint/2010/main" val="34034188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1808768-4F03-42E2-BEE5-8AC6BB018886}"/>
              </a:ext>
            </a:extLst>
          </p:cNvPr>
          <p:cNvSpPr txBox="1"/>
          <p:nvPr/>
        </p:nvSpPr>
        <p:spPr>
          <a:xfrm>
            <a:off x="424543" y="377451"/>
            <a:ext cx="11647714" cy="523220"/>
          </a:xfrm>
          <a:prstGeom prst="rect">
            <a:avLst/>
          </a:prstGeom>
          <a:noFill/>
        </p:spPr>
        <p:txBody>
          <a:bodyPr wrap="square">
            <a:spAutoFit/>
          </a:bodyPr>
          <a:lstStyle/>
          <a:p>
            <a:r>
              <a:rPr lang="es-ES" altLang="zh-CN" sz="2800" b="1" i="0" dirty="0">
                <a:solidFill>
                  <a:srgbClr val="00B0F0"/>
                </a:solidFill>
                <a:effectLst/>
              </a:rPr>
              <a:t>No sex </a:t>
            </a:r>
            <a:r>
              <a:rPr lang="es-ES" altLang="zh-CN" sz="2800" b="1" i="0" dirty="0" err="1">
                <a:solidFill>
                  <a:srgbClr val="00B0F0"/>
                </a:solidFill>
                <a:effectLst/>
              </a:rPr>
              <a:t>with</a:t>
            </a:r>
            <a:r>
              <a:rPr lang="es-ES" altLang="zh-CN" sz="2800" b="1" i="0" dirty="0">
                <a:solidFill>
                  <a:srgbClr val="00B0F0"/>
                </a:solidFill>
                <a:effectLst/>
              </a:rPr>
              <a:t> prostitutes. </a:t>
            </a:r>
            <a:endParaRPr lang="es-ES" sz="2800" dirty="0">
              <a:solidFill>
                <a:srgbClr val="00B0F0"/>
              </a:solidFill>
            </a:endParaRPr>
          </a:p>
        </p:txBody>
      </p:sp>
      <p:sp>
        <p:nvSpPr>
          <p:cNvPr id="5" name="CuadroTexto 4">
            <a:extLst>
              <a:ext uri="{FF2B5EF4-FFF2-40B4-BE49-F238E27FC236}">
                <a16:creationId xmlns:a16="http://schemas.microsoft.com/office/drawing/2014/main" id="{97E73D0C-4293-496C-8E05-6BF1E2AF783C}"/>
              </a:ext>
            </a:extLst>
          </p:cNvPr>
          <p:cNvSpPr txBox="1"/>
          <p:nvPr/>
        </p:nvSpPr>
        <p:spPr>
          <a:xfrm>
            <a:off x="424543" y="1236366"/>
            <a:ext cx="11647714" cy="369332"/>
          </a:xfrm>
          <a:prstGeom prst="rect">
            <a:avLst/>
          </a:prstGeom>
          <a:noFill/>
        </p:spPr>
        <p:txBody>
          <a:bodyPr wrap="square">
            <a:spAutoFit/>
          </a:bodyPr>
          <a:lstStyle/>
          <a:p>
            <a:pPr algn="l" fontAlgn="base"/>
            <a:r>
              <a:rPr lang="en-US" altLang="zh-CN" b="0" i="0" dirty="0">
                <a:solidFill>
                  <a:srgbClr val="000000"/>
                </a:solidFill>
                <a:effectLst/>
              </a:rPr>
              <a:t>The UN also prohibits sex with prostitutes. </a:t>
            </a:r>
          </a:p>
        </p:txBody>
      </p:sp>
      <p:pic>
        <p:nvPicPr>
          <p:cNvPr id="2050" name="Picture 2" descr="Cropped">
            <a:extLst>
              <a:ext uri="{FF2B5EF4-FFF2-40B4-BE49-F238E27FC236}">
                <a16:creationId xmlns:a16="http://schemas.microsoft.com/office/drawing/2014/main" id="{9DE42CAE-D9C2-4372-B76B-BD025197151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946" t="15555" r="17589" b="18572"/>
          <a:stretch/>
        </p:blipFill>
        <p:spPr bwMode="auto">
          <a:xfrm>
            <a:off x="444421" y="2041657"/>
            <a:ext cx="6411685" cy="3685388"/>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BD42DB43-1966-4004-A533-18B814A4C32F}"/>
              </a:ext>
            </a:extLst>
          </p:cNvPr>
          <p:cNvSpPr txBox="1"/>
          <p:nvPr/>
        </p:nvSpPr>
        <p:spPr>
          <a:xfrm>
            <a:off x="7130143" y="2310725"/>
            <a:ext cx="4789714" cy="2308324"/>
          </a:xfrm>
          <a:prstGeom prst="rect">
            <a:avLst/>
          </a:prstGeom>
          <a:noFill/>
        </p:spPr>
        <p:txBody>
          <a:bodyPr wrap="square">
            <a:spAutoFit/>
          </a:bodyPr>
          <a:lstStyle/>
          <a:p>
            <a:r>
              <a:rPr lang="en-US" altLang="zh-CN" b="1" i="0" dirty="0">
                <a:solidFill>
                  <a:srgbClr val="000000"/>
                </a:solidFill>
                <a:effectLst/>
              </a:rPr>
              <a:t>No sex with prostitutes, even if prostitution is tolerated or legal in the country.</a:t>
            </a:r>
          </a:p>
          <a:p>
            <a:endParaRPr lang="es-ES" b="1" dirty="0">
              <a:solidFill>
                <a:srgbClr val="000000"/>
              </a:solidFill>
            </a:endParaRPr>
          </a:p>
          <a:p>
            <a:pPr algn="l" fontAlgn="base"/>
            <a:r>
              <a:rPr lang="en-US" altLang="zh-CN" b="0" i="0" dirty="0">
                <a:solidFill>
                  <a:srgbClr val="000000"/>
                </a:solidFill>
                <a:effectLst/>
              </a:rPr>
              <a:t>In some countries, prostitution is tolerated and in other countries, it is legal. But as long as you work or serve in the UN, you have to abide by the stricter UN standards of conduct that prohibit sex with prostitutes.</a:t>
            </a:r>
            <a:endParaRPr lang="es-ES" b="1" dirty="0"/>
          </a:p>
        </p:txBody>
      </p:sp>
    </p:spTree>
    <p:extLst>
      <p:ext uri="{BB962C8B-B14F-4D97-AF65-F5344CB8AC3E}">
        <p14:creationId xmlns:p14="http://schemas.microsoft.com/office/powerpoint/2010/main" val="176639088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3A6E6E2-817B-49C1-82A0-D8883099CFCD}"/>
              </a:ext>
            </a:extLst>
          </p:cNvPr>
          <p:cNvSpPr txBox="1"/>
          <p:nvPr/>
        </p:nvSpPr>
        <p:spPr>
          <a:xfrm>
            <a:off x="353076" y="386866"/>
            <a:ext cx="11485845" cy="523220"/>
          </a:xfrm>
          <a:prstGeom prst="rect">
            <a:avLst/>
          </a:prstGeom>
          <a:noFill/>
        </p:spPr>
        <p:txBody>
          <a:bodyPr wrap="square">
            <a:spAutoFit/>
          </a:bodyPr>
          <a:lstStyle/>
          <a:p>
            <a:pPr algn="l"/>
            <a:r>
              <a:rPr lang="es-ES" sz="2800" b="1" i="0" dirty="0" err="1">
                <a:solidFill>
                  <a:srgbClr val="00B0F0"/>
                </a:solidFill>
                <a:effectLst/>
              </a:rPr>
              <a:t>Keep</a:t>
            </a:r>
            <a:r>
              <a:rPr lang="es-ES" sz="2800" b="1" i="0" dirty="0">
                <a:solidFill>
                  <a:srgbClr val="00B0F0"/>
                </a:solidFill>
                <a:effectLst/>
              </a:rPr>
              <a:t> </a:t>
            </a:r>
            <a:r>
              <a:rPr lang="es-ES" sz="2800" b="1" i="0" dirty="0" err="1">
                <a:solidFill>
                  <a:srgbClr val="00B0F0"/>
                </a:solidFill>
                <a:effectLst/>
              </a:rPr>
              <a:t>it</a:t>
            </a:r>
            <a:r>
              <a:rPr lang="es-ES" sz="2800" b="1" i="0" dirty="0">
                <a:solidFill>
                  <a:srgbClr val="00B0F0"/>
                </a:solidFill>
                <a:effectLst/>
              </a:rPr>
              <a:t> </a:t>
            </a:r>
            <a:r>
              <a:rPr lang="es-ES" sz="2800" b="1" i="0" dirty="0" err="1">
                <a:solidFill>
                  <a:srgbClr val="00B0F0"/>
                </a:solidFill>
                <a:effectLst/>
              </a:rPr>
              <a:t>confidential</a:t>
            </a:r>
            <a:r>
              <a:rPr lang="es-ES" sz="2800" b="1" i="0" dirty="0">
                <a:solidFill>
                  <a:srgbClr val="00B0F0"/>
                </a:solidFill>
                <a:effectLst/>
              </a:rPr>
              <a:t> </a:t>
            </a:r>
            <a:endParaRPr lang="es-ES" sz="2800" dirty="0">
              <a:solidFill>
                <a:srgbClr val="00B0F0"/>
              </a:solidFill>
            </a:endParaRPr>
          </a:p>
        </p:txBody>
      </p:sp>
      <p:sp>
        <p:nvSpPr>
          <p:cNvPr id="5" name="CuadroTexto 4">
            <a:extLst>
              <a:ext uri="{FF2B5EF4-FFF2-40B4-BE49-F238E27FC236}">
                <a16:creationId xmlns:a16="http://schemas.microsoft.com/office/drawing/2014/main" id="{4260CD61-59AF-451C-B915-F7445EF3F5BB}"/>
              </a:ext>
            </a:extLst>
          </p:cNvPr>
          <p:cNvSpPr txBox="1"/>
          <p:nvPr/>
        </p:nvSpPr>
        <p:spPr>
          <a:xfrm>
            <a:off x="353076" y="1305022"/>
            <a:ext cx="11646073" cy="1754326"/>
          </a:xfrm>
          <a:prstGeom prst="rect">
            <a:avLst/>
          </a:prstGeom>
          <a:noFill/>
        </p:spPr>
        <p:txBody>
          <a:bodyPr wrap="square">
            <a:spAutoFit/>
          </a:bodyPr>
          <a:lstStyle/>
          <a:p>
            <a:pPr algn="l" fontAlgn="base"/>
            <a:r>
              <a:rPr lang="en-US" b="0" i="0" dirty="0">
                <a:solidFill>
                  <a:srgbClr val="000000"/>
                </a:solidFill>
                <a:effectLst/>
              </a:rPr>
              <a:t>Managers and commanders need to keep the allegation of sexual exploitation and abuse involving a UN personnel confidential.  </a:t>
            </a:r>
          </a:p>
          <a:p>
            <a:pPr algn="l" fontAlgn="base"/>
            <a:endParaRPr lang="en-US" b="0" i="0" dirty="0">
              <a:solidFill>
                <a:srgbClr val="000000"/>
              </a:solidFill>
              <a:effectLst/>
            </a:endParaRPr>
          </a:p>
          <a:p>
            <a:pPr algn="l" fontAlgn="base"/>
            <a:r>
              <a:rPr lang="en-US" b="0" i="0" dirty="0">
                <a:solidFill>
                  <a:srgbClr val="000000"/>
                </a:solidFill>
                <a:effectLst/>
              </a:rPr>
              <a:t>Only disclose information to those who require this information in order to exercise their conduct and discipline functions (e.g. a conduct and discipline team, or the head of component) or to investigate the allegation (e.g. the UN Office of Internal Oversight Services (OIOS)).</a:t>
            </a:r>
            <a:endParaRPr lang="ar-QA" b="0" i="0" dirty="0">
              <a:solidFill>
                <a:srgbClr val="000000"/>
              </a:solidFill>
              <a:effectLst/>
            </a:endParaRPr>
          </a:p>
        </p:txBody>
      </p:sp>
      <p:sp>
        <p:nvSpPr>
          <p:cNvPr id="6" name="CuadroTexto 5">
            <a:extLst>
              <a:ext uri="{FF2B5EF4-FFF2-40B4-BE49-F238E27FC236}">
                <a16:creationId xmlns:a16="http://schemas.microsoft.com/office/drawing/2014/main" id="{33AE6C90-5A43-4099-8B6A-D0B79000F116}"/>
              </a:ext>
            </a:extLst>
          </p:cNvPr>
          <p:cNvSpPr txBox="1"/>
          <p:nvPr/>
        </p:nvSpPr>
        <p:spPr>
          <a:xfrm>
            <a:off x="353076" y="3371493"/>
            <a:ext cx="6093912" cy="400110"/>
          </a:xfrm>
          <a:prstGeom prst="rect">
            <a:avLst/>
          </a:prstGeom>
          <a:noFill/>
        </p:spPr>
        <p:txBody>
          <a:bodyPr wrap="square">
            <a:spAutoFit/>
          </a:bodyPr>
          <a:lstStyle/>
          <a:p>
            <a:pPr algn="l"/>
            <a:r>
              <a:rPr lang="es-ES" sz="2000" b="1" i="0" dirty="0" err="1">
                <a:solidFill>
                  <a:srgbClr val="00B0F0"/>
                </a:solidFill>
                <a:effectLst/>
              </a:rPr>
              <a:t>What</a:t>
            </a:r>
            <a:r>
              <a:rPr lang="es-ES" sz="2000" b="1" i="0" dirty="0">
                <a:solidFill>
                  <a:srgbClr val="00B0F0"/>
                </a:solidFill>
                <a:effectLst/>
              </a:rPr>
              <a:t> do </a:t>
            </a:r>
            <a:r>
              <a:rPr lang="es-ES" sz="2000" b="1" i="0" dirty="0" err="1">
                <a:solidFill>
                  <a:srgbClr val="00B0F0"/>
                </a:solidFill>
                <a:effectLst/>
              </a:rPr>
              <a:t>you</a:t>
            </a:r>
            <a:r>
              <a:rPr lang="es-ES" sz="2000" b="1" i="0" dirty="0">
                <a:solidFill>
                  <a:srgbClr val="00B0F0"/>
                </a:solidFill>
                <a:effectLst/>
              </a:rPr>
              <a:t> </a:t>
            </a:r>
            <a:r>
              <a:rPr lang="es-ES" sz="2000" b="1" i="0" dirty="0" err="1">
                <a:solidFill>
                  <a:srgbClr val="00B0F0"/>
                </a:solidFill>
                <a:effectLst/>
              </a:rPr>
              <a:t>think</a:t>
            </a:r>
            <a:r>
              <a:rPr lang="es-ES" sz="2000" b="1" i="0" dirty="0">
                <a:solidFill>
                  <a:srgbClr val="00B0F0"/>
                </a:solidFill>
                <a:effectLst/>
              </a:rPr>
              <a:t>?</a:t>
            </a:r>
            <a:endParaRPr lang="es-ES" sz="2000" dirty="0">
              <a:solidFill>
                <a:srgbClr val="00B0F0"/>
              </a:solidFill>
            </a:endParaRPr>
          </a:p>
        </p:txBody>
      </p:sp>
      <p:sp>
        <p:nvSpPr>
          <p:cNvPr id="7" name="CuadroTexto 6">
            <a:extLst>
              <a:ext uri="{FF2B5EF4-FFF2-40B4-BE49-F238E27FC236}">
                <a16:creationId xmlns:a16="http://schemas.microsoft.com/office/drawing/2014/main" id="{66A7B16D-DDA7-478E-8EB9-C7462227D32D}"/>
              </a:ext>
            </a:extLst>
          </p:cNvPr>
          <p:cNvSpPr txBox="1"/>
          <p:nvPr/>
        </p:nvSpPr>
        <p:spPr>
          <a:xfrm>
            <a:off x="353075" y="3781177"/>
            <a:ext cx="11485845" cy="646331"/>
          </a:xfrm>
          <a:prstGeom prst="rect">
            <a:avLst/>
          </a:prstGeom>
          <a:noFill/>
        </p:spPr>
        <p:txBody>
          <a:bodyPr wrap="square">
            <a:spAutoFit/>
          </a:bodyPr>
          <a:lstStyle/>
          <a:p>
            <a:pPr algn="l"/>
            <a:r>
              <a:rPr lang="en-US" b="0" i="0" dirty="0">
                <a:solidFill>
                  <a:srgbClr val="000000"/>
                </a:solidFill>
                <a:effectLst/>
              </a:rPr>
              <a:t>What information regarding an allegation of sexual exploitation and abuse do you need to keep confidential?</a:t>
            </a:r>
            <a:br>
              <a:rPr lang="en-US" dirty="0"/>
            </a:br>
            <a:endParaRPr lang="es-ES" dirty="0"/>
          </a:p>
        </p:txBody>
      </p:sp>
      <p:sp>
        <p:nvSpPr>
          <p:cNvPr id="8" name="CuadroTexto 7">
            <a:extLst>
              <a:ext uri="{FF2B5EF4-FFF2-40B4-BE49-F238E27FC236}">
                <a16:creationId xmlns:a16="http://schemas.microsoft.com/office/drawing/2014/main" id="{EBECB80C-F304-4B8E-AD9F-0F732C4F3A71}"/>
              </a:ext>
            </a:extLst>
          </p:cNvPr>
          <p:cNvSpPr txBox="1"/>
          <p:nvPr/>
        </p:nvSpPr>
        <p:spPr>
          <a:xfrm>
            <a:off x="897511" y="4554814"/>
            <a:ext cx="6096000" cy="369332"/>
          </a:xfrm>
          <a:prstGeom prst="rect">
            <a:avLst/>
          </a:prstGeom>
          <a:noFill/>
        </p:spPr>
        <p:txBody>
          <a:bodyPr wrap="square">
            <a:spAutoFit/>
          </a:bodyPr>
          <a:lstStyle/>
          <a:p>
            <a:pPr algn="l"/>
            <a:r>
              <a:rPr lang="es-ES" b="0" i="0" dirty="0" err="1">
                <a:solidFill>
                  <a:srgbClr val="000000"/>
                </a:solidFill>
                <a:effectLst/>
              </a:rPr>
              <a:t>Identity</a:t>
            </a:r>
            <a:r>
              <a:rPr lang="es-ES" b="0" i="0" dirty="0">
                <a:solidFill>
                  <a:srgbClr val="000000"/>
                </a:solidFill>
                <a:effectLst/>
              </a:rPr>
              <a:t> </a:t>
            </a:r>
            <a:r>
              <a:rPr lang="es-ES" b="0" i="0" dirty="0" err="1">
                <a:solidFill>
                  <a:srgbClr val="000000"/>
                </a:solidFill>
                <a:effectLst/>
              </a:rPr>
              <a:t>of</a:t>
            </a:r>
            <a:r>
              <a:rPr lang="es-ES" b="0" i="0" dirty="0">
                <a:solidFill>
                  <a:srgbClr val="000000"/>
                </a:solidFill>
                <a:effectLst/>
              </a:rPr>
              <a:t> </a:t>
            </a:r>
            <a:r>
              <a:rPr lang="es-ES" b="0" i="0" dirty="0" err="1">
                <a:solidFill>
                  <a:srgbClr val="000000"/>
                </a:solidFill>
                <a:effectLst/>
              </a:rPr>
              <a:t>all</a:t>
            </a:r>
            <a:r>
              <a:rPr lang="es-ES" b="0" i="0" dirty="0">
                <a:solidFill>
                  <a:srgbClr val="000000"/>
                </a:solidFill>
                <a:effectLst/>
              </a:rPr>
              <a:t> </a:t>
            </a:r>
            <a:r>
              <a:rPr lang="es-ES" b="0" i="0" dirty="0" err="1">
                <a:solidFill>
                  <a:srgbClr val="000000"/>
                </a:solidFill>
                <a:effectLst/>
              </a:rPr>
              <a:t>involved</a:t>
            </a:r>
            <a:r>
              <a:rPr lang="es-ES" b="0" i="0" dirty="0">
                <a:solidFill>
                  <a:srgbClr val="000000"/>
                </a:solidFill>
                <a:effectLst/>
              </a:rPr>
              <a:t>.</a:t>
            </a:r>
            <a:endParaRPr lang="es-ES" dirty="0"/>
          </a:p>
        </p:txBody>
      </p:sp>
      <p:sp>
        <p:nvSpPr>
          <p:cNvPr id="9" name="CuadroTexto 8">
            <a:extLst>
              <a:ext uri="{FF2B5EF4-FFF2-40B4-BE49-F238E27FC236}">
                <a16:creationId xmlns:a16="http://schemas.microsoft.com/office/drawing/2014/main" id="{BB0840FC-7A94-4C07-8763-DC2B5DB7C54E}"/>
              </a:ext>
            </a:extLst>
          </p:cNvPr>
          <p:cNvSpPr txBox="1"/>
          <p:nvPr/>
        </p:nvSpPr>
        <p:spPr>
          <a:xfrm>
            <a:off x="897511" y="5153363"/>
            <a:ext cx="6096000" cy="369332"/>
          </a:xfrm>
          <a:prstGeom prst="rect">
            <a:avLst/>
          </a:prstGeom>
          <a:noFill/>
        </p:spPr>
        <p:txBody>
          <a:bodyPr wrap="square">
            <a:spAutoFit/>
          </a:bodyPr>
          <a:lstStyle/>
          <a:p>
            <a:pPr algn="l"/>
            <a:r>
              <a:rPr lang="es-ES" b="0" i="0" dirty="0" err="1">
                <a:solidFill>
                  <a:srgbClr val="000000"/>
                </a:solidFill>
                <a:effectLst/>
              </a:rPr>
              <a:t>Nationality</a:t>
            </a:r>
            <a:r>
              <a:rPr lang="es-ES" b="0" i="0" dirty="0">
                <a:solidFill>
                  <a:srgbClr val="000000"/>
                </a:solidFill>
                <a:effectLst/>
              </a:rPr>
              <a:t> </a:t>
            </a:r>
            <a:r>
              <a:rPr lang="es-ES" b="0" i="0" dirty="0" err="1">
                <a:solidFill>
                  <a:srgbClr val="000000"/>
                </a:solidFill>
                <a:effectLst/>
              </a:rPr>
              <a:t>of</a:t>
            </a:r>
            <a:r>
              <a:rPr lang="es-ES" b="0" i="0" dirty="0">
                <a:solidFill>
                  <a:srgbClr val="000000"/>
                </a:solidFill>
                <a:effectLst/>
              </a:rPr>
              <a:t> </a:t>
            </a:r>
            <a:r>
              <a:rPr lang="es-ES" b="0" i="0" dirty="0" err="1">
                <a:solidFill>
                  <a:srgbClr val="000000"/>
                </a:solidFill>
                <a:effectLst/>
              </a:rPr>
              <a:t>all</a:t>
            </a:r>
            <a:r>
              <a:rPr lang="es-ES" b="0" i="0" dirty="0">
                <a:solidFill>
                  <a:srgbClr val="000000"/>
                </a:solidFill>
                <a:effectLst/>
              </a:rPr>
              <a:t> </a:t>
            </a:r>
            <a:r>
              <a:rPr lang="es-ES" b="0" i="0" dirty="0" err="1">
                <a:solidFill>
                  <a:srgbClr val="000000"/>
                </a:solidFill>
                <a:effectLst/>
              </a:rPr>
              <a:t>involved</a:t>
            </a:r>
            <a:r>
              <a:rPr lang="es-ES" b="0" i="0" dirty="0">
                <a:solidFill>
                  <a:srgbClr val="000000"/>
                </a:solidFill>
                <a:effectLst/>
              </a:rPr>
              <a:t>.</a:t>
            </a:r>
            <a:endParaRPr lang="es-ES" dirty="0"/>
          </a:p>
        </p:txBody>
      </p:sp>
      <p:sp>
        <p:nvSpPr>
          <p:cNvPr id="10" name="Rectángulo 9">
            <a:extLst>
              <a:ext uri="{FF2B5EF4-FFF2-40B4-BE49-F238E27FC236}">
                <a16:creationId xmlns:a16="http://schemas.microsoft.com/office/drawing/2014/main" id="{68904741-322E-4AE5-82AC-8B69AC064E03}"/>
              </a:ext>
            </a:extLst>
          </p:cNvPr>
          <p:cNvSpPr>
            <a:spLocks noChangeAspect="1"/>
          </p:cNvSpPr>
          <p:nvPr/>
        </p:nvSpPr>
        <p:spPr>
          <a:xfrm>
            <a:off x="546367" y="4653670"/>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Rectángulo 10">
            <a:extLst>
              <a:ext uri="{FF2B5EF4-FFF2-40B4-BE49-F238E27FC236}">
                <a16:creationId xmlns:a16="http://schemas.microsoft.com/office/drawing/2014/main" id="{0AFB800F-7409-41DD-AA69-56ABFACC74E2}"/>
              </a:ext>
            </a:extLst>
          </p:cNvPr>
          <p:cNvSpPr>
            <a:spLocks noChangeAspect="1"/>
          </p:cNvSpPr>
          <p:nvPr/>
        </p:nvSpPr>
        <p:spPr>
          <a:xfrm>
            <a:off x="546367" y="5262999"/>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CuadroTexto 12">
            <a:extLst>
              <a:ext uri="{FF2B5EF4-FFF2-40B4-BE49-F238E27FC236}">
                <a16:creationId xmlns:a16="http://schemas.microsoft.com/office/drawing/2014/main" id="{25DEA0AE-5409-472F-8D86-6F81995E25F2}"/>
              </a:ext>
            </a:extLst>
          </p:cNvPr>
          <p:cNvSpPr txBox="1"/>
          <p:nvPr/>
        </p:nvSpPr>
        <p:spPr>
          <a:xfrm>
            <a:off x="897511" y="5834347"/>
            <a:ext cx="6093912" cy="369332"/>
          </a:xfrm>
          <a:prstGeom prst="rect">
            <a:avLst/>
          </a:prstGeom>
          <a:noFill/>
        </p:spPr>
        <p:txBody>
          <a:bodyPr wrap="square">
            <a:spAutoFit/>
          </a:bodyPr>
          <a:lstStyle/>
          <a:p>
            <a:pPr algn="l"/>
            <a:r>
              <a:rPr lang="es-ES" b="0" i="0" dirty="0" err="1">
                <a:solidFill>
                  <a:srgbClr val="000000"/>
                </a:solidFill>
                <a:effectLst/>
              </a:rPr>
              <a:t>Nature</a:t>
            </a:r>
            <a:r>
              <a:rPr lang="es-ES" b="0" i="0" dirty="0">
                <a:solidFill>
                  <a:srgbClr val="000000"/>
                </a:solidFill>
                <a:effectLst/>
              </a:rPr>
              <a:t> </a:t>
            </a:r>
            <a:r>
              <a:rPr lang="es-ES" b="0" i="0" dirty="0" err="1">
                <a:solidFill>
                  <a:srgbClr val="000000"/>
                </a:solidFill>
                <a:effectLst/>
              </a:rPr>
              <a:t>of</a:t>
            </a:r>
            <a:r>
              <a:rPr lang="es-ES" b="0" i="0" dirty="0">
                <a:solidFill>
                  <a:srgbClr val="000000"/>
                </a:solidFill>
                <a:effectLst/>
              </a:rPr>
              <a:t> </a:t>
            </a:r>
            <a:r>
              <a:rPr lang="es-ES" b="0" i="0" dirty="0" err="1">
                <a:solidFill>
                  <a:srgbClr val="000000"/>
                </a:solidFill>
                <a:effectLst/>
              </a:rPr>
              <a:t>the</a:t>
            </a:r>
            <a:r>
              <a:rPr lang="es-ES" b="0" i="0" dirty="0">
                <a:solidFill>
                  <a:srgbClr val="000000"/>
                </a:solidFill>
                <a:effectLst/>
              </a:rPr>
              <a:t> </a:t>
            </a:r>
            <a:r>
              <a:rPr lang="es-ES" b="0" i="0" dirty="0" err="1">
                <a:solidFill>
                  <a:srgbClr val="000000"/>
                </a:solidFill>
                <a:effectLst/>
              </a:rPr>
              <a:t>allegation</a:t>
            </a:r>
            <a:r>
              <a:rPr lang="es-ES" b="0" i="0" dirty="0">
                <a:solidFill>
                  <a:srgbClr val="000000"/>
                </a:solidFill>
                <a:effectLst/>
              </a:rPr>
              <a:t>.</a:t>
            </a:r>
            <a:endParaRPr lang="es-ES" dirty="0"/>
          </a:p>
        </p:txBody>
      </p:sp>
      <p:sp>
        <p:nvSpPr>
          <p:cNvPr id="14" name="Rectángulo 13">
            <a:extLst>
              <a:ext uri="{FF2B5EF4-FFF2-40B4-BE49-F238E27FC236}">
                <a16:creationId xmlns:a16="http://schemas.microsoft.com/office/drawing/2014/main" id="{86987735-1059-4A74-9248-A9B19E915B4E}"/>
              </a:ext>
            </a:extLst>
          </p:cNvPr>
          <p:cNvSpPr>
            <a:spLocks noChangeAspect="1"/>
          </p:cNvSpPr>
          <p:nvPr/>
        </p:nvSpPr>
        <p:spPr>
          <a:xfrm>
            <a:off x="546367" y="5933203"/>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85464709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3A6E6E2-817B-49C1-82A0-D8883099CFCD}"/>
              </a:ext>
            </a:extLst>
          </p:cNvPr>
          <p:cNvSpPr txBox="1"/>
          <p:nvPr/>
        </p:nvSpPr>
        <p:spPr>
          <a:xfrm>
            <a:off x="395416" y="401453"/>
            <a:ext cx="11363392" cy="523220"/>
          </a:xfrm>
          <a:prstGeom prst="rect">
            <a:avLst/>
          </a:prstGeom>
          <a:noFill/>
        </p:spPr>
        <p:txBody>
          <a:bodyPr wrap="square">
            <a:spAutoFit/>
          </a:bodyPr>
          <a:lstStyle/>
          <a:p>
            <a:pPr algn="l"/>
            <a:r>
              <a:rPr lang="es-ES" sz="2800" b="1" i="0" dirty="0" err="1">
                <a:solidFill>
                  <a:srgbClr val="00B0F0"/>
                </a:solidFill>
                <a:effectLst/>
              </a:rPr>
              <a:t>Confidentiality</a:t>
            </a:r>
            <a:r>
              <a:rPr lang="es-ES" sz="2800" b="1" i="0" dirty="0">
                <a:solidFill>
                  <a:srgbClr val="00B0F0"/>
                </a:solidFill>
                <a:effectLst/>
              </a:rPr>
              <a:t> and </a:t>
            </a:r>
            <a:r>
              <a:rPr lang="es-ES" sz="2800" b="1" i="0" dirty="0" err="1">
                <a:solidFill>
                  <a:srgbClr val="00B0F0"/>
                </a:solidFill>
                <a:effectLst/>
              </a:rPr>
              <a:t>protection</a:t>
            </a:r>
            <a:endParaRPr lang="es-ES" sz="2800" dirty="0">
              <a:solidFill>
                <a:srgbClr val="00B0F0"/>
              </a:solidFill>
            </a:endParaRPr>
          </a:p>
        </p:txBody>
      </p:sp>
      <p:sp>
        <p:nvSpPr>
          <p:cNvPr id="5" name="CuadroTexto 4">
            <a:extLst>
              <a:ext uri="{FF2B5EF4-FFF2-40B4-BE49-F238E27FC236}">
                <a16:creationId xmlns:a16="http://schemas.microsoft.com/office/drawing/2014/main" id="{4260CD61-59AF-451C-B915-F7445EF3F5BB}"/>
              </a:ext>
            </a:extLst>
          </p:cNvPr>
          <p:cNvSpPr txBox="1"/>
          <p:nvPr/>
        </p:nvSpPr>
        <p:spPr>
          <a:xfrm>
            <a:off x="353077" y="1382286"/>
            <a:ext cx="11485845" cy="4093428"/>
          </a:xfrm>
          <a:prstGeom prst="rect">
            <a:avLst/>
          </a:prstGeom>
          <a:noFill/>
        </p:spPr>
        <p:txBody>
          <a:bodyPr wrap="square">
            <a:spAutoFit/>
          </a:bodyPr>
          <a:lstStyle/>
          <a:p>
            <a:pPr algn="l" fontAlgn="base"/>
            <a:r>
              <a:rPr lang="es-ES" sz="2000" b="1" i="0" dirty="0" err="1">
                <a:solidFill>
                  <a:srgbClr val="000000"/>
                </a:solidFill>
                <a:effectLst/>
              </a:rPr>
              <a:t>Keep</a:t>
            </a:r>
            <a:r>
              <a:rPr lang="es-ES" sz="2000" b="1" i="0" dirty="0">
                <a:solidFill>
                  <a:srgbClr val="000000"/>
                </a:solidFill>
                <a:effectLst/>
              </a:rPr>
              <a:t> </a:t>
            </a:r>
            <a:r>
              <a:rPr lang="es-ES" sz="2000" b="1" i="0" dirty="0" err="1">
                <a:solidFill>
                  <a:srgbClr val="000000"/>
                </a:solidFill>
                <a:effectLst/>
              </a:rPr>
              <a:t>it</a:t>
            </a:r>
            <a:r>
              <a:rPr lang="es-ES" sz="2000" b="1" i="0" dirty="0">
                <a:solidFill>
                  <a:srgbClr val="000000"/>
                </a:solidFill>
                <a:effectLst/>
              </a:rPr>
              <a:t> </a:t>
            </a:r>
            <a:r>
              <a:rPr lang="es-ES" sz="2000" b="1" i="0" dirty="0" err="1">
                <a:solidFill>
                  <a:srgbClr val="000000"/>
                </a:solidFill>
                <a:effectLst/>
              </a:rPr>
              <a:t>confidential</a:t>
            </a:r>
            <a:r>
              <a:rPr lang="es-ES" sz="2000" b="1" i="0" dirty="0">
                <a:solidFill>
                  <a:srgbClr val="000000"/>
                </a:solidFill>
                <a:effectLst/>
              </a:rPr>
              <a:t> – </a:t>
            </a:r>
            <a:r>
              <a:rPr lang="es-ES" sz="2000" b="1" i="0" dirty="0" err="1">
                <a:solidFill>
                  <a:srgbClr val="000000"/>
                </a:solidFill>
                <a:effectLst/>
              </a:rPr>
              <a:t>Tips</a:t>
            </a:r>
            <a:endParaRPr lang="es-ES" sz="2000" b="1" i="0" dirty="0">
              <a:solidFill>
                <a:srgbClr val="000000"/>
              </a:solidFill>
              <a:effectLst/>
            </a:endParaRPr>
          </a:p>
          <a:p>
            <a:pPr algn="l" fontAlgn="base"/>
            <a:endParaRPr lang="es-ES" sz="2000" b="1" dirty="0">
              <a:solidFill>
                <a:srgbClr val="000000"/>
              </a:solidFill>
            </a:endParaRPr>
          </a:p>
          <a:p>
            <a:pPr algn="l" fontAlgn="base"/>
            <a:r>
              <a:rPr lang="en-US" sz="2000" b="0" i="0" dirty="0">
                <a:solidFill>
                  <a:srgbClr val="000000"/>
                </a:solidFill>
                <a:effectLst/>
              </a:rPr>
              <a:t>Confidentiality is often breached through idle chatter and gossip. Here are some tips on how to keep information confidential. </a:t>
            </a:r>
          </a:p>
          <a:p>
            <a:pPr algn="l" fontAlgn="base"/>
            <a:endParaRPr lang="en-US" sz="2000" b="0" i="0" dirty="0">
              <a:solidFill>
                <a:srgbClr val="000000"/>
              </a:solidFill>
              <a:effectLst/>
            </a:endParaRPr>
          </a:p>
          <a:p>
            <a:pPr marL="342900" indent="-342900" algn="l" fontAlgn="base">
              <a:buFont typeface="Arial" panose="020B0604020202020204" pitchFamily="34" charset="0"/>
              <a:buChar char="•"/>
            </a:pPr>
            <a:r>
              <a:rPr lang="en-US" sz="2000" b="0" i="0" dirty="0">
                <a:solidFill>
                  <a:srgbClr val="000000"/>
                </a:solidFill>
                <a:effectLst/>
              </a:rPr>
              <a:t>Do not gossip yourself about the allegation and ask your subordinates to do the same.</a:t>
            </a:r>
          </a:p>
          <a:p>
            <a:pPr marL="342900" indent="-342900" algn="l" fontAlgn="base">
              <a:buFont typeface="Arial" panose="020B0604020202020204" pitchFamily="34" charset="0"/>
              <a:buChar char="•"/>
            </a:pPr>
            <a:r>
              <a:rPr lang="en-US" sz="2000" b="0" i="0" dirty="0">
                <a:solidFill>
                  <a:srgbClr val="000000"/>
                </a:solidFill>
                <a:effectLst/>
              </a:rPr>
              <a:t>Do not put the </a:t>
            </a:r>
            <a:r>
              <a:rPr lang="en-US" sz="2000" b="0" i="0" dirty="0" err="1">
                <a:solidFill>
                  <a:srgbClr val="000000"/>
                </a:solidFill>
                <a:effectLst/>
              </a:rPr>
              <a:t>the</a:t>
            </a:r>
            <a:r>
              <a:rPr lang="en-US" sz="2000" b="0" i="0" dirty="0">
                <a:solidFill>
                  <a:srgbClr val="000000"/>
                </a:solidFill>
                <a:effectLst/>
              </a:rPr>
              <a:t> names of the alleged perpetrator and alleged victim(s) in the subject line of an e-mail or any other correspondence.</a:t>
            </a:r>
          </a:p>
          <a:p>
            <a:pPr marL="342900" indent="-342900" algn="l" fontAlgn="base">
              <a:buFont typeface="Arial" panose="020B0604020202020204" pitchFamily="34" charset="0"/>
              <a:buChar char="•"/>
            </a:pPr>
            <a:r>
              <a:rPr lang="en-US" sz="2000" b="0" i="0" dirty="0">
                <a:solidFill>
                  <a:srgbClr val="000000"/>
                </a:solidFill>
                <a:effectLst/>
              </a:rPr>
              <a:t>Do not leave confidential information lying around the printer or photocopier. Always mark code cables or e-mails about allegations of sexual exploitation and abuse as “strictly confidential”.</a:t>
            </a:r>
          </a:p>
          <a:p>
            <a:pPr marL="342900" indent="-342900" algn="l" fontAlgn="base">
              <a:buFont typeface="Arial" panose="020B0604020202020204" pitchFamily="34" charset="0"/>
              <a:buChar char="•"/>
            </a:pPr>
            <a:r>
              <a:rPr lang="en-US" sz="2000" b="0" i="0" dirty="0">
                <a:solidFill>
                  <a:srgbClr val="000000"/>
                </a:solidFill>
                <a:effectLst/>
              </a:rPr>
              <a:t>Do not make public statements on the identity or nationality of those involved in the allegation, unless so authorized.</a:t>
            </a:r>
          </a:p>
          <a:p>
            <a:pPr marL="342900" indent="-342900" algn="l" fontAlgn="base">
              <a:buFont typeface="Arial" panose="020B0604020202020204" pitchFamily="34" charset="0"/>
              <a:buChar char="•"/>
            </a:pPr>
            <a:r>
              <a:rPr lang="en-US" sz="2000" b="0" i="0" dirty="0">
                <a:solidFill>
                  <a:srgbClr val="000000"/>
                </a:solidFill>
                <a:effectLst/>
              </a:rPr>
              <a:t>Do not address or try to resolve the issue yourself by speaking with the alleged perpetrator.</a:t>
            </a:r>
            <a:endParaRPr lang="ar-QA" sz="2000" b="1" i="0" dirty="0">
              <a:solidFill>
                <a:srgbClr val="000000"/>
              </a:solidFill>
              <a:effectLst/>
            </a:endParaRPr>
          </a:p>
        </p:txBody>
      </p:sp>
    </p:spTree>
    <p:extLst>
      <p:ext uri="{BB962C8B-B14F-4D97-AF65-F5344CB8AC3E}">
        <p14:creationId xmlns:p14="http://schemas.microsoft.com/office/powerpoint/2010/main" val="315165710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4B6BC1BB-9BA5-40BC-9124-5B49341FE5F9}"/>
              </a:ext>
            </a:extLst>
          </p:cNvPr>
          <p:cNvSpPr txBox="1"/>
          <p:nvPr/>
        </p:nvSpPr>
        <p:spPr>
          <a:xfrm>
            <a:off x="353077" y="373460"/>
            <a:ext cx="11363392" cy="523220"/>
          </a:xfrm>
          <a:prstGeom prst="rect">
            <a:avLst/>
          </a:prstGeom>
          <a:noFill/>
        </p:spPr>
        <p:txBody>
          <a:bodyPr wrap="square">
            <a:spAutoFit/>
          </a:bodyPr>
          <a:lstStyle/>
          <a:p>
            <a:pPr algn="l"/>
            <a:r>
              <a:rPr lang="es-ES" sz="2800" b="1" i="0" dirty="0" err="1">
                <a:solidFill>
                  <a:srgbClr val="00B0F0"/>
                </a:solidFill>
                <a:effectLst/>
              </a:rPr>
              <a:t>Confidentiality</a:t>
            </a:r>
            <a:r>
              <a:rPr lang="es-ES" sz="2800" b="1" i="0" dirty="0">
                <a:solidFill>
                  <a:srgbClr val="00B0F0"/>
                </a:solidFill>
                <a:effectLst/>
              </a:rPr>
              <a:t> and </a:t>
            </a:r>
            <a:r>
              <a:rPr lang="es-ES" sz="2800" b="1" i="0" dirty="0" err="1">
                <a:solidFill>
                  <a:srgbClr val="00B0F0"/>
                </a:solidFill>
                <a:effectLst/>
              </a:rPr>
              <a:t>protection</a:t>
            </a:r>
            <a:endParaRPr lang="es-ES" sz="2800" dirty="0">
              <a:solidFill>
                <a:srgbClr val="00B0F0"/>
              </a:solidFill>
            </a:endParaRPr>
          </a:p>
        </p:txBody>
      </p:sp>
      <p:sp>
        <p:nvSpPr>
          <p:cNvPr id="6" name="CuadroTexto 5">
            <a:extLst>
              <a:ext uri="{FF2B5EF4-FFF2-40B4-BE49-F238E27FC236}">
                <a16:creationId xmlns:a16="http://schemas.microsoft.com/office/drawing/2014/main" id="{3088234E-1D29-4773-B11A-AB6423F482F6}"/>
              </a:ext>
            </a:extLst>
          </p:cNvPr>
          <p:cNvSpPr txBox="1"/>
          <p:nvPr/>
        </p:nvSpPr>
        <p:spPr>
          <a:xfrm>
            <a:off x="353077" y="1382286"/>
            <a:ext cx="11485845" cy="4093428"/>
          </a:xfrm>
          <a:prstGeom prst="rect">
            <a:avLst/>
          </a:prstGeom>
          <a:noFill/>
        </p:spPr>
        <p:txBody>
          <a:bodyPr wrap="square">
            <a:spAutoFit/>
          </a:bodyPr>
          <a:lstStyle/>
          <a:p>
            <a:pPr algn="l" fontAlgn="base"/>
            <a:r>
              <a:rPr lang="es-ES" sz="2000" b="1" i="0" dirty="0" err="1">
                <a:solidFill>
                  <a:srgbClr val="000000"/>
                </a:solidFill>
                <a:effectLst/>
              </a:rPr>
              <a:t>Protection</a:t>
            </a:r>
            <a:r>
              <a:rPr lang="es-ES" sz="2000" b="1" i="0" dirty="0">
                <a:solidFill>
                  <a:srgbClr val="000000"/>
                </a:solidFill>
                <a:effectLst/>
              </a:rPr>
              <a:t> </a:t>
            </a:r>
            <a:r>
              <a:rPr lang="es-ES" sz="2000" b="1" i="0" dirty="0" err="1">
                <a:solidFill>
                  <a:srgbClr val="000000"/>
                </a:solidFill>
                <a:effectLst/>
              </a:rPr>
              <a:t>against</a:t>
            </a:r>
            <a:r>
              <a:rPr lang="es-ES" sz="2000" b="1" i="0" dirty="0">
                <a:solidFill>
                  <a:srgbClr val="000000"/>
                </a:solidFill>
                <a:effectLst/>
              </a:rPr>
              <a:t> </a:t>
            </a:r>
            <a:r>
              <a:rPr lang="es-ES" sz="2000" b="1" i="0" dirty="0" err="1">
                <a:solidFill>
                  <a:srgbClr val="000000"/>
                </a:solidFill>
                <a:effectLst/>
              </a:rPr>
              <a:t>retaliation</a:t>
            </a:r>
            <a:r>
              <a:rPr lang="es-ES" sz="2000" b="1" i="0" dirty="0">
                <a:solidFill>
                  <a:srgbClr val="000000"/>
                </a:solidFill>
                <a:effectLst/>
              </a:rPr>
              <a:t> – </a:t>
            </a:r>
            <a:r>
              <a:rPr lang="es-ES" sz="2000" b="1" i="0" dirty="0" err="1">
                <a:solidFill>
                  <a:srgbClr val="000000"/>
                </a:solidFill>
                <a:effectLst/>
              </a:rPr>
              <a:t>Advice</a:t>
            </a:r>
            <a:endParaRPr lang="es-ES" sz="2000" b="1" i="0" dirty="0">
              <a:solidFill>
                <a:srgbClr val="000000"/>
              </a:solidFill>
              <a:effectLst/>
            </a:endParaRPr>
          </a:p>
          <a:p>
            <a:pPr algn="l" fontAlgn="base"/>
            <a:endParaRPr lang="es-ES" sz="2000" b="1" dirty="0">
              <a:solidFill>
                <a:srgbClr val="000000"/>
              </a:solidFill>
            </a:endParaRPr>
          </a:p>
          <a:p>
            <a:pPr algn="l" fontAlgn="base"/>
            <a:r>
              <a:rPr lang="en-US" sz="2000" b="0" i="0" dirty="0">
                <a:solidFill>
                  <a:srgbClr val="000000"/>
                </a:solidFill>
                <a:effectLst/>
              </a:rPr>
              <a:t>Managers and commanders must also protect the person who made the report from retaliation, where this is a concern. </a:t>
            </a:r>
          </a:p>
          <a:p>
            <a:pPr algn="l" fontAlgn="base"/>
            <a:endParaRPr lang="en-US" sz="2000" b="0" i="0" dirty="0">
              <a:solidFill>
                <a:srgbClr val="000000"/>
              </a:solidFill>
              <a:effectLst/>
            </a:endParaRPr>
          </a:p>
          <a:p>
            <a:pPr marL="342900" indent="-342900" algn="l" fontAlgn="base">
              <a:spcAft>
                <a:spcPts val="800"/>
              </a:spcAft>
              <a:buFont typeface="Arial" panose="020B0604020202020204" pitchFamily="34" charset="0"/>
              <a:buChar char="•"/>
            </a:pPr>
            <a:r>
              <a:rPr lang="en-US" sz="2000" b="0" i="0" dirty="0">
                <a:solidFill>
                  <a:srgbClr val="000000"/>
                </a:solidFill>
                <a:effectLst/>
              </a:rPr>
              <a:t>For example, with the agreement of both parties, you could re-assign one of them to other duties to reduce the need for interaction.</a:t>
            </a:r>
          </a:p>
          <a:p>
            <a:pPr marL="342900" indent="-342900" algn="l" fontAlgn="base">
              <a:spcAft>
                <a:spcPts val="800"/>
              </a:spcAft>
              <a:buFont typeface="Arial" panose="020B0604020202020204" pitchFamily="34" charset="0"/>
              <a:buChar char="•"/>
            </a:pPr>
            <a:r>
              <a:rPr lang="en-US" sz="2000" b="0" i="0" dirty="0">
                <a:solidFill>
                  <a:srgbClr val="000000"/>
                </a:solidFill>
                <a:effectLst/>
              </a:rPr>
              <a:t>If retaliation subsequently happens, managers must report this immediately. If retaliation is found to have occurred, this will be treated as misconduct.</a:t>
            </a:r>
          </a:p>
          <a:p>
            <a:pPr marL="342900" indent="-342900" algn="l" fontAlgn="base">
              <a:spcAft>
                <a:spcPts val="800"/>
              </a:spcAft>
              <a:buFont typeface="Arial" panose="020B0604020202020204" pitchFamily="34" charset="0"/>
              <a:buChar char="•"/>
            </a:pPr>
            <a:r>
              <a:rPr lang="en-US" sz="2000" b="0" i="0" dirty="0">
                <a:solidFill>
                  <a:srgbClr val="000000"/>
                </a:solidFill>
                <a:effectLst/>
              </a:rPr>
              <a:t>If a commander will not report a case, but a claim is raised by someone else, it puts a bad light on the entire unit and his work.</a:t>
            </a:r>
          </a:p>
          <a:p>
            <a:pPr marL="342900" indent="-342900" algn="l" fontAlgn="base">
              <a:buFont typeface="Arial" panose="020B0604020202020204" pitchFamily="34" charset="0"/>
              <a:buChar char="•"/>
            </a:pPr>
            <a:r>
              <a:rPr lang="en-US" sz="2000" b="0" i="0" dirty="0">
                <a:solidFill>
                  <a:srgbClr val="000000"/>
                </a:solidFill>
                <a:effectLst/>
              </a:rPr>
              <a:t>Read about the Protection against Retaliation </a:t>
            </a:r>
            <a:r>
              <a:rPr lang="en-US" sz="2000" b="0" i="0" dirty="0">
                <a:solidFill>
                  <a:srgbClr val="000000"/>
                </a:solidFill>
                <a:effectLst/>
                <a:hlinkClick r:id="rId2"/>
              </a:rPr>
              <a:t>here</a:t>
            </a:r>
            <a:r>
              <a:rPr lang="en-US" sz="2000" b="0" i="0" dirty="0">
                <a:solidFill>
                  <a:srgbClr val="000000"/>
                </a:solidFill>
                <a:effectLst/>
              </a:rPr>
              <a:t>.</a:t>
            </a:r>
          </a:p>
        </p:txBody>
      </p:sp>
    </p:spTree>
    <p:extLst>
      <p:ext uri="{BB962C8B-B14F-4D97-AF65-F5344CB8AC3E}">
        <p14:creationId xmlns:p14="http://schemas.microsoft.com/office/powerpoint/2010/main" val="99454208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ropped">
            <a:extLst>
              <a:ext uri="{FF2B5EF4-FFF2-40B4-BE49-F238E27FC236}">
                <a16:creationId xmlns:a16="http://schemas.microsoft.com/office/drawing/2014/main" id="{9F375BDE-6F93-45D4-9E6B-96C5A2BDE5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0411"/>
          <a:stretch/>
        </p:blipFill>
        <p:spPr bwMode="auto">
          <a:xfrm>
            <a:off x="-50104" y="1642797"/>
            <a:ext cx="4609578" cy="5215203"/>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107FEDCB-3647-4DCF-B37F-D066C974AB66}"/>
              </a:ext>
            </a:extLst>
          </p:cNvPr>
          <p:cNvSpPr txBox="1"/>
          <p:nvPr/>
        </p:nvSpPr>
        <p:spPr>
          <a:xfrm>
            <a:off x="4114974" y="2405528"/>
            <a:ext cx="7382154" cy="707886"/>
          </a:xfrm>
          <a:prstGeom prst="rect">
            <a:avLst/>
          </a:prstGeom>
          <a:noFill/>
        </p:spPr>
        <p:txBody>
          <a:bodyPr wrap="square">
            <a:spAutoFit/>
          </a:bodyPr>
          <a:lstStyle/>
          <a:p>
            <a:pPr algn="l" fontAlgn="base"/>
            <a:r>
              <a:rPr lang="en-US" sz="2000" b="0" i="0" dirty="0">
                <a:solidFill>
                  <a:srgbClr val="000000"/>
                </a:solidFill>
                <a:effectLst/>
              </a:rPr>
              <a:t>Once an investigation is launched, what can managers and commanders do to support the investigation?</a:t>
            </a:r>
            <a:endParaRPr lang="ar-QA" sz="2000" b="0" i="0" dirty="0">
              <a:solidFill>
                <a:srgbClr val="000000"/>
              </a:solidFill>
              <a:effectLst/>
            </a:endParaRPr>
          </a:p>
        </p:txBody>
      </p:sp>
      <p:sp>
        <p:nvSpPr>
          <p:cNvPr id="5" name="CuadroTexto 4">
            <a:extLst>
              <a:ext uri="{FF2B5EF4-FFF2-40B4-BE49-F238E27FC236}">
                <a16:creationId xmlns:a16="http://schemas.microsoft.com/office/drawing/2014/main" id="{2EBC7E28-8652-411E-9ECD-601C7A9A97FD}"/>
              </a:ext>
            </a:extLst>
          </p:cNvPr>
          <p:cNvSpPr txBox="1"/>
          <p:nvPr/>
        </p:nvSpPr>
        <p:spPr>
          <a:xfrm>
            <a:off x="414304" y="401452"/>
            <a:ext cx="11363392" cy="523220"/>
          </a:xfrm>
          <a:prstGeom prst="rect">
            <a:avLst/>
          </a:prstGeom>
          <a:noFill/>
        </p:spPr>
        <p:txBody>
          <a:bodyPr wrap="square">
            <a:spAutoFit/>
          </a:bodyPr>
          <a:lstStyle/>
          <a:p>
            <a:pPr algn="l"/>
            <a:r>
              <a:rPr lang="en-US" sz="2800" b="1" i="0" dirty="0">
                <a:solidFill>
                  <a:srgbClr val="00B0F0"/>
                </a:solidFill>
                <a:effectLst/>
              </a:rPr>
              <a:t>How can you support the investigation?</a:t>
            </a:r>
            <a:endParaRPr lang="es-ES" sz="2800" dirty="0">
              <a:solidFill>
                <a:srgbClr val="00B0F0"/>
              </a:solidFill>
            </a:endParaRPr>
          </a:p>
        </p:txBody>
      </p:sp>
    </p:spTree>
    <p:extLst>
      <p:ext uri="{BB962C8B-B14F-4D97-AF65-F5344CB8AC3E}">
        <p14:creationId xmlns:p14="http://schemas.microsoft.com/office/powerpoint/2010/main" val="247834846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107FEDCB-3647-4DCF-B37F-D066C974AB66}"/>
              </a:ext>
            </a:extLst>
          </p:cNvPr>
          <p:cNvSpPr txBox="1"/>
          <p:nvPr/>
        </p:nvSpPr>
        <p:spPr>
          <a:xfrm>
            <a:off x="4376654" y="1908215"/>
            <a:ext cx="7382154" cy="707886"/>
          </a:xfrm>
          <a:prstGeom prst="rect">
            <a:avLst/>
          </a:prstGeom>
          <a:noFill/>
        </p:spPr>
        <p:txBody>
          <a:bodyPr wrap="square">
            <a:spAutoFit/>
          </a:bodyPr>
          <a:lstStyle/>
          <a:p>
            <a:pPr algn="l" fontAlgn="base"/>
            <a:r>
              <a:rPr lang="en-US" sz="2000" i="0" dirty="0">
                <a:solidFill>
                  <a:srgbClr val="000000"/>
                </a:solidFill>
                <a:effectLst/>
              </a:rPr>
              <a:t>Well, they must cooperate with the investigation into sexual exploitation and abuse involving a subordinate. </a:t>
            </a:r>
            <a:endParaRPr lang="ar-QA" sz="2000" i="0" dirty="0">
              <a:solidFill>
                <a:srgbClr val="000000"/>
              </a:solidFill>
              <a:effectLst/>
            </a:endParaRPr>
          </a:p>
        </p:txBody>
      </p:sp>
      <p:pic>
        <p:nvPicPr>
          <p:cNvPr id="5" name="Picture 2" descr="Cropped">
            <a:extLst>
              <a:ext uri="{FF2B5EF4-FFF2-40B4-BE49-F238E27FC236}">
                <a16:creationId xmlns:a16="http://schemas.microsoft.com/office/drawing/2014/main" id="{1A8FE3A4-DE13-4652-8BAB-2407A60C6DF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8527"/>
          <a:stretch/>
        </p:blipFill>
        <p:spPr bwMode="auto">
          <a:xfrm flipH="1">
            <a:off x="-139700" y="1111087"/>
            <a:ext cx="4922207" cy="5746913"/>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5EF7FDB2-C549-4243-ABC1-CF790222B5D2}"/>
              </a:ext>
            </a:extLst>
          </p:cNvPr>
          <p:cNvSpPr txBox="1"/>
          <p:nvPr/>
        </p:nvSpPr>
        <p:spPr>
          <a:xfrm>
            <a:off x="4376654" y="3429000"/>
            <a:ext cx="7382154" cy="2616101"/>
          </a:xfrm>
          <a:prstGeom prst="rect">
            <a:avLst/>
          </a:prstGeom>
          <a:noFill/>
        </p:spPr>
        <p:txBody>
          <a:bodyPr wrap="square">
            <a:spAutoFit/>
          </a:bodyPr>
          <a:lstStyle/>
          <a:p>
            <a:pPr fontAlgn="base"/>
            <a:r>
              <a:rPr lang="es-ES" sz="2000" b="1" i="0" dirty="0" err="1">
                <a:solidFill>
                  <a:srgbClr val="000000"/>
                </a:solidFill>
                <a:effectLst/>
              </a:rPr>
              <a:t>Example</a:t>
            </a:r>
            <a:endParaRPr lang="es-ES" b="1" i="0" dirty="0">
              <a:solidFill>
                <a:srgbClr val="000000"/>
              </a:solidFill>
              <a:effectLst/>
            </a:endParaRPr>
          </a:p>
          <a:p>
            <a:pPr fontAlgn="base"/>
            <a:endParaRPr lang="es-ES" b="1" dirty="0">
              <a:solidFill>
                <a:srgbClr val="000000"/>
              </a:solidFill>
            </a:endParaRPr>
          </a:p>
          <a:p>
            <a:pPr fontAlgn="base"/>
            <a:r>
              <a:rPr lang="en-US" b="1" i="0" dirty="0">
                <a:solidFill>
                  <a:srgbClr val="000000"/>
                </a:solidFill>
                <a:effectLst/>
              </a:rPr>
              <a:t>Cooperate with the investigation into sexual exploitation and abuse involving a subordinate:</a:t>
            </a:r>
          </a:p>
          <a:p>
            <a:pPr fontAlgn="base"/>
            <a:endParaRPr lang="en-US" b="1" i="0" dirty="0">
              <a:solidFill>
                <a:srgbClr val="000000"/>
              </a:solidFill>
              <a:effectLst/>
            </a:endParaRPr>
          </a:p>
          <a:p>
            <a:pPr fontAlgn="base"/>
            <a:r>
              <a:rPr lang="en-US" i="0" dirty="0">
                <a:solidFill>
                  <a:srgbClr val="000000"/>
                </a:solidFill>
                <a:effectLst/>
              </a:rPr>
              <a:t>Failure to cooperate with an authorized investigation relating to sexual exploitation and abuse may be considered as misconduct and handled accordingly.</a:t>
            </a:r>
            <a:endParaRPr lang="ar-QA" i="0" dirty="0">
              <a:solidFill>
                <a:srgbClr val="000000"/>
              </a:solidFill>
              <a:effectLst/>
            </a:endParaRPr>
          </a:p>
          <a:p>
            <a:pPr fontAlgn="base"/>
            <a:endParaRPr lang="ar-QA" b="0" i="0" dirty="0">
              <a:solidFill>
                <a:srgbClr val="000000"/>
              </a:solidFill>
              <a:effectLst/>
            </a:endParaRPr>
          </a:p>
        </p:txBody>
      </p:sp>
      <p:sp>
        <p:nvSpPr>
          <p:cNvPr id="9" name="CuadroTexto 8">
            <a:extLst>
              <a:ext uri="{FF2B5EF4-FFF2-40B4-BE49-F238E27FC236}">
                <a16:creationId xmlns:a16="http://schemas.microsoft.com/office/drawing/2014/main" id="{87A40EC2-EBE6-4329-8CE6-85F52AC33E3A}"/>
              </a:ext>
            </a:extLst>
          </p:cNvPr>
          <p:cNvSpPr txBox="1"/>
          <p:nvPr/>
        </p:nvSpPr>
        <p:spPr>
          <a:xfrm>
            <a:off x="395416" y="389826"/>
            <a:ext cx="11363392" cy="523220"/>
          </a:xfrm>
          <a:prstGeom prst="rect">
            <a:avLst/>
          </a:prstGeom>
          <a:noFill/>
        </p:spPr>
        <p:txBody>
          <a:bodyPr wrap="square">
            <a:spAutoFit/>
          </a:bodyPr>
          <a:lstStyle/>
          <a:p>
            <a:pPr algn="l"/>
            <a:r>
              <a:rPr lang="en-US" sz="2800" b="1" i="0" dirty="0">
                <a:solidFill>
                  <a:srgbClr val="00B0F0"/>
                </a:solidFill>
                <a:effectLst/>
              </a:rPr>
              <a:t>How can you support the investigation?</a:t>
            </a:r>
            <a:endParaRPr lang="es-ES" sz="2800" dirty="0">
              <a:solidFill>
                <a:srgbClr val="00B0F0"/>
              </a:solidFill>
            </a:endParaRPr>
          </a:p>
        </p:txBody>
      </p:sp>
    </p:spTree>
    <p:extLst>
      <p:ext uri="{BB962C8B-B14F-4D97-AF65-F5344CB8AC3E}">
        <p14:creationId xmlns:p14="http://schemas.microsoft.com/office/powerpoint/2010/main" val="199818551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ropped">
            <a:extLst>
              <a:ext uri="{FF2B5EF4-FFF2-40B4-BE49-F238E27FC236}">
                <a16:creationId xmlns:a16="http://schemas.microsoft.com/office/drawing/2014/main" id="{53F6B1BB-2CA5-4CEA-80CF-6CC8BE56EC2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644" r="31369"/>
          <a:stretch/>
        </p:blipFill>
        <p:spPr bwMode="auto">
          <a:xfrm>
            <a:off x="-613777" y="1563435"/>
            <a:ext cx="5849655" cy="5294565"/>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a:extLst>
              <a:ext uri="{FF2B5EF4-FFF2-40B4-BE49-F238E27FC236}">
                <a16:creationId xmlns:a16="http://schemas.microsoft.com/office/drawing/2014/main" id="{689EC243-E955-4E05-85E1-4F3FBFC0F34D}"/>
              </a:ext>
            </a:extLst>
          </p:cNvPr>
          <p:cNvSpPr txBox="1"/>
          <p:nvPr/>
        </p:nvSpPr>
        <p:spPr>
          <a:xfrm>
            <a:off x="4376654" y="1908215"/>
            <a:ext cx="7382154" cy="707886"/>
          </a:xfrm>
          <a:prstGeom prst="rect">
            <a:avLst/>
          </a:prstGeom>
          <a:noFill/>
        </p:spPr>
        <p:txBody>
          <a:bodyPr wrap="square">
            <a:spAutoFit/>
          </a:bodyPr>
          <a:lstStyle/>
          <a:p>
            <a:pPr algn="l" fontAlgn="base"/>
            <a:r>
              <a:rPr lang="en-US" sz="2000" i="0" dirty="0">
                <a:solidFill>
                  <a:srgbClr val="000000"/>
                </a:solidFill>
                <a:effectLst/>
              </a:rPr>
              <a:t>And they should also cooperate to investigate paternity claims in cases of sexual exploitation and abuse involving a subordinate.</a:t>
            </a:r>
            <a:endParaRPr lang="ar-QA" sz="2000" i="0" dirty="0">
              <a:solidFill>
                <a:srgbClr val="000000"/>
              </a:solidFill>
              <a:effectLst/>
            </a:endParaRPr>
          </a:p>
        </p:txBody>
      </p:sp>
      <p:sp>
        <p:nvSpPr>
          <p:cNvPr id="11" name="CuadroTexto 10">
            <a:extLst>
              <a:ext uri="{FF2B5EF4-FFF2-40B4-BE49-F238E27FC236}">
                <a16:creationId xmlns:a16="http://schemas.microsoft.com/office/drawing/2014/main" id="{68E6E46D-C896-4C49-8D9F-4F4D8523F9C3}"/>
              </a:ext>
            </a:extLst>
          </p:cNvPr>
          <p:cNvSpPr txBox="1"/>
          <p:nvPr/>
        </p:nvSpPr>
        <p:spPr>
          <a:xfrm>
            <a:off x="4376654" y="3231292"/>
            <a:ext cx="7382154" cy="2616101"/>
          </a:xfrm>
          <a:prstGeom prst="rect">
            <a:avLst/>
          </a:prstGeom>
          <a:noFill/>
        </p:spPr>
        <p:txBody>
          <a:bodyPr wrap="square">
            <a:spAutoFit/>
          </a:bodyPr>
          <a:lstStyle/>
          <a:p>
            <a:pPr fontAlgn="base"/>
            <a:r>
              <a:rPr lang="es-ES" sz="2000" b="1" i="0" dirty="0" err="1">
                <a:solidFill>
                  <a:srgbClr val="000000"/>
                </a:solidFill>
                <a:effectLst/>
                <a:latin typeface="+mj-lt"/>
              </a:rPr>
              <a:t>Example</a:t>
            </a:r>
            <a:endParaRPr lang="es-ES" b="1" i="0" dirty="0">
              <a:solidFill>
                <a:srgbClr val="000000"/>
              </a:solidFill>
              <a:effectLst/>
              <a:latin typeface="+mj-lt"/>
            </a:endParaRPr>
          </a:p>
          <a:p>
            <a:pPr fontAlgn="base"/>
            <a:endParaRPr lang="es-ES" b="1" dirty="0">
              <a:solidFill>
                <a:srgbClr val="000000"/>
              </a:solidFill>
              <a:latin typeface="+mj-lt"/>
            </a:endParaRPr>
          </a:p>
          <a:p>
            <a:pPr algn="l" fontAlgn="base"/>
            <a:r>
              <a:rPr lang="en-US" b="1" i="0" dirty="0">
                <a:solidFill>
                  <a:srgbClr val="000000"/>
                </a:solidFill>
                <a:effectLst/>
                <a:latin typeface="+mj-lt"/>
              </a:rPr>
              <a:t>Cooperate with investigations into paternity claims:</a:t>
            </a:r>
          </a:p>
          <a:p>
            <a:pPr algn="l" fontAlgn="base"/>
            <a:endParaRPr lang="en-US" b="0" i="0" dirty="0">
              <a:solidFill>
                <a:srgbClr val="000000"/>
              </a:solidFill>
              <a:effectLst/>
              <a:latin typeface="lato" panose="020F0502020204030203" pitchFamily="34" charset="0"/>
            </a:endParaRPr>
          </a:p>
          <a:p>
            <a:pPr algn="l" fontAlgn="base"/>
            <a:r>
              <a:rPr lang="en-US" b="0" i="0" dirty="0">
                <a:solidFill>
                  <a:srgbClr val="000000"/>
                </a:solidFill>
                <a:effectLst/>
              </a:rPr>
              <a:t>For example, inform your subordinate about the option of providing a DNA swab to prove or disprove a paternity claim made by an alleged victim of sexual exploitation and abuse. The decision by your subordinate to provide DNA is voluntary.</a:t>
            </a:r>
          </a:p>
          <a:p>
            <a:pPr fontAlgn="base"/>
            <a:endParaRPr lang="ar-QA" b="0" i="0" dirty="0">
              <a:solidFill>
                <a:srgbClr val="000000"/>
              </a:solidFill>
              <a:effectLst/>
            </a:endParaRPr>
          </a:p>
        </p:txBody>
      </p:sp>
      <p:sp>
        <p:nvSpPr>
          <p:cNvPr id="2" name="CuadroTexto 8">
            <a:extLst>
              <a:ext uri="{FF2B5EF4-FFF2-40B4-BE49-F238E27FC236}">
                <a16:creationId xmlns:a16="http://schemas.microsoft.com/office/drawing/2014/main" id="{12B72F0B-095B-C3EB-95DF-8D0FB1F13BEF}"/>
              </a:ext>
            </a:extLst>
          </p:cNvPr>
          <p:cNvSpPr txBox="1"/>
          <p:nvPr/>
        </p:nvSpPr>
        <p:spPr>
          <a:xfrm>
            <a:off x="395416" y="389826"/>
            <a:ext cx="11363392" cy="523220"/>
          </a:xfrm>
          <a:prstGeom prst="rect">
            <a:avLst/>
          </a:prstGeom>
          <a:noFill/>
        </p:spPr>
        <p:txBody>
          <a:bodyPr wrap="square">
            <a:spAutoFit/>
          </a:bodyPr>
          <a:lstStyle/>
          <a:p>
            <a:pPr algn="l"/>
            <a:r>
              <a:rPr lang="en-US" sz="2800" b="1" i="0" dirty="0">
                <a:solidFill>
                  <a:srgbClr val="00B0F0"/>
                </a:solidFill>
                <a:effectLst/>
              </a:rPr>
              <a:t>How can you support the investigation?</a:t>
            </a:r>
            <a:endParaRPr lang="es-ES" sz="2800" dirty="0">
              <a:solidFill>
                <a:srgbClr val="00B0F0"/>
              </a:solidFill>
            </a:endParaRPr>
          </a:p>
        </p:txBody>
      </p:sp>
    </p:spTree>
    <p:extLst>
      <p:ext uri="{BB962C8B-B14F-4D97-AF65-F5344CB8AC3E}">
        <p14:creationId xmlns:p14="http://schemas.microsoft.com/office/powerpoint/2010/main" val="253033011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107FEDCB-3647-4DCF-B37F-D066C974AB66}"/>
              </a:ext>
            </a:extLst>
          </p:cNvPr>
          <p:cNvSpPr txBox="1"/>
          <p:nvPr/>
        </p:nvSpPr>
        <p:spPr>
          <a:xfrm>
            <a:off x="4503654" y="2378827"/>
            <a:ext cx="7383546" cy="1631216"/>
          </a:xfrm>
          <a:prstGeom prst="rect">
            <a:avLst/>
          </a:prstGeom>
          <a:noFill/>
        </p:spPr>
        <p:txBody>
          <a:bodyPr wrap="square">
            <a:spAutoFit/>
          </a:bodyPr>
          <a:lstStyle/>
          <a:p>
            <a:pPr algn="l" fontAlgn="base"/>
            <a:r>
              <a:rPr lang="en-US" sz="2000" b="0" i="0" dirty="0">
                <a:solidFill>
                  <a:srgbClr val="000000"/>
                </a:solidFill>
                <a:effectLst/>
              </a:rPr>
              <a:t>So, what happens when managers and commanders don't report? Let us hear the stories of a military contingent commander, a UN manager and a police contingent commander who failed to immediately report an allegation of sexual exploitation and abuse by a subordinate to the UN.</a:t>
            </a:r>
            <a:endParaRPr lang="ar-QA" sz="2000" b="0" i="0" dirty="0">
              <a:solidFill>
                <a:srgbClr val="000000"/>
              </a:solidFill>
              <a:effectLst/>
            </a:endParaRPr>
          </a:p>
        </p:txBody>
      </p:sp>
      <p:pic>
        <p:nvPicPr>
          <p:cNvPr id="9" name="Imagen 8">
            <a:extLst>
              <a:ext uri="{FF2B5EF4-FFF2-40B4-BE49-F238E27FC236}">
                <a16:creationId xmlns:a16="http://schemas.microsoft.com/office/drawing/2014/main" id="{7B33B74D-6B7B-48DD-806D-3F6C9E7ADAE9}"/>
              </a:ext>
            </a:extLst>
          </p:cNvPr>
          <p:cNvPicPr>
            <a:picLocks noChangeAspect="1"/>
          </p:cNvPicPr>
          <p:nvPr/>
        </p:nvPicPr>
        <p:blipFill>
          <a:blip r:embed="rId2"/>
          <a:stretch>
            <a:fillRect/>
          </a:stretch>
        </p:blipFill>
        <p:spPr>
          <a:xfrm>
            <a:off x="-680509" y="1809651"/>
            <a:ext cx="5048349" cy="5048349"/>
          </a:xfrm>
          <a:prstGeom prst="rect">
            <a:avLst/>
          </a:prstGeom>
        </p:spPr>
      </p:pic>
      <p:sp>
        <p:nvSpPr>
          <p:cNvPr id="5" name="CuadroTexto 4">
            <a:extLst>
              <a:ext uri="{FF2B5EF4-FFF2-40B4-BE49-F238E27FC236}">
                <a16:creationId xmlns:a16="http://schemas.microsoft.com/office/drawing/2014/main" id="{BCCF9B57-E9A4-4C6A-88A4-519C5671540B}"/>
              </a:ext>
            </a:extLst>
          </p:cNvPr>
          <p:cNvSpPr txBox="1"/>
          <p:nvPr/>
        </p:nvSpPr>
        <p:spPr>
          <a:xfrm>
            <a:off x="384935" y="401454"/>
            <a:ext cx="11363392" cy="523220"/>
          </a:xfrm>
          <a:prstGeom prst="rect">
            <a:avLst/>
          </a:prstGeom>
          <a:noFill/>
        </p:spPr>
        <p:txBody>
          <a:bodyPr wrap="square">
            <a:spAutoFit/>
          </a:bodyPr>
          <a:lstStyle/>
          <a:p>
            <a:pPr algn="l"/>
            <a:r>
              <a:rPr lang="en-US" sz="2800" b="1" i="0" dirty="0">
                <a:solidFill>
                  <a:srgbClr val="00B0F0"/>
                </a:solidFill>
                <a:effectLst/>
              </a:rPr>
              <a:t>What happens when managers and commanders don’t report? </a:t>
            </a:r>
            <a:endParaRPr lang="es-ES" sz="2800" dirty="0">
              <a:solidFill>
                <a:srgbClr val="00B0F0"/>
              </a:solidFill>
            </a:endParaRPr>
          </a:p>
        </p:txBody>
      </p:sp>
    </p:spTree>
    <p:extLst>
      <p:ext uri="{BB962C8B-B14F-4D97-AF65-F5344CB8AC3E}">
        <p14:creationId xmlns:p14="http://schemas.microsoft.com/office/powerpoint/2010/main" val="171046997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3A6E6E2-817B-49C1-82A0-D8883099CFCD}"/>
              </a:ext>
            </a:extLst>
          </p:cNvPr>
          <p:cNvSpPr txBox="1"/>
          <p:nvPr/>
        </p:nvSpPr>
        <p:spPr>
          <a:xfrm>
            <a:off x="413778" y="398427"/>
            <a:ext cx="6093912" cy="523220"/>
          </a:xfrm>
          <a:prstGeom prst="rect">
            <a:avLst/>
          </a:prstGeom>
          <a:noFill/>
        </p:spPr>
        <p:txBody>
          <a:bodyPr wrap="square">
            <a:spAutoFit/>
          </a:bodyPr>
          <a:lstStyle/>
          <a:p>
            <a:r>
              <a:rPr lang="es-ES" sz="2800" b="1" i="0" dirty="0" err="1">
                <a:solidFill>
                  <a:srgbClr val="00B0F0"/>
                </a:solidFill>
                <a:effectLst/>
              </a:rPr>
              <a:t>Cheng’s</a:t>
            </a:r>
            <a:r>
              <a:rPr lang="es-ES" sz="2800" b="1" i="0" dirty="0">
                <a:solidFill>
                  <a:srgbClr val="00B0F0"/>
                </a:solidFill>
                <a:effectLst/>
              </a:rPr>
              <a:t> </a:t>
            </a:r>
            <a:r>
              <a:rPr lang="es-ES" sz="2800" b="1" i="0" dirty="0" err="1">
                <a:solidFill>
                  <a:srgbClr val="00B0F0"/>
                </a:solidFill>
                <a:effectLst/>
              </a:rPr>
              <a:t>story</a:t>
            </a:r>
            <a:endParaRPr lang="es-ES" sz="2800" b="1" i="0" dirty="0">
              <a:solidFill>
                <a:srgbClr val="00B0F0"/>
              </a:solidFill>
              <a:effectLst/>
            </a:endParaRPr>
          </a:p>
        </p:txBody>
      </p:sp>
      <p:sp>
        <p:nvSpPr>
          <p:cNvPr id="8" name="CuadroTexto 7">
            <a:extLst>
              <a:ext uri="{FF2B5EF4-FFF2-40B4-BE49-F238E27FC236}">
                <a16:creationId xmlns:a16="http://schemas.microsoft.com/office/drawing/2014/main" id="{50CB3C1C-A9C8-48FD-821E-C6F129B5C87C}"/>
              </a:ext>
            </a:extLst>
          </p:cNvPr>
          <p:cNvSpPr txBox="1"/>
          <p:nvPr/>
        </p:nvSpPr>
        <p:spPr>
          <a:xfrm>
            <a:off x="8950325" y="5565458"/>
            <a:ext cx="2902541" cy="646331"/>
          </a:xfrm>
          <a:prstGeom prst="rect">
            <a:avLst/>
          </a:prstGeom>
          <a:noFill/>
        </p:spPr>
        <p:txBody>
          <a:bodyPr wrap="square">
            <a:spAutoFit/>
          </a:bodyPr>
          <a:lstStyle/>
          <a:p>
            <a:pPr algn="l"/>
            <a:r>
              <a:rPr lang="en-US" b="0" i="0" dirty="0">
                <a:solidFill>
                  <a:srgbClr val="000000"/>
                </a:solidFill>
                <a:effectLst/>
              </a:rPr>
              <a:t>Commander of a national military contingent</a:t>
            </a:r>
            <a:endParaRPr lang="es-ES" dirty="0"/>
          </a:p>
        </p:txBody>
      </p:sp>
      <p:pic>
        <p:nvPicPr>
          <p:cNvPr id="61445" name="Picture 5" descr="تشنغ هو قائد وحدة عسكرية وطنية يرتدي زيا عسكريا">
            <a:extLst>
              <a:ext uri="{FF2B5EF4-FFF2-40B4-BE49-F238E27FC236}">
                <a16:creationId xmlns:a16="http://schemas.microsoft.com/office/drawing/2014/main" id="{6EDD4690-3B19-4CEF-89E4-787133962B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0512" y="0"/>
            <a:ext cx="65309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616649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40B9D865-0F4A-42D7-A9E8-36BE22542491}"/>
              </a:ext>
            </a:extLst>
          </p:cNvPr>
          <p:cNvSpPr txBox="1"/>
          <p:nvPr/>
        </p:nvSpPr>
        <p:spPr>
          <a:xfrm>
            <a:off x="413781" y="1355654"/>
            <a:ext cx="11535710" cy="1200329"/>
          </a:xfrm>
          <a:prstGeom prst="rect">
            <a:avLst/>
          </a:prstGeom>
          <a:noFill/>
        </p:spPr>
        <p:txBody>
          <a:bodyPr wrap="square">
            <a:spAutoFit/>
          </a:bodyPr>
          <a:lstStyle/>
          <a:p>
            <a:pPr algn="l"/>
            <a:r>
              <a:rPr lang="en-US" b="0" i="0" dirty="0">
                <a:solidFill>
                  <a:srgbClr val="000000"/>
                </a:solidFill>
                <a:effectLst/>
              </a:rPr>
              <a:t>Cheng is a commander of a national military contingent. Living conditions are harsh where he is deployed. There are no cinemas, shopping malls, cafés or gyms in town. The contingent has a small gym, but it’s too hot to use most of the time. The internet is too slow to download films or play online computer games. And besides, the internet is not even working most of the time.</a:t>
            </a:r>
            <a:endParaRPr lang="es-ES" dirty="0"/>
          </a:p>
        </p:txBody>
      </p:sp>
      <p:pic>
        <p:nvPicPr>
          <p:cNvPr id="63490" name="Picture 2" descr="Cropped">
            <a:extLst>
              <a:ext uri="{FF2B5EF4-FFF2-40B4-BE49-F238E27FC236}">
                <a16:creationId xmlns:a16="http://schemas.microsoft.com/office/drawing/2014/main" id="{27E29154-F3D0-4CF5-A585-A117D1D168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07530"/>
            <a:ext cx="6667500" cy="3750469"/>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2">
            <a:extLst>
              <a:ext uri="{FF2B5EF4-FFF2-40B4-BE49-F238E27FC236}">
                <a16:creationId xmlns:a16="http://schemas.microsoft.com/office/drawing/2014/main" id="{05D44C06-2761-D7E6-E4C7-3159CDCC4C8A}"/>
              </a:ext>
            </a:extLst>
          </p:cNvPr>
          <p:cNvSpPr txBox="1"/>
          <p:nvPr/>
        </p:nvSpPr>
        <p:spPr>
          <a:xfrm>
            <a:off x="413778" y="398427"/>
            <a:ext cx="6093912" cy="523220"/>
          </a:xfrm>
          <a:prstGeom prst="rect">
            <a:avLst/>
          </a:prstGeom>
          <a:noFill/>
        </p:spPr>
        <p:txBody>
          <a:bodyPr wrap="square">
            <a:spAutoFit/>
          </a:bodyPr>
          <a:lstStyle/>
          <a:p>
            <a:r>
              <a:rPr lang="es-ES" sz="2800" b="1" i="0" dirty="0" err="1">
                <a:solidFill>
                  <a:srgbClr val="00B0F0"/>
                </a:solidFill>
                <a:effectLst/>
              </a:rPr>
              <a:t>Cheng’s</a:t>
            </a:r>
            <a:r>
              <a:rPr lang="es-ES" sz="2800" b="1" i="0" dirty="0">
                <a:solidFill>
                  <a:srgbClr val="00B0F0"/>
                </a:solidFill>
                <a:effectLst/>
              </a:rPr>
              <a:t> </a:t>
            </a:r>
            <a:r>
              <a:rPr lang="es-ES" sz="2800" b="1" i="0" dirty="0" err="1">
                <a:solidFill>
                  <a:srgbClr val="00B0F0"/>
                </a:solidFill>
                <a:effectLst/>
              </a:rPr>
              <a:t>story</a:t>
            </a:r>
            <a:endParaRPr lang="es-ES" sz="2800" b="1" i="0" dirty="0">
              <a:solidFill>
                <a:srgbClr val="00B0F0"/>
              </a:solidFill>
              <a:effectLst/>
            </a:endParaRPr>
          </a:p>
        </p:txBody>
      </p:sp>
    </p:spTree>
    <p:extLst>
      <p:ext uri="{BB962C8B-B14F-4D97-AF65-F5344CB8AC3E}">
        <p14:creationId xmlns:p14="http://schemas.microsoft.com/office/powerpoint/2010/main" val="197187102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Cropped">
            <a:extLst>
              <a:ext uri="{FF2B5EF4-FFF2-40B4-BE49-F238E27FC236}">
                <a16:creationId xmlns:a16="http://schemas.microsoft.com/office/drawing/2014/main" id="{75301EAC-9D56-48FD-BE1E-14B972DFD7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50418"/>
            <a:ext cx="6235700" cy="3507581"/>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D3E2364C-A359-4EC0-B323-8D304A1B0322}"/>
              </a:ext>
            </a:extLst>
          </p:cNvPr>
          <p:cNvSpPr txBox="1"/>
          <p:nvPr/>
        </p:nvSpPr>
        <p:spPr>
          <a:xfrm>
            <a:off x="413781" y="1355654"/>
            <a:ext cx="11535710" cy="923330"/>
          </a:xfrm>
          <a:prstGeom prst="rect">
            <a:avLst/>
          </a:prstGeom>
          <a:noFill/>
        </p:spPr>
        <p:txBody>
          <a:bodyPr wrap="square">
            <a:spAutoFit/>
          </a:bodyPr>
          <a:lstStyle/>
          <a:p>
            <a:pPr algn="l"/>
            <a:r>
              <a:rPr lang="en-US" b="0" i="0" dirty="0">
                <a:solidFill>
                  <a:srgbClr val="000000"/>
                </a:solidFill>
                <a:effectLst/>
              </a:rPr>
              <a:t>Every weekend for the past month, three of his soldiers have been escaping through a hole in the perimeter fence, getting drunk and visiting a local brothel. Cheng suspects that this is happening but ignores it. Conditions are harsh for his soldiers and he doesn’t begrudge them the occasional bit of fun. </a:t>
            </a:r>
            <a:endParaRPr lang="es-ES" dirty="0"/>
          </a:p>
        </p:txBody>
      </p:sp>
      <p:sp>
        <p:nvSpPr>
          <p:cNvPr id="2" name="CuadroTexto 2">
            <a:extLst>
              <a:ext uri="{FF2B5EF4-FFF2-40B4-BE49-F238E27FC236}">
                <a16:creationId xmlns:a16="http://schemas.microsoft.com/office/drawing/2014/main" id="{2915A3E9-3E56-80FD-E82E-C0C943F1E8B0}"/>
              </a:ext>
            </a:extLst>
          </p:cNvPr>
          <p:cNvSpPr txBox="1"/>
          <p:nvPr/>
        </p:nvSpPr>
        <p:spPr>
          <a:xfrm>
            <a:off x="413778" y="398427"/>
            <a:ext cx="6093912" cy="523220"/>
          </a:xfrm>
          <a:prstGeom prst="rect">
            <a:avLst/>
          </a:prstGeom>
          <a:noFill/>
        </p:spPr>
        <p:txBody>
          <a:bodyPr wrap="square">
            <a:spAutoFit/>
          </a:bodyPr>
          <a:lstStyle/>
          <a:p>
            <a:r>
              <a:rPr lang="es-ES" sz="2800" b="1" i="0" dirty="0" err="1">
                <a:solidFill>
                  <a:srgbClr val="00B0F0"/>
                </a:solidFill>
                <a:effectLst/>
              </a:rPr>
              <a:t>Cheng’s</a:t>
            </a:r>
            <a:r>
              <a:rPr lang="es-ES" sz="2800" b="1" i="0" dirty="0">
                <a:solidFill>
                  <a:srgbClr val="00B0F0"/>
                </a:solidFill>
                <a:effectLst/>
              </a:rPr>
              <a:t> </a:t>
            </a:r>
            <a:r>
              <a:rPr lang="es-ES" sz="2800" b="1" i="0" dirty="0" err="1">
                <a:solidFill>
                  <a:srgbClr val="00B0F0"/>
                </a:solidFill>
                <a:effectLst/>
              </a:rPr>
              <a:t>story</a:t>
            </a:r>
            <a:endParaRPr lang="es-ES" sz="2800" b="1" i="0" dirty="0">
              <a:solidFill>
                <a:srgbClr val="00B0F0"/>
              </a:solidFill>
              <a:effectLst/>
            </a:endParaRPr>
          </a:p>
        </p:txBody>
      </p:sp>
    </p:spTree>
    <p:extLst>
      <p:ext uri="{BB962C8B-B14F-4D97-AF65-F5344CB8AC3E}">
        <p14:creationId xmlns:p14="http://schemas.microsoft.com/office/powerpoint/2010/main" val="22369697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1808768-4F03-42E2-BEE5-8AC6BB018886}"/>
              </a:ext>
            </a:extLst>
          </p:cNvPr>
          <p:cNvSpPr txBox="1"/>
          <p:nvPr/>
        </p:nvSpPr>
        <p:spPr>
          <a:xfrm>
            <a:off x="384111" y="364640"/>
            <a:ext cx="11647714" cy="523220"/>
          </a:xfrm>
          <a:prstGeom prst="rect">
            <a:avLst/>
          </a:prstGeom>
          <a:noFill/>
        </p:spPr>
        <p:txBody>
          <a:bodyPr wrap="square">
            <a:spAutoFit/>
          </a:bodyPr>
          <a:lstStyle/>
          <a:p>
            <a:r>
              <a:rPr lang="en-US" sz="2800" b="1" i="0" dirty="0">
                <a:solidFill>
                  <a:srgbClr val="00B0F0"/>
                </a:solidFill>
                <a:effectLst/>
              </a:rPr>
              <a:t>No sex in exchange for money/goods</a:t>
            </a:r>
            <a:endParaRPr lang="es-ES" sz="2800" dirty="0">
              <a:solidFill>
                <a:srgbClr val="00B0F0"/>
              </a:solidFill>
            </a:endParaRPr>
          </a:p>
        </p:txBody>
      </p:sp>
      <p:sp>
        <p:nvSpPr>
          <p:cNvPr id="8" name="CuadroTexto 7">
            <a:extLst>
              <a:ext uri="{FF2B5EF4-FFF2-40B4-BE49-F238E27FC236}">
                <a16:creationId xmlns:a16="http://schemas.microsoft.com/office/drawing/2014/main" id="{BD42DB43-1966-4004-A533-18B814A4C32F}"/>
              </a:ext>
            </a:extLst>
          </p:cNvPr>
          <p:cNvSpPr txBox="1"/>
          <p:nvPr/>
        </p:nvSpPr>
        <p:spPr>
          <a:xfrm>
            <a:off x="6716486" y="3002332"/>
            <a:ext cx="5203371" cy="1754326"/>
          </a:xfrm>
          <a:prstGeom prst="rect">
            <a:avLst/>
          </a:prstGeom>
          <a:noFill/>
        </p:spPr>
        <p:txBody>
          <a:bodyPr wrap="square">
            <a:spAutoFit/>
          </a:bodyPr>
          <a:lstStyle/>
          <a:p>
            <a:r>
              <a:rPr lang="en-US" altLang="zh-CN" b="1" i="0" dirty="0">
                <a:solidFill>
                  <a:srgbClr val="000000"/>
                </a:solidFill>
                <a:effectLst/>
              </a:rPr>
              <a:t>No exchange of money, food, employment, goods, assistance, or services for sex or sexual </a:t>
            </a:r>
            <a:r>
              <a:rPr lang="en-US" altLang="zh-CN" b="1" i="0" dirty="0" err="1">
                <a:solidFill>
                  <a:srgbClr val="000000"/>
                </a:solidFill>
                <a:effectLst/>
              </a:rPr>
              <a:t>favours</a:t>
            </a:r>
            <a:r>
              <a:rPr lang="en-US" altLang="zh-CN" b="1" i="0" dirty="0">
                <a:solidFill>
                  <a:srgbClr val="000000"/>
                </a:solidFill>
                <a:effectLst/>
              </a:rPr>
              <a:t>.</a:t>
            </a:r>
          </a:p>
          <a:p>
            <a:endParaRPr lang="en-US" altLang="zh-CN" b="1" i="0" dirty="0">
              <a:solidFill>
                <a:srgbClr val="000000"/>
              </a:solidFill>
              <a:effectLst/>
            </a:endParaRPr>
          </a:p>
          <a:p>
            <a:pPr fontAlgn="base"/>
            <a:r>
              <a:rPr lang="en-US" b="0" i="0" dirty="0">
                <a:solidFill>
                  <a:srgbClr val="000000"/>
                </a:solidFill>
                <a:effectLst/>
              </a:rPr>
              <a:t>For example, giving someone gifts, a new job, food aid rations, or helping them pay for family expenses in exchange for sex is prohibited. </a:t>
            </a:r>
            <a:endParaRPr lang="es-ES" b="1" dirty="0"/>
          </a:p>
        </p:txBody>
      </p:sp>
      <p:pic>
        <p:nvPicPr>
          <p:cNvPr id="3074" name="Picture 2" descr="Cropped">
            <a:extLst>
              <a:ext uri="{FF2B5EF4-FFF2-40B4-BE49-F238E27FC236}">
                <a16:creationId xmlns:a16="http://schemas.microsoft.com/office/drawing/2014/main" id="{1AD8DC09-1D37-44CF-8ED7-9641B2FB41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222" t="14873" r="14937" b="13604"/>
          <a:stretch/>
        </p:blipFill>
        <p:spPr bwMode="auto">
          <a:xfrm>
            <a:off x="186612" y="1976370"/>
            <a:ext cx="6607628" cy="3806250"/>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EEA4E198-CD6A-493D-A13A-F6C09CD782B1}"/>
              </a:ext>
            </a:extLst>
          </p:cNvPr>
          <p:cNvSpPr txBox="1"/>
          <p:nvPr/>
        </p:nvSpPr>
        <p:spPr>
          <a:xfrm>
            <a:off x="384111" y="1267987"/>
            <a:ext cx="11555186" cy="646331"/>
          </a:xfrm>
          <a:prstGeom prst="rect">
            <a:avLst/>
          </a:prstGeom>
          <a:noFill/>
        </p:spPr>
        <p:txBody>
          <a:bodyPr wrap="square">
            <a:spAutoFit/>
          </a:bodyPr>
          <a:lstStyle/>
          <a:p>
            <a:r>
              <a:rPr lang="en-US" dirty="0"/>
              <a:t>The UN also </a:t>
            </a:r>
            <a:r>
              <a:rPr lang="en-US" b="1" dirty="0"/>
              <a:t>prohibits sex in exchange for money and goods. </a:t>
            </a:r>
          </a:p>
          <a:p>
            <a:endParaRPr lang="en-US" dirty="0"/>
          </a:p>
        </p:txBody>
      </p:sp>
    </p:spTree>
    <p:extLst>
      <p:ext uri="{BB962C8B-B14F-4D97-AF65-F5344CB8AC3E}">
        <p14:creationId xmlns:p14="http://schemas.microsoft.com/office/powerpoint/2010/main" val="395833781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Cropped">
            <a:extLst>
              <a:ext uri="{FF2B5EF4-FFF2-40B4-BE49-F238E27FC236}">
                <a16:creationId xmlns:a16="http://schemas.microsoft.com/office/drawing/2014/main" id="{BBFEEE4A-253C-4E04-BA26-DDA80A56F9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8985" y="2830530"/>
            <a:ext cx="7283015" cy="4027470"/>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7993168C-D965-483B-8B21-8B6C1F4B1E74}"/>
              </a:ext>
            </a:extLst>
          </p:cNvPr>
          <p:cNvSpPr txBox="1"/>
          <p:nvPr/>
        </p:nvSpPr>
        <p:spPr>
          <a:xfrm>
            <a:off x="413778" y="1309001"/>
            <a:ext cx="11535710" cy="923330"/>
          </a:xfrm>
          <a:prstGeom prst="rect">
            <a:avLst/>
          </a:prstGeom>
          <a:noFill/>
        </p:spPr>
        <p:txBody>
          <a:bodyPr wrap="square">
            <a:spAutoFit/>
          </a:bodyPr>
          <a:lstStyle/>
          <a:p>
            <a:pPr algn="l"/>
            <a:r>
              <a:rPr lang="en-US" b="0" i="0" dirty="0">
                <a:solidFill>
                  <a:srgbClr val="000000"/>
                </a:solidFill>
                <a:effectLst/>
              </a:rPr>
              <a:t>Cheng gets a call from the local police chief one night who tells him that his boys are causing trouble in town and to come and get them. It turns out that the three soldiers were visiting a brothel. After they had sex, the prostitutes asked for more money than was originally agreed. The soldiers refused to pay more. It turned ugly and the soldiers started a fight.</a:t>
            </a:r>
            <a:endParaRPr lang="es-ES" dirty="0"/>
          </a:p>
        </p:txBody>
      </p:sp>
      <p:sp>
        <p:nvSpPr>
          <p:cNvPr id="2" name="CuadroTexto 2">
            <a:extLst>
              <a:ext uri="{FF2B5EF4-FFF2-40B4-BE49-F238E27FC236}">
                <a16:creationId xmlns:a16="http://schemas.microsoft.com/office/drawing/2014/main" id="{4ED95460-C57E-A86C-CE50-2816EB7EEC9C}"/>
              </a:ext>
            </a:extLst>
          </p:cNvPr>
          <p:cNvSpPr txBox="1"/>
          <p:nvPr/>
        </p:nvSpPr>
        <p:spPr>
          <a:xfrm>
            <a:off x="413778" y="398427"/>
            <a:ext cx="6093912" cy="523220"/>
          </a:xfrm>
          <a:prstGeom prst="rect">
            <a:avLst/>
          </a:prstGeom>
          <a:noFill/>
        </p:spPr>
        <p:txBody>
          <a:bodyPr wrap="square">
            <a:spAutoFit/>
          </a:bodyPr>
          <a:lstStyle/>
          <a:p>
            <a:r>
              <a:rPr lang="es-ES" sz="2800" b="1" i="0" dirty="0" err="1">
                <a:solidFill>
                  <a:srgbClr val="00B0F0"/>
                </a:solidFill>
                <a:effectLst/>
              </a:rPr>
              <a:t>Cheng’s</a:t>
            </a:r>
            <a:r>
              <a:rPr lang="es-ES" sz="2800" b="1" i="0" dirty="0">
                <a:solidFill>
                  <a:srgbClr val="00B0F0"/>
                </a:solidFill>
                <a:effectLst/>
              </a:rPr>
              <a:t> </a:t>
            </a:r>
            <a:r>
              <a:rPr lang="es-ES" sz="2800" b="1" i="0" dirty="0" err="1">
                <a:solidFill>
                  <a:srgbClr val="00B0F0"/>
                </a:solidFill>
                <a:effectLst/>
              </a:rPr>
              <a:t>story</a:t>
            </a:r>
            <a:endParaRPr lang="es-ES" sz="2800" b="1" i="0" dirty="0">
              <a:solidFill>
                <a:srgbClr val="00B0F0"/>
              </a:solidFill>
              <a:effectLst/>
            </a:endParaRPr>
          </a:p>
        </p:txBody>
      </p:sp>
    </p:spTree>
    <p:extLst>
      <p:ext uri="{BB962C8B-B14F-4D97-AF65-F5344CB8AC3E}">
        <p14:creationId xmlns:p14="http://schemas.microsoft.com/office/powerpoint/2010/main" val="227408176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Cropped">
            <a:extLst>
              <a:ext uri="{FF2B5EF4-FFF2-40B4-BE49-F238E27FC236}">
                <a16:creationId xmlns:a16="http://schemas.microsoft.com/office/drawing/2014/main" id="{1B7FE930-7473-4DE1-8619-0386A4AE5B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3250032"/>
            <a:ext cx="6400800" cy="3607967"/>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35CD8053-EDC2-4826-97C9-4D6941DEBA30}"/>
              </a:ext>
            </a:extLst>
          </p:cNvPr>
          <p:cNvSpPr txBox="1"/>
          <p:nvPr/>
        </p:nvSpPr>
        <p:spPr>
          <a:xfrm>
            <a:off x="413778" y="1346323"/>
            <a:ext cx="11535710" cy="923330"/>
          </a:xfrm>
          <a:prstGeom prst="rect">
            <a:avLst/>
          </a:prstGeom>
          <a:noFill/>
        </p:spPr>
        <p:txBody>
          <a:bodyPr wrap="square">
            <a:spAutoFit/>
          </a:bodyPr>
          <a:lstStyle/>
          <a:p>
            <a:pPr algn="l"/>
            <a:r>
              <a:rPr lang="en-US" b="0" i="0" dirty="0">
                <a:solidFill>
                  <a:srgbClr val="000000"/>
                </a:solidFill>
                <a:effectLst/>
              </a:rPr>
              <a:t>Cheng did not report this incident of sexual exploitation and abuse to the UN. He was worried that it would affect his reputation in the UN field mission and damage his career back home. His contingent was soon rotating out, and he hoped that the incident would not come to light until he had left the mission area.</a:t>
            </a:r>
            <a:endParaRPr lang="es-ES" dirty="0"/>
          </a:p>
        </p:txBody>
      </p:sp>
      <p:sp>
        <p:nvSpPr>
          <p:cNvPr id="2" name="CuadroTexto 2">
            <a:extLst>
              <a:ext uri="{FF2B5EF4-FFF2-40B4-BE49-F238E27FC236}">
                <a16:creationId xmlns:a16="http://schemas.microsoft.com/office/drawing/2014/main" id="{7B83BD04-F1F1-9CC0-83DB-122C0B3789FF}"/>
              </a:ext>
            </a:extLst>
          </p:cNvPr>
          <p:cNvSpPr txBox="1"/>
          <p:nvPr/>
        </p:nvSpPr>
        <p:spPr>
          <a:xfrm>
            <a:off x="413778" y="398427"/>
            <a:ext cx="6093912" cy="523220"/>
          </a:xfrm>
          <a:prstGeom prst="rect">
            <a:avLst/>
          </a:prstGeom>
          <a:noFill/>
        </p:spPr>
        <p:txBody>
          <a:bodyPr wrap="square">
            <a:spAutoFit/>
          </a:bodyPr>
          <a:lstStyle/>
          <a:p>
            <a:r>
              <a:rPr lang="es-ES" sz="2800" b="1" i="0" dirty="0" err="1">
                <a:solidFill>
                  <a:srgbClr val="00B0F0"/>
                </a:solidFill>
                <a:effectLst/>
              </a:rPr>
              <a:t>Cheng’s</a:t>
            </a:r>
            <a:r>
              <a:rPr lang="es-ES" sz="2800" b="1" i="0" dirty="0">
                <a:solidFill>
                  <a:srgbClr val="00B0F0"/>
                </a:solidFill>
                <a:effectLst/>
              </a:rPr>
              <a:t> </a:t>
            </a:r>
            <a:r>
              <a:rPr lang="es-ES" sz="2800" b="1" i="0" dirty="0" err="1">
                <a:solidFill>
                  <a:srgbClr val="00B0F0"/>
                </a:solidFill>
                <a:effectLst/>
              </a:rPr>
              <a:t>story</a:t>
            </a:r>
            <a:endParaRPr lang="es-ES" sz="2800" b="1" i="0" dirty="0">
              <a:solidFill>
                <a:srgbClr val="00B0F0"/>
              </a:solidFill>
              <a:effectLst/>
            </a:endParaRPr>
          </a:p>
        </p:txBody>
      </p:sp>
    </p:spTree>
    <p:extLst>
      <p:ext uri="{BB962C8B-B14F-4D97-AF65-F5344CB8AC3E}">
        <p14:creationId xmlns:p14="http://schemas.microsoft.com/office/powerpoint/2010/main" val="341853225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Cropped">
            <a:extLst>
              <a:ext uri="{FF2B5EF4-FFF2-40B4-BE49-F238E27FC236}">
                <a16:creationId xmlns:a16="http://schemas.microsoft.com/office/drawing/2014/main" id="{E777D521-D54F-4FA5-9808-2641DBDE9E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41985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40B9D865-0F4A-42D7-A9E8-36BE22542491}"/>
              </a:ext>
            </a:extLst>
          </p:cNvPr>
          <p:cNvSpPr txBox="1"/>
          <p:nvPr/>
        </p:nvSpPr>
        <p:spPr>
          <a:xfrm>
            <a:off x="6756400" y="1564833"/>
            <a:ext cx="5023198" cy="4247317"/>
          </a:xfrm>
          <a:prstGeom prst="rect">
            <a:avLst/>
          </a:prstGeom>
          <a:noFill/>
        </p:spPr>
        <p:txBody>
          <a:bodyPr wrap="square">
            <a:spAutoFit/>
          </a:bodyPr>
          <a:lstStyle/>
          <a:p>
            <a:pPr fontAlgn="base"/>
            <a:r>
              <a:rPr lang="en-US" b="0" i="0" dirty="0">
                <a:solidFill>
                  <a:srgbClr val="000000"/>
                </a:solidFill>
                <a:effectLst/>
              </a:rPr>
              <a:t>It’s a small town where everyone talks. Quite soon the whole story came out into the open. </a:t>
            </a:r>
          </a:p>
          <a:p>
            <a:pPr fontAlgn="base"/>
            <a:endParaRPr lang="en-US" b="0" i="0" dirty="0">
              <a:solidFill>
                <a:srgbClr val="000000"/>
              </a:solidFill>
              <a:effectLst/>
            </a:endParaRPr>
          </a:p>
          <a:p>
            <a:pPr fontAlgn="base"/>
            <a:r>
              <a:rPr lang="en-US" b="0" i="0" dirty="0">
                <a:solidFill>
                  <a:srgbClr val="000000"/>
                </a:solidFill>
                <a:effectLst/>
              </a:rPr>
              <a:t>Cheng was repatriated by the UN to face disciplinary sanctions in his home country. He was barred from serving in the UN in the future. His career with the UN is over and his reputation back home was also damaged.</a:t>
            </a:r>
          </a:p>
          <a:p>
            <a:pPr fontAlgn="base"/>
            <a:endParaRPr lang="en-US" b="0" i="0" dirty="0">
              <a:solidFill>
                <a:srgbClr val="000000"/>
              </a:solidFill>
              <a:effectLst/>
            </a:endParaRPr>
          </a:p>
          <a:p>
            <a:pPr fontAlgn="base"/>
            <a:r>
              <a:rPr lang="en-US" b="0" i="0" dirty="0">
                <a:solidFill>
                  <a:srgbClr val="000000"/>
                </a:solidFill>
                <a:effectLst/>
              </a:rPr>
              <a:t>As a commander, Cheng failed to meet his obligation to maintain good order and discipline among his troops. Cheng was sanctioned for turning a blind eye to what was happening as well as for failing to report sexual exploitation and abuse by his subordinates.</a:t>
            </a:r>
            <a:r>
              <a:rPr lang="ar-QA" b="0" i="0" dirty="0">
                <a:solidFill>
                  <a:srgbClr val="000000"/>
                </a:solidFill>
                <a:effectLst/>
              </a:rPr>
              <a:t>.</a:t>
            </a:r>
          </a:p>
        </p:txBody>
      </p:sp>
      <p:sp>
        <p:nvSpPr>
          <p:cNvPr id="2" name="CuadroTexto 2">
            <a:extLst>
              <a:ext uri="{FF2B5EF4-FFF2-40B4-BE49-F238E27FC236}">
                <a16:creationId xmlns:a16="http://schemas.microsoft.com/office/drawing/2014/main" id="{108A87A8-8AEC-E495-4446-3D3AEB2F52E5}"/>
              </a:ext>
            </a:extLst>
          </p:cNvPr>
          <p:cNvSpPr txBox="1"/>
          <p:nvPr/>
        </p:nvSpPr>
        <p:spPr>
          <a:xfrm>
            <a:off x="6756400" y="715668"/>
            <a:ext cx="2702646" cy="523220"/>
          </a:xfrm>
          <a:prstGeom prst="rect">
            <a:avLst/>
          </a:prstGeom>
          <a:noFill/>
        </p:spPr>
        <p:txBody>
          <a:bodyPr wrap="square">
            <a:spAutoFit/>
          </a:bodyPr>
          <a:lstStyle/>
          <a:p>
            <a:r>
              <a:rPr lang="es-ES" sz="2800" b="1" i="0" dirty="0" err="1">
                <a:solidFill>
                  <a:srgbClr val="00B0F0"/>
                </a:solidFill>
                <a:effectLst/>
              </a:rPr>
              <a:t>Cheng’s</a:t>
            </a:r>
            <a:r>
              <a:rPr lang="es-ES" sz="2800" b="1" i="0" dirty="0">
                <a:solidFill>
                  <a:srgbClr val="00B0F0"/>
                </a:solidFill>
                <a:effectLst/>
              </a:rPr>
              <a:t> </a:t>
            </a:r>
            <a:r>
              <a:rPr lang="es-ES" sz="2800" b="1" i="0" dirty="0" err="1">
                <a:solidFill>
                  <a:srgbClr val="00B0F0"/>
                </a:solidFill>
                <a:effectLst/>
              </a:rPr>
              <a:t>story</a:t>
            </a:r>
            <a:endParaRPr lang="es-ES" sz="2800" b="1" i="0" dirty="0">
              <a:solidFill>
                <a:srgbClr val="00B0F0"/>
              </a:solidFill>
              <a:effectLst/>
            </a:endParaRPr>
          </a:p>
        </p:txBody>
      </p:sp>
    </p:spTree>
    <p:extLst>
      <p:ext uri="{BB962C8B-B14F-4D97-AF65-F5344CB8AC3E}">
        <p14:creationId xmlns:p14="http://schemas.microsoft.com/office/powerpoint/2010/main" val="25367009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CA6ADCBF-D665-4059-A23B-FE9CC35F1F14}"/>
              </a:ext>
            </a:extLst>
          </p:cNvPr>
          <p:cNvSpPr/>
          <p:nvPr/>
        </p:nvSpPr>
        <p:spPr>
          <a:xfrm>
            <a:off x="0" y="2247900"/>
            <a:ext cx="12192000" cy="1605643"/>
          </a:xfrm>
          <a:prstGeom prst="rect">
            <a:avLst/>
          </a:prstGeom>
          <a:solidFill>
            <a:srgbClr val="019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fontAlgn="base"/>
            <a:r>
              <a:rPr lang="en-US" sz="2400" b="1" i="0" dirty="0">
                <a:solidFill>
                  <a:schemeClr val="bg1"/>
                </a:solidFill>
                <a:effectLst/>
              </a:rPr>
              <a:t>Report allegations of sexual exploitation and abuse by your subordinates immediately to the UN. Do not wait.</a:t>
            </a:r>
            <a:endParaRPr lang="ar-QA" sz="2400" b="1" i="0" dirty="0">
              <a:solidFill>
                <a:schemeClr val="bg1"/>
              </a:solidFill>
              <a:effectLst/>
            </a:endParaRPr>
          </a:p>
        </p:txBody>
      </p:sp>
      <p:sp>
        <p:nvSpPr>
          <p:cNvPr id="2" name="CuadroTexto 2">
            <a:extLst>
              <a:ext uri="{FF2B5EF4-FFF2-40B4-BE49-F238E27FC236}">
                <a16:creationId xmlns:a16="http://schemas.microsoft.com/office/drawing/2014/main" id="{558B13F7-7A95-5BA2-FAF4-252FFFFCC6D4}"/>
              </a:ext>
            </a:extLst>
          </p:cNvPr>
          <p:cNvSpPr txBox="1"/>
          <p:nvPr/>
        </p:nvSpPr>
        <p:spPr>
          <a:xfrm>
            <a:off x="413778" y="398427"/>
            <a:ext cx="6093912" cy="523220"/>
          </a:xfrm>
          <a:prstGeom prst="rect">
            <a:avLst/>
          </a:prstGeom>
          <a:noFill/>
        </p:spPr>
        <p:txBody>
          <a:bodyPr wrap="square">
            <a:spAutoFit/>
          </a:bodyPr>
          <a:lstStyle/>
          <a:p>
            <a:r>
              <a:rPr lang="es-ES" sz="2800" b="1" i="0" dirty="0" err="1">
                <a:solidFill>
                  <a:srgbClr val="00B0F0"/>
                </a:solidFill>
                <a:effectLst/>
              </a:rPr>
              <a:t>Cheng’s</a:t>
            </a:r>
            <a:r>
              <a:rPr lang="es-ES" sz="2800" b="1" i="0" dirty="0">
                <a:solidFill>
                  <a:srgbClr val="00B0F0"/>
                </a:solidFill>
                <a:effectLst/>
              </a:rPr>
              <a:t> </a:t>
            </a:r>
            <a:r>
              <a:rPr lang="es-ES" sz="2800" b="1" i="0" dirty="0" err="1">
                <a:solidFill>
                  <a:srgbClr val="00B0F0"/>
                </a:solidFill>
                <a:effectLst/>
              </a:rPr>
              <a:t>story</a:t>
            </a:r>
            <a:endParaRPr lang="es-ES" sz="2800" b="1" i="0" dirty="0">
              <a:solidFill>
                <a:srgbClr val="00B0F0"/>
              </a:solidFill>
              <a:effectLst/>
            </a:endParaRPr>
          </a:p>
        </p:txBody>
      </p:sp>
    </p:spTree>
    <p:extLst>
      <p:ext uri="{BB962C8B-B14F-4D97-AF65-F5344CB8AC3E}">
        <p14:creationId xmlns:p14="http://schemas.microsoft.com/office/powerpoint/2010/main" val="88051191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جوستاف هو رئيس مكتب فرعي للأمم المتحدة يرتدي بدلة">
            <a:extLst>
              <a:ext uri="{FF2B5EF4-FFF2-40B4-BE49-F238E27FC236}">
                <a16:creationId xmlns:a16="http://schemas.microsoft.com/office/drawing/2014/main" id="{78A232CC-4858-41BC-BA6B-A8EE92FDF9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4638" y="0"/>
            <a:ext cx="4022725"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a:extLst>
              <a:ext uri="{FF2B5EF4-FFF2-40B4-BE49-F238E27FC236}">
                <a16:creationId xmlns:a16="http://schemas.microsoft.com/office/drawing/2014/main" id="{868B088F-82C8-4403-BCBA-A792A0800AB6}"/>
              </a:ext>
            </a:extLst>
          </p:cNvPr>
          <p:cNvSpPr txBox="1"/>
          <p:nvPr/>
        </p:nvSpPr>
        <p:spPr>
          <a:xfrm>
            <a:off x="8107363" y="6047371"/>
            <a:ext cx="6096000" cy="369332"/>
          </a:xfrm>
          <a:prstGeom prst="rect">
            <a:avLst/>
          </a:prstGeom>
          <a:noFill/>
        </p:spPr>
        <p:txBody>
          <a:bodyPr wrap="square">
            <a:spAutoFit/>
          </a:bodyPr>
          <a:lstStyle/>
          <a:p>
            <a:pPr algn="l"/>
            <a:r>
              <a:rPr lang="en-US" b="0" i="0" dirty="0">
                <a:solidFill>
                  <a:srgbClr val="000000"/>
                </a:solidFill>
                <a:effectLst/>
              </a:rPr>
              <a:t>Head of a UN sub-office </a:t>
            </a:r>
            <a:endParaRPr lang="es-ES" dirty="0"/>
          </a:p>
        </p:txBody>
      </p:sp>
      <p:sp>
        <p:nvSpPr>
          <p:cNvPr id="5" name="CuadroTexto 4">
            <a:extLst>
              <a:ext uri="{FF2B5EF4-FFF2-40B4-BE49-F238E27FC236}">
                <a16:creationId xmlns:a16="http://schemas.microsoft.com/office/drawing/2014/main" id="{D01C1F82-AFF7-4C12-88D2-8FB2161EC2F1}"/>
              </a:ext>
            </a:extLst>
          </p:cNvPr>
          <p:cNvSpPr txBox="1"/>
          <p:nvPr/>
        </p:nvSpPr>
        <p:spPr>
          <a:xfrm>
            <a:off x="413778" y="379765"/>
            <a:ext cx="6093912" cy="523220"/>
          </a:xfrm>
          <a:prstGeom prst="rect">
            <a:avLst/>
          </a:prstGeom>
          <a:noFill/>
        </p:spPr>
        <p:txBody>
          <a:bodyPr wrap="square">
            <a:spAutoFit/>
          </a:bodyPr>
          <a:lstStyle/>
          <a:p>
            <a:r>
              <a:rPr lang="es-ES" sz="2800" b="1" i="0" dirty="0" err="1">
                <a:solidFill>
                  <a:srgbClr val="00B0F0"/>
                </a:solidFill>
                <a:effectLst/>
              </a:rPr>
              <a:t>Gustav´s</a:t>
            </a:r>
            <a:r>
              <a:rPr lang="es-ES" sz="2800" b="1" i="0" dirty="0">
                <a:solidFill>
                  <a:srgbClr val="00B0F0"/>
                </a:solidFill>
                <a:effectLst/>
              </a:rPr>
              <a:t> </a:t>
            </a:r>
            <a:r>
              <a:rPr lang="es-ES" sz="2800" b="1" i="0" dirty="0" err="1">
                <a:solidFill>
                  <a:srgbClr val="00B0F0"/>
                </a:solidFill>
                <a:effectLst/>
              </a:rPr>
              <a:t>story</a:t>
            </a:r>
            <a:endParaRPr lang="es-ES" sz="2800" b="1" i="0" dirty="0">
              <a:solidFill>
                <a:srgbClr val="00B0F0"/>
              </a:solidFill>
              <a:effectLst/>
            </a:endParaRPr>
          </a:p>
        </p:txBody>
      </p:sp>
    </p:spTree>
    <p:extLst>
      <p:ext uri="{BB962C8B-B14F-4D97-AF65-F5344CB8AC3E}">
        <p14:creationId xmlns:p14="http://schemas.microsoft.com/office/powerpoint/2010/main" val="225200680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Cropped">
            <a:extLst>
              <a:ext uri="{FF2B5EF4-FFF2-40B4-BE49-F238E27FC236}">
                <a16:creationId xmlns:a16="http://schemas.microsoft.com/office/drawing/2014/main" id="{DAAF7A26-D2F3-4FF5-B723-D0FDF5FFF1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60909"/>
            <a:ext cx="6642100" cy="3736181"/>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4615CB2B-64C2-4C5E-A19F-2562DDF0E041}"/>
              </a:ext>
            </a:extLst>
          </p:cNvPr>
          <p:cNvSpPr txBox="1"/>
          <p:nvPr/>
        </p:nvSpPr>
        <p:spPr>
          <a:xfrm>
            <a:off x="6870700" y="2413336"/>
            <a:ext cx="5067300" cy="2308324"/>
          </a:xfrm>
          <a:prstGeom prst="rect">
            <a:avLst/>
          </a:prstGeom>
          <a:noFill/>
        </p:spPr>
        <p:txBody>
          <a:bodyPr wrap="square">
            <a:spAutoFit/>
          </a:bodyPr>
          <a:lstStyle/>
          <a:p>
            <a:pPr algn="l"/>
            <a:r>
              <a:rPr lang="en-US" b="0" i="0" dirty="0">
                <a:solidFill>
                  <a:srgbClr val="000000"/>
                </a:solidFill>
                <a:effectLst/>
              </a:rPr>
              <a:t>Gustav is the head of a UN sub-office in a remote location. Gustav gets on well with all his staff and is good friends with Jonas, a trusted Civil Affairs Officer. Jonas regularly stays in the capital when he is on his rest and recuperation (R&amp;R) break. Each time Jonas is in the capital, he visits a woman called Sylvia. He has an arrangement to pay a specific amount each time he visits her to have sex. </a:t>
            </a:r>
            <a:endParaRPr lang="es-ES" dirty="0"/>
          </a:p>
        </p:txBody>
      </p:sp>
      <p:sp>
        <p:nvSpPr>
          <p:cNvPr id="2" name="CuadroTexto 4">
            <a:extLst>
              <a:ext uri="{FF2B5EF4-FFF2-40B4-BE49-F238E27FC236}">
                <a16:creationId xmlns:a16="http://schemas.microsoft.com/office/drawing/2014/main" id="{ADCB6B40-501B-EA93-86FE-11747A61DA35}"/>
              </a:ext>
            </a:extLst>
          </p:cNvPr>
          <p:cNvSpPr txBox="1"/>
          <p:nvPr/>
        </p:nvSpPr>
        <p:spPr>
          <a:xfrm>
            <a:off x="413778" y="379765"/>
            <a:ext cx="6093912" cy="523220"/>
          </a:xfrm>
          <a:prstGeom prst="rect">
            <a:avLst/>
          </a:prstGeom>
          <a:noFill/>
        </p:spPr>
        <p:txBody>
          <a:bodyPr wrap="square">
            <a:spAutoFit/>
          </a:bodyPr>
          <a:lstStyle/>
          <a:p>
            <a:r>
              <a:rPr lang="es-ES" sz="2800" b="1" i="0" dirty="0" err="1">
                <a:solidFill>
                  <a:srgbClr val="00B0F0"/>
                </a:solidFill>
                <a:effectLst/>
              </a:rPr>
              <a:t>Gustav´s</a:t>
            </a:r>
            <a:r>
              <a:rPr lang="es-ES" sz="2800" b="1" i="0" dirty="0">
                <a:solidFill>
                  <a:srgbClr val="00B0F0"/>
                </a:solidFill>
                <a:effectLst/>
              </a:rPr>
              <a:t> </a:t>
            </a:r>
            <a:r>
              <a:rPr lang="es-ES" sz="2800" b="1" i="0" dirty="0" err="1">
                <a:solidFill>
                  <a:srgbClr val="00B0F0"/>
                </a:solidFill>
                <a:effectLst/>
              </a:rPr>
              <a:t>story</a:t>
            </a:r>
            <a:endParaRPr lang="es-ES" sz="2800" b="1" i="0" dirty="0">
              <a:solidFill>
                <a:srgbClr val="00B0F0"/>
              </a:solidFill>
              <a:effectLst/>
            </a:endParaRPr>
          </a:p>
        </p:txBody>
      </p:sp>
    </p:spTree>
    <p:extLst>
      <p:ext uri="{BB962C8B-B14F-4D97-AF65-F5344CB8AC3E}">
        <p14:creationId xmlns:p14="http://schemas.microsoft.com/office/powerpoint/2010/main" val="281246198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Cropped">
            <a:extLst>
              <a:ext uri="{FF2B5EF4-FFF2-40B4-BE49-F238E27FC236}">
                <a16:creationId xmlns:a16="http://schemas.microsoft.com/office/drawing/2014/main" id="{08CADBFF-AEF8-47D6-BF9E-F8597D841E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82164"/>
            <a:ext cx="4127157" cy="5475835"/>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60C9BFDF-D6C1-4944-8548-55B698AD7006}"/>
              </a:ext>
            </a:extLst>
          </p:cNvPr>
          <p:cNvSpPr txBox="1"/>
          <p:nvPr/>
        </p:nvSpPr>
        <p:spPr>
          <a:xfrm>
            <a:off x="3867665" y="2413336"/>
            <a:ext cx="8070335" cy="1477328"/>
          </a:xfrm>
          <a:prstGeom prst="rect">
            <a:avLst/>
          </a:prstGeom>
          <a:noFill/>
        </p:spPr>
        <p:txBody>
          <a:bodyPr wrap="square">
            <a:spAutoFit/>
          </a:bodyPr>
          <a:lstStyle/>
          <a:p>
            <a:pPr algn="l"/>
            <a:r>
              <a:rPr lang="en-US" b="0" i="0" dirty="0">
                <a:effectLst/>
                <a:latin typeface="Roboto" panose="02000000000000000000" pitchFamily="2" charset="0"/>
              </a:rPr>
              <a:t>Jonas’ assignment with the UN is coming to an end and he will shortly be leaving the country. Sylvia learns of Jonas’ imminent departure and decides to blackmail him. Sylvia threatens to report him to the UN for committing sexual exploitation and abuse unless he pays her more money. Jonas panics and approaches his manager Gustav and asks for help “as a friend”</a:t>
            </a:r>
            <a:r>
              <a:rPr lang="en-US" b="0" i="0" dirty="0">
                <a:effectLst/>
              </a:rPr>
              <a:t>. </a:t>
            </a:r>
            <a:endParaRPr lang="es-ES" dirty="0"/>
          </a:p>
        </p:txBody>
      </p:sp>
      <p:sp>
        <p:nvSpPr>
          <p:cNvPr id="2" name="CuadroTexto 4">
            <a:extLst>
              <a:ext uri="{FF2B5EF4-FFF2-40B4-BE49-F238E27FC236}">
                <a16:creationId xmlns:a16="http://schemas.microsoft.com/office/drawing/2014/main" id="{0A17A409-FC91-7B23-36A8-6332A0A92852}"/>
              </a:ext>
            </a:extLst>
          </p:cNvPr>
          <p:cNvSpPr txBox="1"/>
          <p:nvPr/>
        </p:nvSpPr>
        <p:spPr>
          <a:xfrm>
            <a:off x="413778" y="379765"/>
            <a:ext cx="6093912" cy="523220"/>
          </a:xfrm>
          <a:prstGeom prst="rect">
            <a:avLst/>
          </a:prstGeom>
          <a:noFill/>
        </p:spPr>
        <p:txBody>
          <a:bodyPr wrap="square">
            <a:spAutoFit/>
          </a:bodyPr>
          <a:lstStyle/>
          <a:p>
            <a:r>
              <a:rPr lang="es-ES" sz="2800" b="1" i="0" dirty="0" err="1">
                <a:solidFill>
                  <a:srgbClr val="00B0F0"/>
                </a:solidFill>
                <a:effectLst/>
              </a:rPr>
              <a:t>Gustav´s</a:t>
            </a:r>
            <a:r>
              <a:rPr lang="es-ES" sz="2800" b="1" i="0" dirty="0">
                <a:solidFill>
                  <a:srgbClr val="00B0F0"/>
                </a:solidFill>
                <a:effectLst/>
              </a:rPr>
              <a:t> </a:t>
            </a:r>
            <a:r>
              <a:rPr lang="es-ES" sz="2800" b="1" i="0" dirty="0" err="1">
                <a:solidFill>
                  <a:srgbClr val="00B0F0"/>
                </a:solidFill>
                <a:effectLst/>
              </a:rPr>
              <a:t>story</a:t>
            </a:r>
            <a:endParaRPr lang="es-ES" sz="2800" b="1" i="0" dirty="0">
              <a:solidFill>
                <a:srgbClr val="00B0F0"/>
              </a:solidFill>
              <a:effectLst/>
            </a:endParaRPr>
          </a:p>
        </p:txBody>
      </p:sp>
    </p:spTree>
    <p:extLst>
      <p:ext uri="{BB962C8B-B14F-4D97-AF65-F5344CB8AC3E}">
        <p14:creationId xmlns:p14="http://schemas.microsoft.com/office/powerpoint/2010/main" val="352707880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Cropped">
            <a:extLst>
              <a:ext uri="{FF2B5EF4-FFF2-40B4-BE49-F238E27FC236}">
                <a16:creationId xmlns:a16="http://schemas.microsoft.com/office/drawing/2014/main" id="{36F2AC27-0DF0-4F2A-A5C2-4A335803E1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5087"/>
            <a:ext cx="6093912" cy="3427826"/>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32C49FD3-1FDD-4CC8-9F17-B0249718B897}"/>
              </a:ext>
            </a:extLst>
          </p:cNvPr>
          <p:cNvSpPr txBox="1"/>
          <p:nvPr/>
        </p:nvSpPr>
        <p:spPr>
          <a:xfrm>
            <a:off x="6433045" y="2413336"/>
            <a:ext cx="5504955" cy="1754326"/>
          </a:xfrm>
          <a:prstGeom prst="rect">
            <a:avLst/>
          </a:prstGeom>
          <a:noFill/>
        </p:spPr>
        <p:txBody>
          <a:bodyPr wrap="square">
            <a:spAutoFit/>
          </a:bodyPr>
          <a:lstStyle/>
          <a:p>
            <a:pPr algn="l"/>
            <a:r>
              <a:rPr lang="en-US" b="0" i="0" dirty="0">
                <a:solidFill>
                  <a:srgbClr val="000000"/>
                </a:solidFill>
                <a:effectLst/>
              </a:rPr>
              <a:t>Gustav doesn’t want to see his friend Jonas get into trouble and tries to resolve the matter. Gustav advises Jonas to pay Sylvia the bribe. Sylvia takes the money and then asks for more money, threatening again to expose Jonas. At this stage, Gustav realizes that the situation is out of control, and reports the allegation to the UN.</a:t>
            </a:r>
            <a:endParaRPr lang="es-ES" dirty="0"/>
          </a:p>
        </p:txBody>
      </p:sp>
      <p:sp>
        <p:nvSpPr>
          <p:cNvPr id="2" name="CuadroTexto 4">
            <a:extLst>
              <a:ext uri="{FF2B5EF4-FFF2-40B4-BE49-F238E27FC236}">
                <a16:creationId xmlns:a16="http://schemas.microsoft.com/office/drawing/2014/main" id="{249A7EFA-4B86-7337-DC35-54DEF313B88E}"/>
              </a:ext>
            </a:extLst>
          </p:cNvPr>
          <p:cNvSpPr txBox="1"/>
          <p:nvPr/>
        </p:nvSpPr>
        <p:spPr>
          <a:xfrm>
            <a:off x="413778" y="379765"/>
            <a:ext cx="6093912" cy="523220"/>
          </a:xfrm>
          <a:prstGeom prst="rect">
            <a:avLst/>
          </a:prstGeom>
          <a:noFill/>
        </p:spPr>
        <p:txBody>
          <a:bodyPr wrap="square">
            <a:spAutoFit/>
          </a:bodyPr>
          <a:lstStyle/>
          <a:p>
            <a:r>
              <a:rPr lang="es-ES" sz="2800" b="1" i="0" dirty="0" err="1">
                <a:solidFill>
                  <a:srgbClr val="00B0F0"/>
                </a:solidFill>
                <a:effectLst/>
              </a:rPr>
              <a:t>Gustav´s</a:t>
            </a:r>
            <a:r>
              <a:rPr lang="es-ES" sz="2800" b="1" i="0" dirty="0">
                <a:solidFill>
                  <a:srgbClr val="00B0F0"/>
                </a:solidFill>
                <a:effectLst/>
              </a:rPr>
              <a:t> </a:t>
            </a:r>
            <a:r>
              <a:rPr lang="es-ES" sz="2800" b="1" i="0" dirty="0" err="1">
                <a:solidFill>
                  <a:srgbClr val="00B0F0"/>
                </a:solidFill>
                <a:effectLst/>
              </a:rPr>
              <a:t>story</a:t>
            </a:r>
            <a:endParaRPr lang="es-ES" sz="2800" b="1" i="0" dirty="0">
              <a:solidFill>
                <a:srgbClr val="00B0F0"/>
              </a:solidFill>
              <a:effectLst/>
            </a:endParaRPr>
          </a:p>
        </p:txBody>
      </p:sp>
    </p:spTree>
    <p:extLst>
      <p:ext uri="{BB962C8B-B14F-4D97-AF65-F5344CB8AC3E}">
        <p14:creationId xmlns:p14="http://schemas.microsoft.com/office/powerpoint/2010/main" val="289847040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Cropped">
            <a:extLst>
              <a:ext uri="{FF2B5EF4-FFF2-40B4-BE49-F238E27FC236}">
                <a16:creationId xmlns:a16="http://schemas.microsoft.com/office/drawing/2014/main" id="{646E85BC-814E-4D00-A0C2-4E80ADBBB3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41985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8715C140-2D5E-48BC-8218-956576630801}"/>
              </a:ext>
            </a:extLst>
          </p:cNvPr>
          <p:cNvSpPr txBox="1"/>
          <p:nvPr/>
        </p:nvSpPr>
        <p:spPr>
          <a:xfrm>
            <a:off x="6771503" y="2413336"/>
            <a:ext cx="5166497" cy="1754326"/>
          </a:xfrm>
          <a:prstGeom prst="rect">
            <a:avLst/>
          </a:prstGeom>
          <a:noFill/>
        </p:spPr>
        <p:txBody>
          <a:bodyPr wrap="square">
            <a:spAutoFit/>
          </a:bodyPr>
          <a:lstStyle/>
          <a:p>
            <a:pPr algn="l"/>
            <a:r>
              <a:rPr lang="en-US" b="0" i="0" dirty="0">
                <a:effectLst/>
                <a:latin typeface="Roboto" panose="02000000000000000000" pitchFamily="2" charset="0"/>
              </a:rPr>
              <a:t>Gustav faced disciplinary proceedings for breaching his obligation to report sexual exploitation and abuse and for trying to cover up the incident. As a result, Gustav’s UN career was severely damaged, and his good name and professional reputation ruined</a:t>
            </a:r>
            <a:r>
              <a:rPr lang="en-US" b="0" i="0" dirty="0">
                <a:effectLst/>
              </a:rPr>
              <a:t>.</a:t>
            </a:r>
            <a:endParaRPr lang="es-ES" dirty="0"/>
          </a:p>
        </p:txBody>
      </p:sp>
      <p:sp>
        <p:nvSpPr>
          <p:cNvPr id="6" name="CuadroTexto 5">
            <a:extLst>
              <a:ext uri="{FF2B5EF4-FFF2-40B4-BE49-F238E27FC236}">
                <a16:creationId xmlns:a16="http://schemas.microsoft.com/office/drawing/2014/main" id="{C2086988-C9DE-438D-B146-62130B3FEF82}"/>
              </a:ext>
            </a:extLst>
          </p:cNvPr>
          <p:cNvSpPr txBox="1"/>
          <p:nvPr/>
        </p:nvSpPr>
        <p:spPr>
          <a:xfrm>
            <a:off x="6771503" y="1605858"/>
            <a:ext cx="6093912" cy="523220"/>
          </a:xfrm>
          <a:prstGeom prst="rect">
            <a:avLst/>
          </a:prstGeom>
          <a:noFill/>
        </p:spPr>
        <p:txBody>
          <a:bodyPr wrap="square">
            <a:spAutoFit/>
          </a:bodyPr>
          <a:lstStyle/>
          <a:p>
            <a:r>
              <a:rPr lang="es-ES" sz="2800" b="1" i="0" dirty="0" err="1">
                <a:solidFill>
                  <a:srgbClr val="00B0F0"/>
                </a:solidFill>
                <a:effectLst/>
              </a:rPr>
              <a:t>Gustav´s</a:t>
            </a:r>
            <a:r>
              <a:rPr lang="es-ES" sz="2800" b="1" i="0" dirty="0">
                <a:solidFill>
                  <a:srgbClr val="00B0F0"/>
                </a:solidFill>
                <a:effectLst/>
              </a:rPr>
              <a:t> </a:t>
            </a:r>
            <a:r>
              <a:rPr lang="es-ES" sz="2800" b="1" i="0" dirty="0" err="1">
                <a:solidFill>
                  <a:srgbClr val="00B0F0"/>
                </a:solidFill>
                <a:effectLst/>
              </a:rPr>
              <a:t>story</a:t>
            </a:r>
            <a:endParaRPr lang="es-ES" sz="2800" b="1" i="0" dirty="0">
              <a:solidFill>
                <a:srgbClr val="00B0F0"/>
              </a:solidFill>
              <a:effectLst/>
            </a:endParaRPr>
          </a:p>
        </p:txBody>
      </p:sp>
    </p:spTree>
    <p:extLst>
      <p:ext uri="{BB962C8B-B14F-4D97-AF65-F5344CB8AC3E}">
        <p14:creationId xmlns:p14="http://schemas.microsoft.com/office/powerpoint/2010/main" val="85604230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CA6ADCBF-D665-4059-A23B-FE9CC35F1F14}"/>
              </a:ext>
            </a:extLst>
          </p:cNvPr>
          <p:cNvSpPr/>
          <p:nvPr/>
        </p:nvSpPr>
        <p:spPr>
          <a:xfrm>
            <a:off x="0" y="2247900"/>
            <a:ext cx="12192000" cy="1670957"/>
          </a:xfrm>
          <a:prstGeom prst="rect">
            <a:avLst/>
          </a:prstGeom>
          <a:solidFill>
            <a:srgbClr val="019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fontAlgn="base"/>
            <a:r>
              <a:rPr lang="en-US" sz="2400" b="1" i="0" dirty="0">
                <a:solidFill>
                  <a:schemeClr val="bg1"/>
                </a:solidFill>
                <a:effectLst/>
              </a:rPr>
              <a:t>Do not try to resolve the issue yourself before reporting the allegation to the UN. </a:t>
            </a:r>
            <a:br>
              <a:rPr lang="en-US" sz="2400" b="1" i="0" dirty="0">
                <a:solidFill>
                  <a:schemeClr val="bg1"/>
                </a:solidFill>
                <a:effectLst/>
              </a:rPr>
            </a:br>
            <a:r>
              <a:rPr lang="en-US" sz="2400" b="1" i="0" dirty="0">
                <a:solidFill>
                  <a:schemeClr val="bg1"/>
                </a:solidFill>
                <a:effectLst/>
              </a:rPr>
              <a:t>Report the allegation immediately to the UN.</a:t>
            </a:r>
            <a:endParaRPr lang="ar-QA" sz="2400" b="1" i="0" dirty="0">
              <a:solidFill>
                <a:schemeClr val="bg1"/>
              </a:solidFill>
              <a:effectLst/>
            </a:endParaRPr>
          </a:p>
        </p:txBody>
      </p:sp>
      <p:sp>
        <p:nvSpPr>
          <p:cNvPr id="2" name="CuadroTexto 4">
            <a:extLst>
              <a:ext uri="{FF2B5EF4-FFF2-40B4-BE49-F238E27FC236}">
                <a16:creationId xmlns:a16="http://schemas.microsoft.com/office/drawing/2014/main" id="{FBD2AD00-FB80-58C7-5C4E-02D4332CA806}"/>
              </a:ext>
            </a:extLst>
          </p:cNvPr>
          <p:cNvSpPr txBox="1"/>
          <p:nvPr/>
        </p:nvSpPr>
        <p:spPr>
          <a:xfrm>
            <a:off x="413778" y="379765"/>
            <a:ext cx="6093912" cy="523220"/>
          </a:xfrm>
          <a:prstGeom prst="rect">
            <a:avLst/>
          </a:prstGeom>
          <a:noFill/>
        </p:spPr>
        <p:txBody>
          <a:bodyPr wrap="square">
            <a:spAutoFit/>
          </a:bodyPr>
          <a:lstStyle/>
          <a:p>
            <a:r>
              <a:rPr lang="es-ES" sz="2800" b="1" i="0" dirty="0" err="1">
                <a:solidFill>
                  <a:srgbClr val="00B0F0"/>
                </a:solidFill>
                <a:effectLst/>
              </a:rPr>
              <a:t>Gustav´s</a:t>
            </a:r>
            <a:r>
              <a:rPr lang="es-ES" sz="2800" b="1" i="0" dirty="0">
                <a:solidFill>
                  <a:srgbClr val="00B0F0"/>
                </a:solidFill>
                <a:effectLst/>
              </a:rPr>
              <a:t> </a:t>
            </a:r>
            <a:r>
              <a:rPr lang="es-ES" sz="2800" b="1" i="0" dirty="0" err="1">
                <a:solidFill>
                  <a:srgbClr val="00B0F0"/>
                </a:solidFill>
                <a:effectLst/>
              </a:rPr>
              <a:t>story</a:t>
            </a:r>
            <a:endParaRPr lang="es-ES" sz="2800" b="1" i="0" dirty="0">
              <a:solidFill>
                <a:srgbClr val="00B0F0"/>
              </a:solidFill>
              <a:effectLst/>
            </a:endParaRPr>
          </a:p>
        </p:txBody>
      </p:sp>
    </p:spTree>
    <p:extLst>
      <p:ext uri="{BB962C8B-B14F-4D97-AF65-F5344CB8AC3E}">
        <p14:creationId xmlns:p14="http://schemas.microsoft.com/office/powerpoint/2010/main" val="3300487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81F949F-CEFD-401B-86B3-416B782F1897}"/>
              </a:ext>
            </a:extLst>
          </p:cNvPr>
          <p:cNvSpPr txBox="1"/>
          <p:nvPr/>
        </p:nvSpPr>
        <p:spPr>
          <a:xfrm>
            <a:off x="425886" y="402510"/>
            <a:ext cx="9945666" cy="523220"/>
          </a:xfrm>
          <a:prstGeom prst="rect">
            <a:avLst/>
          </a:prstGeom>
          <a:noFill/>
        </p:spPr>
        <p:txBody>
          <a:bodyPr wrap="square">
            <a:spAutoFit/>
          </a:bodyPr>
          <a:lstStyle/>
          <a:p>
            <a:pPr algn="l"/>
            <a:r>
              <a:rPr lang="en-US" altLang="zh-CN" sz="2800" b="1" i="0" dirty="0">
                <a:solidFill>
                  <a:srgbClr val="00B0F0"/>
                </a:solidFill>
                <a:effectLst/>
              </a:rPr>
              <a:t>No use of any child/adult to procure sex for others </a:t>
            </a:r>
            <a:endParaRPr lang="es-ES" sz="2800" dirty="0">
              <a:solidFill>
                <a:srgbClr val="00B0F0"/>
              </a:solidFill>
            </a:endParaRPr>
          </a:p>
        </p:txBody>
      </p:sp>
      <p:sp>
        <p:nvSpPr>
          <p:cNvPr id="5" name="CuadroTexto 4">
            <a:extLst>
              <a:ext uri="{FF2B5EF4-FFF2-40B4-BE49-F238E27FC236}">
                <a16:creationId xmlns:a16="http://schemas.microsoft.com/office/drawing/2014/main" id="{8C71D112-1060-4F8D-9417-E6633D7F894C}"/>
              </a:ext>
            </a:extLst>
          </p:cNvPr>
          <p:cNvSpPr txBox="1"/>
          <p:nvPr/>
        </p:nvSpPr>
        <p:spPr>
          <a:xfrm>
            <a:off x="425886" y="1311614"/>
            <a:ext cx="11488528" cy="369332"/>
          </a:xfrm>
          <a:prstGeom prst="rect">
            <a:avLst/>
          </a:prstGeom>
          <a:noFill/>
        </p:spPr>
        <p:txBody>
          <a:bodyPr wrap="square">
            <a:spAutoFit/>
          </a:bodyPr>
          <a:lstStyle/>
          <a:p>
            <a:pPr algn="l" fontAlgn="base"/>
            <a:r>
              <a:rPr lang="en-US" altLang="zh-CN" b="0" i="0" dirty="0">
                <a:solidFill>
                  <a:srgbClr val="000000"/>
                </a:solidFill>
                <a:effectLst/>
              </a:rPr>
              <a:t>The UN also prohibits the use of a child or adult to procure sex for others.</a:t>
            </a:r>
          </a:p>
        </p:txBody>
      </p:sp>
      <p:pic>
        <p:nvPicPr>
          <p:cNvPr id="6" name="Imagen 5">
            <a:extLst>
              <a:ext uri="{FF2B5EF4-FFF2-40B4-BE49-F238E27FC236}">
                <a16:creationId xmlns:a16="http://schemas.microsoft.com/office/drawing/2014/main" id="{C5FED5DD-1145-4EB4-9A7B-219555EC30E3}"/>
              </a:ext>
            </a:extLst>
          </p:cNvPr>
          <p:cNvPicPr>
            <a:picLocks noChangeAspect="1"/>
          </p:cNvPicPr>
          <p:nvPr/>
        </p:nvPicPr>
        <p:blipFill>
          <a:blip r:embed="rId2"/>
          <a:stretch>
            <a:fillRect/>
          </a:stretch>
        </p:blipFill>
        <p:spPr>
          <a:xfrm>
            <a:off x="381000" y="2296948"/>
            <a:ext cx="5715000" cy="3333750"/>
          </a:xfrm>
          <a:prstGeom prst="rect">
            <a:avLst/>
          </a:prstGeom>
        </p:spPr>
      </p:pic>
      <p:sp>
        <p:nvSpPr>
          <p:cNvPr id="8" name="CuadroTexto 7">
            <a:extLst>
              <a:ext uri="{FF2B5EF4-FFF2-40B4-BE49-F238E27FC236}">
                <a16:creationId xmlns:a16="http://schemas.microsoft.com/office/drawing/2014/main" id="{49DBDD64-582A-4CCD-8B1A-B182C729BDA3}"/>
              </a:ext>
            </a:extLst>
          </p:cNvPr>
          <p:cNvSpPr txBox="1"/>
          <p:nvPr/>
        </p:nvSpPr>
        <p:spPr>
          <a:xfrm>
            <a:off x="6041571" y="2636217"/>
            <a:ext cx="5715000" cy="1200329"/>
          </a:xfrm>
          <a:prstGeom prst="rect">
            <a:avLst/>
          </a:prstGeom>
          <a:noFill/>
        </p:spPr>
        <p:txBody>
          <a:bodyPr wrap="square">
            <a:spAutoFit/>
          </a:bodyPr>
          <a:lstStyle/>
          <a:p>
            <a:pPr algn="l"/>
            <a:r>
              <a:rPr lang="en-US" altLang="zh-CN" b="0" i="0" dirty="0">
                <a:solidFill>
                  <a:srgbClr val="000000"/>
                </a:solidFill>
                <a:effectLst/>
              </a:rPr>
              <a:t>In the past, there have been cases around UN military camps where soldiers have used children to bring them local women to have sex in exchange for money. </a:t>
            </a:r>
            <a:r>
              <a:rPr lang="en-US" altLang="zh-CN" b="1" i="0" dirty="0">
                <a:solidFill>
                  <a:srgbClr val="000000"/>
                </a:solidFill>
                <a:effectLst/>
              </a:rPr>
              <a:t>This is prohibited.</a:t>
            </a:r>
            <a:endParaRPr lang="es-ES" b="1" dirty="0"/>
          </a:p>
        </p:txBody>
      </p:sp>
    </p:spTree>
    <p:extLst>
      <p:ext uri="{BB962C8B-B14F-4D97-AF65-F5344CB8AC3E}">
        <p14:creationId xmlns:p14="http://schemas.microsoft.com/office/powerpoint/2010/main" val="186092244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3A6E6E2-817B-49C1-82A0-D8883099CFCD}"/>
              </a:ext>
            </a:extLst>
          </p:cNvPr>
          <p:cNvSpPr txBox="1"/>
          <p:nvPr/>
        </p:nvSpPr>
        <p:spPr>
          <a:xfrm>
            <a:off x="5664896" y="416583"/>
            <a:ext cx="6093912" cy="461665"/>
          </a:xfrm>
          <a:prstGeom prst="rect">
            <a:avLst/>
          </a:prstGeom>
          <a:noFill/>
        </p:spPr>
        <p:txBody>
          <a:bodyPr wrap="square">
            <a:spAutoFit/>
          </a:bodyPr>
          <a:lstStyle/>
          <a:p>
            <a:pPr algn="r" rtl="1"/>
            <a:r>
              <a:rPr lang="ar-QA" sz="2400" b="1" i="0" dirty="0">
                <a:solidFill>
                  <a:srgbClr val="009EDB"/>
                </a:solidFill>
                <a:effectLst/>
                <a:latin typeface="var(--font-family-head)"/>
              </a:rPr>
              <a:t>قصة آمو</a:t>
            </a:r>
          </a:p>
        </p:txBody>
      </p:sp>
      <p:sp>
        <p:nvSpPr>
          <p:cNvPr id="9" name="CuadroTexto 8">
            <a:extLst>
              <a:ext uri="{FF2B5EF4-FFF2-40B4-BE49-F238E27FC236}">
                <a16:creationId xmlns:a16="http://schemas.microsoft.com/office/drawing/2014/main" id="{868B088F-82C8-4403-BCBA-A792A0800AB6}"/>
              </a:ext>
            </a:extLst>
          </p:cNvPr>
          <p:cNvSpPr txBox="1"/>
          <p:nvPr/>
        </p:nvSpPr>
        <p:spPr>
          <a:xfrm>
            <a:off x="8986100" y="5651955"/>
            <a:ext cx="2866768" cy="646331"/>
          </a:xfrm>
          <a:prstGeom prst="rect">
            <a:avLst/>
          </a:prstGeom>
          <a:noFill/>
        </p:spPr>
        <p:txBody>
          <a:bodyPr wrap="square">
            <a:spAutoFit/>
          </a:bodyPr>
          <a:lstStyle/>
          <a:p>
            <a:pPr algn="l"/>
            <a:r>
              <a:rPr lang="en-US" b="0" i="0" dirty="0">
                <a:solidFill>
                  <a:srgbClr val="000000"/>
                </a:solidFill>
                <a:effectLst/>
              </a:rPr>
              <a:t>Commander of a formed police unit </a:t>
            </a:r>
            <a:endParaRPr lang="ar-QA" dirty="0"/>
          </a:p>
        </p:txBody>
      </p:sp>
      <p:pic>
        <p:nvPicPr>
          <p:cNvPr id="74754" name="Picture 2" descr="أمو هو جندي من الأمم المتحدة يرتدي زيا عسكريا ويحمل سلاحا ناريا.">
            <a:extLst>
              <a:ext uri="{FF2B5EF4-FFF2-40B4-BE49-F238E27FC236}">
                <a16:creationId xmlns:a16="http://schemas.microsoft.com/office/drawing/2014/main" id="{A19E0930-BA2D-4B20-A717-491A50451F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2988" y="0"/>
            <a:ext cx="756602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2AC139A0-4C22-4512-9F24-BF651FF2E8B7}"/>
              </a:ext>
            </a:extLst>
          </p:cNvPr>
          <p:cNvSpPr txBox="1"/>
          <p:nvPr/>
        </p:nvSpPr>
        <p:spPr>
          <a:xfrm>
            <a:off x="385788" y="416582"/>
            <a:ext cx="6093912" cy="523220"/>
          </a:xfrm>
          <a:prstGeom prst="rect">
            <a:avLst/>
          </a:prstGeom>
          <a:noFill/>
        </p:spPr>
        <p:txBody>
          <a:bodyPr wrap="square">
            <a:spAutoFit/>
          </a:bodyPr>
          <a:lstStyle/>
          <a:p>
            <a:r>
              <a:rPr lang="es-ES" sz="2800" b="1" i="0" dirty="0" err="1">
                <a:solidFill>
                  <a:srgbClr val="00B0F0"/>
                </a:solidFill>
                <a:effectLst/>
              </a:rPr>
              <a:t>Amo´s</a:t>
            </a:r>
            <a:r>
              <a:rPr lang="es-ES" sz="2800" b="1" i="0" dirty="0">
                <a:solidFill>
                  <a:srgbClr val="00B0F0"/>
                </a:solidFill>
                <a:effectLst/>
              </a:rPr>
              <a:t> </a:t>
            </a:r>
            <a:r>
              <a:rPr lang="es-ES" sz="2800" b="1" i="0" dirty="0" err="1">
                <a:solidFill>
                  <a:srgbClr val="00B0F0"/>
                </a:solidFill>
                <a:effectLst/>
              </a:rPr>
              <a:t>story</a:t>
            </a:r>
            <a:endParaRPr lang="es-ES" sz="2800" b="1" i="0" dirty="0">
              <a:solidFill>
                <a:srgbClr val="00B0F0"/>
              </a:solidFill>
              <a:effectLst/>
            </a:endParaRPr>
          </a:p>
        </p:txBody>
      </p:sp>
    </p:spTree>
    <p:extLst>
      <p:ext uri="{BB962C8B-B14F-4D97-AF65-F5344CB8AC3E}">
        <p14:creationId xmlns:p14="http://schemas.microsoft.com/office/powerpoint/2010/main" val="246161799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Cropped">
            <a:extLst>
              <a:ext uri="{FF2B5EF4-FFF2-40B4-BE49-F238E27FC236}">
                <a16:creationId xmlns:a16="http://schemas.microsoft.com/office/drawing/2014/main" id="{4043E993-BFB3-437B-8491-4B9D1BE48F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8762"/>
            <a:ext cx="6756400" cy="3800475"/>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4E68D9D0-EB7C-4044-B2A9-FED819D0CF4F}"/>
              </a:ext>
            </a:extLst>
          </p:cNvPr>
          <p:cNvSpPr txBox="1"/>
          <p:nvPr/>
        </p:nvSpPr>
        <p:spPr>
          <a:xfrm>
            <a:off x="7073900" y="3105835"/>
            <a:ext cx="4775200" cy="1200329"/>
          </a:xfrm>
          <a:prstGeom prst="rect">
            <a:avLst/>
          </a:prstGeom>
          <a:noFill/>
        </p:spPr>
        <p:txBody>
          <a:bodyPr wrap="square">
            <a:spAutoFit/>
          </a:bodyPr>
          <a:lstStyle/>
          <a:p>
            <a:pPr algn="l"/>
            <a:r>
              <a:rPr lang="en-US" b="0" i="0" dirty="0">
                <a:solidFill>
                  <a:srgbClr val="000000"/>
                </a:solidFill>
                <a:effectLst/>
              </a:rPr>
              <a:t>Amo is a commander of a formed police unit. A local non-governmental organization (NGO) reported to him that one of his police officers sexually assaulted a boy in the local community.</a:t>
            </a:r>
            <a:endParaRPr lang="es-ES" dirty="0"/>
          </a:p>
        </p:txBody>
      </p:sp>
      <p:sp>
        <p:nvSpPr>
          <p:cNvPr id="2" name="CuadroTexto 4">
            <a:extLst>
              <a:ext uri="{FF2B5EF4-FFF2-40B4-BE49-F238E27FC236}">
                <a16:creationId xmlns:a16="http://schemas.microsoft.com/office/drawing/2014/main" id="{0A211ECD-374E-5AC8-0AE8-26C257291118}"/>
              </a:ext>
            </a:extLst>
          </p:cNvPr>
          <p:cNvSpPr txBox="1"/>
          <p:nvPr/>
        </p:nvSpPr>
        <p:spPr>
          <a:xfrm>
            <a:off x="395119" y="416582"/>
            <a:ext cx="6093912" cy="523220"/>
          </a:xfrm>
          <a:prstGeom prst="rect">
            <a:avLst/>
          </a:prstGeom>
          <a:noFill/>
        </p:spPr>
        <p:txBody>
          <a:bodyPr wrap="square">
            <a:spAutoFit/>
          </a:bodyPr>
          <a:lstStyle/>
          <a:p>
            <a:r>
              <a:rPr lang="es-ES" sz="2800" b="1" i="0" dirty="0" err="1">
                <a:solidFill>
                  <a:srgbClr val="00B0F0"/>
                </a:solidFill>
                <a:effectLst/>
              </a:rPr>
              <a:t>Amo´s</a:t>
            </a:r>
            <a:r>
              <a:rPr lang="es-ES" sz="2800" b="1" i="0" dirty="0">
                <a:solidFill>
                  <a:srgbClr val="00B0F0"/>
                </a:solidFill>
                <a:effectLst/>
              </a:rPr>
              <a:t> </a:t>
            </a:r>
            <a:r>
              <a:rPr lang="es-ES" sz="2800" b="1" i="0" dirty="0" err="1">
                <a:solidFill>
                  <a:srgbClr val="00B0F0"/>
                </a:solidFill>
                <a:effectLst/>
              </a:rPr>
              <a:t>story</a:t>
            </a:r>
            <a:endParaRPr lang="es-ES" sz="2800" b="1" i="0" dirty="0">
              <a:solidFill>
                <a:srgbClr val="00B0F0"/>
              </a:solidFill>
              <a:effectLst/>
            </a:endParaRPr>
          </a:p>
        </p:txBody>
      </p:sp>
    </p:spTree>
    <p:extLst>
      <p:ext uri="{BB962C8B-B14F-4D97-AF65-F5344CB8AC3E}">
        <p14:creationId xmlns:p14="http://schemas.microsoft.com/office/powerpoint/2010/main" val="208255640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Cropped">
            <a:extLst>
              <a:ext uri="{FF2B5EF4-FFF2-40B4-BE49-F238E27FC236}">
                <a16:creationId xmlns:a16="http://schemas.microsoft.com/office/drawing/2014/main" id="{91DB9B03-299C-4A7F-80C9-FB8E9B80C8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4500"/>
            <a:ext cx="6795911" cy="3822700"/>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1E6C5AF1-8E62-4479-8A62-BBE6C843B5E1}"/>
              </a:ext>
            </a:extLst>
          </p:cNvPr>
          <p:cNvSpPr txBox="1"/>
          <p:nvPr/>
        </p:nvSpPr>
        <p:spPr>
          <a:xfrm>
            <a:off x="7123327" y="2562138"/>
            <a:ext cx="4775200" cy="2308324"/>
          </a:xfrm>
          <a:prstGeom prst="rect">
            <a:avLst/>
          </a:prstGeom>
          <a:noFill/>
        </p:spPr>
        <p:txBody>
          <a:bodyPr wrap="square">
            <a:spAutoFit/>
          </a:bodyPr>
          <a:lstStyle/>
          <a:p>
            <a:pPr algn="l"/>
            <a:r>
              <a:rPr lang="en-US" b="0" i="0" dirty="0">
                <a:solidFill>
                  <a:srgbClr val="000000"/>
                </a:solidFill>
                <a:effectLst/>
              </a:rPr>
              <a:t>Amo does not report the allegation to the UN. Instead, two weeks later, he sends out two police officers from his unit to find out if the allegation is credible. The boy is terrified when he sees two armed, male police officers arrive in uniform and refuses to speak. The NGO hears of the incident and is furious. The NGO reports the allegation in writing to the Head of Mission. </a:t>
            </a:r>
            <a:endParaRPr lang="es-ES" dirty="0"/>
          </a:p>
        </p:txBody>
      </p:sp>
      <p:sp>
        <p:nvSpPr>
          <p:cNvPr id="2" name="CuadroTexto 4">
            <a:extLst>
              <a:ext uri="{FF2B5EF4-FFF2-40B4-BE49-F238E27FC236}">
                <a16:creationId xmlns:a16="http://schemas.microsoft.com/office/drawing/2014/main" id="{E070B6C2-C063-1180-86B7-75569A190B69}"/>
              </a:ext>
            </a:extLst>
          </p:cNvPr>
          <p:cNvSpPr txBox="1"/>
          <p:nvPr/>
        </p:nvSpPr>
        <p:spPr>
          <a:xfrm>
            <a:off x="395119" y="416582"/>
            <a:ext cx="6093912" cy="523220"/>
          </a:xfrm>
          <a:prstGeom prst="rect">
            <a:avLst/>
          </a:prstGeom>
          <a:noFill/>
        </p:spPr>
        <p:txBody>
          <a:bodyPr wrap="square">
            <a:spAutoFit/>
          </a:bodyPr>
          <a:lstStyle/>
          <a:p>
            <a:r>
              <a:rPr lang="es-ES" sz="2800" b="1" i="0" dirty="0" err="1">
                <a:solidFill>
                  <a:srgbClr val="00B0F0"/>
                </a:solidFill>
                <a:effectLst/>
              </a:rPr>
              <a:t>Amo´s</a:t>
            </a:r>
            <a:r>
              <a:rPr lang="es-ES" sz="2800" b="1" i="0" dirty="0">
                <a:solidFill>
                  <a:srgbClr val="00B0F0"/>
                </a:solidFill>
                <a:effectLst/>
              </a:rPr>
              <a:t> </a:t>
            </a:r>
            <a:r>
              <a:rPr lang="es-ES" sz="2800" b="1" i="0" dirty="0" err="1">
                <a:solidFill>
                  <a:srgbClr val="00B0F0"/>
                </a:solidFill>
                <a:effectLst/>
              </a:rPr>
              <a:t>story</a:t>
            </a:r>
            <a:endParaRPr lang="es-ES" sz="2800" b="1" i="0" dirty="0">
              <a:solidFill>
                <a:srgbClr val="00B0F0"/>
              </a:solidFill>
              <a:effectLst/>
            </a:endParaRPr>
          </a:p>
        </p:txBody>
      </p:sp>
    </p:spTree>
    <p:extLst>
      <p:ext uri="{BB962C8B-B14F-4D97-AF65-F5344CB8AC3E}">
        <p14:creationId xmlns:p14="http://schemas.microsoft.com/office/powerpoint/2010/main" val="317103329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ropped">
            <a:extLst>
              <a:ext uri="{FF2B5EF4-FFF2-40B4-BE49-F238E27FC236}">
                <a16:creationId xmlns:a16="http://schemas.microsoft.com/office/drawing/2014/main" id="{3C090DA3-52CD-4B95-83B8-82886AA29F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41985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a:extLst>
              <a:ext uri="{FF2B5EF4-FFF2-40B4-BE49-F238E27FC236}">
                <a16:creationId xmlns:a16="http://schemas.microsoft.com/office/drawing/2014/main" id="{1FDAFCEF-5A88-4E90-9F90-560F6D3D7A75}"/>
              </a:ext>
            </a:extLst>
          </p:cNvPr>
          <p:cNvSpPr txBox="1"/>
          <p:nvPr/>
        </p:nvSpPr>
        <p:spPr>
          <a:xfrm>
            <a:off x="6715220" y="1870160"/>
            <a:ext cx="5183307" cy="3970318"/>
          </a:xfrm>
          <a:prstGeom prst="rect">
            <a:avLst/>
          </a:prstGeom>
          <a:noFill/>
        </p:spPr>
        <p:txBody>
          <a:bodyPr wrap="square">
            <a:spAutoFit/>
          </a:bodyPr>
          <a:lstStyle/>
          <a:p>
            <a:pPr algn="l"/>
            <a:r>
              <a:rPr lang="en-US" b="0" i="0" dirty="0">
                <a:solidFill>
                  <a:srgbClr val="000000"/>
                </a:solidFill>
                <a:effectLst/>
              </a:rPr>
              <a:t>Amo was repatriated by the UN to face disciplinary sanctions for failing to report sexual exploitation and abuse to the UN. He was barred from serving in the UN in the future. His career with the UN is over and his reputation back home was also damaged.</a:t>
            </a:r>
          </a:p>
          <a:p>
            <a:pPr algn="l"/>
            <a:endParaRPr lang="en-US" b="0" i="0" dirty="0">
              <a:solidFill>
                <a:srgbClr val="000000"/>
              </a:solidFill>
              <a:effectLst/>
            </a:endParaRPr>
          </a:p>
          <a:p>
            <a:pPr algn="l"/>
            <a:r>
              <a:rPr lang="en-US" b="0" i="0" dirty="0">
                <a:solidFill>
                  <a:srgbClr val="000000"/>
                </a:solidFill>
                <a:effectLst/>
              </a:rPr>
              <a:t>Amo should have informed the UN about the allegation immediately. This would have enabled the boy to be provided with any urgent help he might require (e.g. medical, legal or psychological assistance, safe housing, physical protection from further harm). Amo should not have tried to find out if the allegation seemed credible before reporting it to the UN. That is the job of an investigation. </a:t>
            </a:r>
            <a:endParaRPr lang="es-ES" dirty="0"/>
          </a:p>
        </p:txBody>
      </p:sp>
      <p:sp>
        <p:nvSpPr>
          <p:cNvPr id="10" name="CuadroTexto 9">
            <a:extLst>
              <a:ext uri="{FF2B5EF4-FFF2-40B4-BE49-F238E27FC236}">
                <a16:creationId xmlns:a16="http://schemas.microsoft.com/office/drawing/2014/main" id="{8843B90D-84FF-4F55-8E44-FD0891561DA9}"/>
              </a:ext>
            </a:extLst>
          </p:cNvPr>
          <p:cNvSpPr txBox="1"/>
          <p:nvPr/>
        </p:nvSpPr>
        <p:spPr>
          <a:xfrm>
            <a:off x="6715220" y="1017522"/>
            <a:ext cx="6093912" cy="523220"/>
          </a:xfrm>
          <a:prstGeom prst="rect">
            <a:avLst/>
          </a:prstGeom>
          <a:noFill/>
        </p:spPr>
        <p:txBody>
          <a:bodyPr wrap="square">
            <a:spAutoFit/>
          </a:bodyPr>
          <a:lstStyle/>
          <a:p>
            <a:r>
              <a:rPr lang="es-ES" sz="2800" b="1" i="0" dirty="0" err="1">
                <a:solidFill>
                  <a:srgbClr val="00B0F0"/>
                </a:solidFill>
                <a:effectLst/>
              </a:rPr>
              <a:t>Amo´s</a:t>
            </a:r>
            <a:r>
              <a:rPr lang="es-ES" sz="2800" b="1" i="0" dirty="0">
                <a:solidFill>
                  <a:srgbClr val="00B0F0"/>
                </a:solidFill>
                <a:effectLst/>
              </a:rPr>
              <a:t> </a:t>
            </a:r>
            <a:r>
              <a:rPr lang="es-ES" sz="2800" b="1" i="0" dirty="0" err="1">
                <a:solidFill>
                  <a:srgbClr val="00B0F0"/>
                </a:solidFill>
                <a:effectLst/>
              </a:rPr>
              <a:t>story</a:t>
            </a:r>
            <a:endParaRPr lang="es-ES" sz="2800" b="1" i="0" dirty="0">
              <a:solidFill>
                <a:srgbClr val="00B0F0"/>
              </a:solidFill>
              <a:effectLst/>
            </a:endParaRPr>
          </a:p>
        </p:txBody>
      </p:sp>
    </p:spTree>
    <p:extLst>
      <p:ext uri="{BB962C8B-B14F-4D97-AF65-F5344CB8AC3E}">
        <p14:creationId xmlns:p14="http://schemas.microsoft.com/office/powerpoint/2010/main" val="133920416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CA6ADCBF-D665-4059-A23B-FE9CC35F1F14}"/>
              </a:ext>
            </a:extLst>
          </p:cNvPr>
          <p:cNvSpPr/>
          <p:nvPr/>
        </p:nvSpPr>
        <p:spPr>
          <a:xfrm>
            <a:off x="0" y="1884784"/>
            <a:ext cx="12192000" cy="1785515"/>
          </a:xfrm>
          <a:prstGeom prst="rect">
            <a:avLst/>
          </a:prstGeom>
          <a:solidFill>
            <a:srgbClr val="019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fontAlgn="base"/>
            <a:r>
              <a:rPr lang="en-US" sz="2400" b="1" i="0" dirty="0">
                <a:solidFill>
                  <a:schemeClr val="bg1"/>
                </a:solidFill>
                <a:effectLst/>
              </a:rPr>
              <a:t>Do not try to find out if the allegation involving a subordinate is true before reporting it to the UN. That is the job of an investigation.</a:t>
            </a:r>
            <a:endParaRPr lang="ar-QA" sz="2400" b="1" i="0" dirty="0">
              <a:solidFill>
                <a:schemeClr val="bg1"/>
              </a:solidFill>
              <a:effectLst/>
            </a:endParaRPr>
          </a:p>
        </p:txBody>
      </p:sp>
      <p:sp>
        <p:nvSpPr>
          <p:cNvPr id="7" name="CuadroTexto 6">
            <a:extLst>
              <a:ext uri="{FF2B5EF4-FFF2-40B4-BE49-F238E27FC236}">
                <a16:creationId xmlns:a16="http://schemas.microsoft.com/office/drawing/2014/main" id="{0D04D319-9418-485E-8B8B-03FB581124FB}"/>
              </a:ext>
            </a:extLst>
          </p:cNvPr>
          <p:cNvSpPr txBox="1"/>
          <p:nvPr/>
        </p:nvSpPr>
        <p:spPr>
          <a:xfrm>
            <a:off x="455904" y="5628729"/>
            <a:ext cx="11608578" cy="646331"/>
          </a:xfrm>
          <a:prstGeom prst="rect">
            <a:avLst/>
          </a:prstGeom>
          <a:noFill/>
        </p:spPr>
        <p:txBody>
          <a:bodyPr wrap="square">
            <a:spAutoFit/>
          </a:bodyPr>
          <a:lstStyle/>
          <a:p>
            <a:pPr algn="l"/>
            <a:r>
              <a:rPr lang="en-US" b="0" i="0" dirty="0">
                <a:solidFill>
                  <a:srgbClr val="000000"/>
                </a:solidFill>
                <a:effectLst/>
              </a:rPr>
              <a:t>These three stories are fictitious examples based on facts from real-life cases. Names, locations and nationalities have been changed to protect identities.</a:t>
            </a:r>
            <a:endParaRPr lang="es-ES" dirty="0"/>
          </a:p>
        </p:txBody>
      </p:sp>
      <p:sp>
        <p:nvSpPr>
          <p:cNvPr id="2" name="CuadroTexto 4">
            <a:extLst>
              <a:ext uri="{FF2B5EF4-FFF2-40B4-BE49-F238E27FC236}">
                <a16:creationId xmlns:a16="http://schemas.microsoft.com/office/drawing/2014/main" id="{8DA4E4BD-4A97-F6F6-F041-CB53A9C915B6}"/>
              </a:ext>
            </a:extLst>
          </p:cNvPr>
          <p:cNvSpPr txBox="1"/>
          <p:nvPr/>
        </p:nvSpPr>
        <p:spPr>
          <a:xfrm>
            <a:off x="385788" y="416582"/>
            <a:ext cx="6093912" cy="523220"/>
          </a:xfrm>
          <a:prstGeom prst="rect">
            <a:avLst/>
          </a:prstGeom>
          <a:noFill/>
        </p:spPr>
        <p:txBody>
          <a:bodyPr wrap="square">
            <a:spAutoFit/>
          </a:bodyPr>
          <a:lstStyle/>
          <a:p>
            <a:r>
              <a:rPr lang="es-ES" sz="2800" b="1" i="0" dirty="0" err="1">
                <a:solidFill>
                  <a:srgbClr val="00B0F0"/>
                </a:solidFill>
                <a:effectLst/>
              </a:rPr>
              <a:t>Amo´s</a:t>
            </a:r>
            <a:r>
              <a:rPr lang="es-ES" sz="2800" b="1" i="0" dirty="0">
                <a:solidFill>
                  <a:srgbClr val="00B0F0"/>
                </a:solidFill>
                <a:effectLst/>
              </a:rPr>
              <a:t> </a:t>
            </a:r>
            <a:r>
              <a:rPr lang="es-ES" sz="2800" b="1" i="0" dirty="0" err="1">
                <a:solidFill>
                  <a:srgbClr val="00B0F0"/>
                </a:solidFill>
                <a:effectLst/>
              </a:rPr>
              <a:t>story</a:t>
            </a:r>
            <a:endParaRPr lang="es-ES" sz="2800" b="1" i="0" dirty="0">
              <a:solidFill>
                <a:srgbClr val="00B0F0"/>
              </a:solidFill>
              <a:effectLst/>
            </a:endParaRPr>
          </a:p>
        </p:txBody>
      </p:sp>
    </p:spTree>
    <p:extLst>
      <p:ext uri="{BB962C8B-B14F-4D97-AF65-F5344CB8AC3E}">
        <p14:creationId xmlns:p14="http://schemas.microsoft.com/office/powerpoint/2010/main" val="201040361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ropped">
            <a:extLst>
              <a:ext uri="{FF2B5EF4-FFF2-40B4-BE49-F238E27FC236}">
                <a16:creationId xmlns:a16="http://schemas.microsoft.com/office/drawing/2014/main" id="{81F2E697-368D-4405-BDAE-26F65B5797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1020"/>
          <a:stretch/>
        </p:blipFill>
        <p:spPr bwMode="auto">
          <a:xfrm>
            <a:off x="0" y="0"/>
            <a:ext cx="12192000" cy="2982923"/>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FB667E3C-5FD4-4221-BAE0-E49B6ED8EFFC}"/>
              </a:ext>
            </a:extLst>
          </p:cNvPr>
          <p:cNvSpPr txBox="1"/>
          <p:nvPr/>
        </p:nvSpPr>
        <p:spPr>
          <a:xfrm>
            <a:off x="283028" y="3111825"/>
            <a:ext cx="6096000" cy="461665"/>
          </a:xfrm>
          <a:prstGeom prst="rect">
            <a:avLst/>
          </a:prstGeom>
          <a:noFill/>
        </p:spPr>
        <p:txBody>
          <a:bodyPr wrap="square">
            <a:spAutoFit/>
          </a:bodyPr>
          <a:lstStyle/>
          <a:p>
            <a:pPr algn="l"/>
            <a:r>
              <a:rPr lang="es-ES" sz="2400" b="1" dirty="0" err="1">
                <a:solidFill>
                  <a:srgbClr val="00B0F0"/>
                </a:solidFill>
              </a:rPr>
              <a:t>Summary</a:t>
            </a:r>
            <a:endParaRPr lang="es-ES" sz="2400" b="1" dirty="0">
              <a:solidFill>
                <a:srgbClr val="00B0F0"/>
              </a:solidFill>
            </a:endParaRPr>
          </a:p>
        </p:txBody>
      </p:sp>
      <p:sp>
        <p:nvSpPr>
          <p:cNvPr id="5" name="CuadroTexto 4">
            <a:extLst>
              <a:ext uri="{FF2B5EF4-FFF2-40B4-BE49-F238E27FC236}">
                <a16:creationId xmlns:a16="http://schemas.microsoft.com/office/drawing/2014/main" id="{2D6A747D-AD62-4775-A09A-5CA75FECD120}"/>
              </a:ext>
            </a:extLst>
          </p:cNvPr>
          <p:cNvSpPr txBox="1"/>
          <p:nvPr/>
        </p:nvSpPr>
        <p:spPr>
          <a:xfrm>
            <a:off x="283028" y="3660729"/>
            <a:ext cx="6096000" cy="400110"/>
          </a:xfrm>
          <a:prstGeom prst="rect">
            <a:avLst/>
          </a:prstGeom>
          <a:noFill/>
        </p:spPr>
        <p:txBody>
          <a:bodyPr wrap="square">
            <a:spAutoFit/>
          </a:bodyPr>
          <a:lstStyle/>
          <a:p>
            <a:pPr algn="l"/>
            <a:r>
              <a:rPr lang="en-US" sz="2000" b="1" i="0" dirty="0">
                <a:solidFill>
                  <a:srgbClr val="00B0F0"/>
                </a:solidFill>
                <a:effectLst/>
                <a:latin typeface="+mj-lt"/>
              </a:rPr>
              <a:t>What you have covered in lesson 4: </a:t>
            </a:r>
            <a:endParaRPr lang="es-ES" sz="2000" dirty="0">
              <a:solidFill>
                <a:srgbClr val="00B0F0"/>
              </a:solidFill>
              <a:latin typeface="+mj-lt"/>
            </a:endParaRPr>
          </a:p>
        </p:txBody>
      </p:sp>
      <p:sp>
        <p:nvSpPr>
          <p:cNvPr id="7" name="CuadroTexto 6">
            <a:extLst>
              <a:ext uri="{FF2B5EF4-FFF2-40B4-BE49-F238E27FC236}">
                <a16:creationId xmlns:a16="http://schemas.microsoft.com/office/drawing/2014/main" id="{33B8E519-A5A7-4C12-A6AB-898D70E9226B}"/>
              </a:ext>
            </a:extLst>
          </p:cNvPr>
          <p:cNvSpPr txBox="1"/>
          <p:nvPr/>
        </p:nvSpPr>
        <p:spPr>
          <a:xfrm>
            <a:off x="283028" y="4189742"/>
            <a:ext cx="11625943" cy="2862322"/>
          </a:xfrm>
          <a:prstGeom prst="rect">
            <a:avLst/>
          </a:prstGeom>
          <a:noFill/>
        </p:spPr>
        <p:txBody>
          <a:bodyPr wrap="square">
            <a:spAutoFit/>
          </a:bodyPr>
          <a:lstStyle/>
          <a:p>
            <a:pPr marL="285750" indent="-285750" algn="l" fontAlgn="base">
              <a:buFont typeface="Arial" panose="020B0604020202020204" pitchFamily="34" charset="0"/>
              <a:buChar char="•"/>
            </a:pPr>
            <a:r>
              <a:rPr lang="es-ES" sz="1600" b="0" i="0" dirty="0">
                <a:solidFill>
                  <a:srgbClr val="000000"/>
                </a:solidFill>
                <a:effectLst/>
                <a:latin typeface="+mj-lt"/>
              </a:rPr>
              <a:t>  </a:t>
            </a:r>
            <a:r>
              <a:rPr lang="en-US" sz="1600" b="0" i="0" dirty="0">
                <a:solidFill>
                  <a:srgbClr val="000000"/>
                </a:solidFill>
                <a:effectLst/>
                <a:latin typeface="+mj-lt"/>
              </a:rPr>
              <a:t>You have an obligation to take steps to</a:t>
            </a:r>
            <a:r>
              <a:rPr lang="en-US" sz="1600" b="1" i="0" dirty="0">
                <a:solidFill>
                  <a:srgbClr val="000000"/>
                </a:solidFill>
                <a:effectLst/>
                <a:latin typeface="+mj-lt"/>
              </a:rPr>
              <a:t> prevent s</a:t>
            </a:r>
            <a:r>
              <a:rPr lang="en-US" sz="1600" b="0" i="0" dirty="0">
                <a:solidFill>
                  <a:srgbClr val="000000"/>
                </a:solidFill>
                <a:effectLst/>
                <a:latin typeface="+mj-lt"/>
              </a:rPr>
              <a:t>exual exploitation and abuse by your subordinates. You must:</a:t>
            </a:r>
          </a:p>
          <a:p>
            <a:pPr marL="742950" lvl="1" indent="-285750" fontAlgn="base">
              <a:buFont typeface="Arial" panose="020B0604020202020204" pitchFamily="34" charset="0"/>
              <a:buChar char="•"/>
            </a:pPr>
            <a:r>
              <a:rPr lang="en-US" sz="1600" b="1" i="0" dirty="0">
                <a:solidFill>
                  <a:srgbClr val="000000"/>
                </a:solidFill>
                <a:effectLst/>
                <a:latin typeface="+mj-lt"/>
              </a:rPr>
              <a:t>Ensure that your subordinates know</a:t>
            </a:r>
            <a:r>
              <a:rPr lang="en-US" sz="1600" b="0" i="0" dirty="0">
                <a:solidFill>
                  <a:srgbClr val="000000"/>
                </a:solidFill>
                <a:effectLst/>
                <a:latin typeface="+mj-lt"/>
              </a:rPr>
              <a:t> the UN standards of conduct on sexual exploitation and abuse.</a:t>
            </a:r>
          </a:p>
          <a:p>
            <a:pPr marL="742950" lvl="1" indent="-285750" fontAlgn="base">
              <a:buFont typeface="Arial" panose="020B0604020202020204" pitchFamily="34" charset="0"/>
              <a:buChar char="•"/>
            </a:pPr>
            <a:r>
              <a:rPr lang="en-US" sz="1600" b="1" i="0" dirty="0">
                <a:solidFill>
                  <a:srgbClr val="000000"/>
                </a:solidFill>
                <a:effectLst/>
                <a:latin typeface="+mj-lt"/>
              </a:rPr>
              <a:t>Ensure your subordinates comply</a:t>
            </a:r>
            <a:r>
              <a:rPr lang="en-US" sz="1600" b="0" i="0" dirty="0">
                <a:solidFill>
                  <a:srgbClr val="000000"/>
                </a:solidFill>
                <a:effectLst/>
                <a:latin typeface="+mj-lt"/>
              </a:rPr>
              <a:t> with the UN standards of conduct and any duty station-specific codes of conduct and restrictions.</a:t>
            </a:r>
          </a:p>
          <a:p>
            <a:pPr marL="742950" lvl="1" indent="-285750" fontAlgn="base">
              <a:buFont typeface="Arial" panose="020B0604020202020204" pitchFamily="34" charset="0"/>
              <a:buChar char="•"/>
            </a:pPr>
            <a:r>
              <a:rPr lang="en-US" sz="1600" b="1" i="0" dirty="0">
                <a:solidFill>
                  <a:srgbClr val="000000"/>
                </a:solidFill>
                <a:effectLst/>
                <a:latin typeface="+mj-lt"/>
              </a:rPr>
              <a:t>Identify the warning signs</a:t>
            </a:r>
            <a:r>
              <a:rPr lang="en-US" sz="1600" b="0" i="0" dirty="0">
                <a:solidFill>
                  <a:srgbClr val="000000"/>
                </a:solidFill>
                <a:effectLst/>
                <a:latin typeface="+mj-lt"/>
              </a:rPr>
              <a:t> of possible sexual exploitation and abuse by your subordinates, and identify </a:t>
            </a:r>
            <a:r>
              <a:rPr lang="en-US" sz="1600" b="1" i="0" dirty="0">
                <a:solidFill>
                  <a:srgbClr val="000000"/>
                </a:solidFill>
                <a:effectLst/>
                <a:latin typeface="+mj-lt"/>
              </a:rPr>
              <a:t>and address the potential risk </a:t>
            </a:r>
            <a:r>
              <a:rPr lang="en-US" sz="1600" b="0" i="0" dirty="0">
                <a:solidFill>
                  <a:srgbClr val="000000"/>
                </a:solidFill>
                <a:effectLst/>
                <a:latin typeface="+mj-lt"/>
              </a:rPr>
              <a:t>factors which encourage such </a:t>
            </a:r>
            <a:r>
              <a:rPr lang="en-US" sz="1600" b="0" i="0" dirty="0" err="1">
                <a:solidFill>
                  <a:srgbClr val="000000"/>
                </a:solidFill>
                <a:effectLst/>
                <a:latin typeface="+mj-lt"/>
              </a:rPr>
              <a:t>behaviours</a:t>
            </a:r>
            <a:r>
              <a:rPr lang="en-US" sz="1600" b="0" i="0" dirty="0">
                <a:solidFill>
                  <a:srgbClr val="000000"/>
                </a:solidFill>
                <a:effectLst/>
                <a:latin typeface="+mj-lt"/>
              </a:rPr>
              <a:t>.</a:t>
            </a:r>
          </a:p>
          <a:p>
            <a:pPr marL="285750" indent="-285750" algn="l" fontAlgn="base">
              <a:buFont typeface="Arial" panose="020B0604020202020204" pitchFamily="34" charset="0"/>
              <a:buChar char="•"/>
            </a:pPr>
            <a:r>
              <a:rPr lang="en-US" sz="1600" b="0" i="0" dirty="0">
                <a:solidFill>
                  <a:srgbClr val="000000"/>
                </a:solidFill>
                <a:effectLst/>
                <a:latin typeface="+mj-lt"/>
              </a:rPr>
              <a:t>If you suspect any UN personnel have committed sexual exploitation and abuse, </a:t>
            </a:r>
            <a:r>
              <a:rPr lang="en-US" sz="1600" b="1" i="0" dirty="0">
                <a:solidFill>
                  <a:srgbClr val="000000"/>
                </a:solidFill>
                <a:effectLst/>
                <a:latin typeface="+mj-lt"/>
              </a:rPr>
              <a:t>report it immediately to the UN. Do not wait.</a:t>
            </a:r>
            <a:endParaRPr lang="en-US" sz="1600" dirty="0">
              <a:solidFill>
                <a:srgbClr val="000000"/>
              </a:solidFill>
              <a:latin typeface="+mj-lt"/>
            </a:endParaRPr>
          </a:p>
          <a:p>
            <a:pPr marL="285750" indent="-285750" algn="l" fontAlgn="base">
              <a:buFont typeface="Arial" panose="020B0604020202020204" pitchFamily="34" charset="0"/>
              <a:buChar char="•"/>
            </a:pPr>
            <a:r>
              <a:rPr lang="en-US" sz="1600" b="1" i="0" dirty="0">
                <a:solidFill>
                  <a:srgbClr val="000000"/>
                </a:solidFill>
                <a:effectLst/>
                <a:latin typeface="+mj-lt"/>
              </a:rPr>
              <a:t>Cooperate with investigations and paternity claims </a:t>
            </a:r>
            <a:r>
              <a:rPr lang="en-US" sz="1600" b="0" i="0" dirty="0">
                <a:solidFill>
                  <a:srgbClr val="000000"/>
                </a:solidFill>
                <a:effectLst/>
                <a:latin typeface="+mj-lt"/>
              </a:rPr>
              <a:t>relating to sexual exploitation and abuse by your subordinates.</a:t>
            </a:r>
          </a:p>
          <a:p>
            <a:pPr algn="l" fontAlgn="base"/>
            <a:endParaRPr lang="ar-QA" sz="1600" b="0" i="0" dirty="0">
              <a:solidFill>
                <a:srgbClr val="000000"/>
              </a:solidFill>
              <a:effectLst/>
              <a:latin typeface="+mj-lt"/>
            </a:endParaRPr>
          </a:p>
          <a:p>
            <a:pPr algn="l" fontAlgn="base"/>
            <a:endParaRPr lang="ar-QA" sz="1600" b="0" i="0" dirty="0">
              <a:solidFill>
                <a:srgbClr val="000000"/>
              </a:solidFill>
              <a:effectLst/>
              <a:latin typeface="+mj-lt"/>
            </a:endParaRPr>
          </a:p>
        </p:txBody>
      </p:sp>
    </p:spTree>
    <p:extLst>
      <p:ext uri="{BB962C8B-B14F-4D97-AF65-F5344CB8AC3E}">
        <p14:creationId xmlns:p14="http://schemas.microsoft.com/office/powerpoint/2010/main" val="425725203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3FC06836-F57B-442A-855F-21D7F036F8B5}"/>
              </a:ext>
            </a:extLst>
          </p:cNvPr>
          <p:cNvSpPr/>
          <p:nvPr/>
        </p:nvSpPr>
        <p:spPr>
          <a:xfrm>
            <a:off x="0" y="0"/>
            <a:ext cx="12192000" cy="6858000"/>
          </a:xfrm>
          <a:prstGeom prst="rect">
            <a:avLst/>
          </a:prstGeom>
          <a:solidFill>
            <a:srgbClr val="009D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8852" name="Picture 4" descr="Día de las Naciones Unidas - El Blog de ComprarBanderas.es">
            <a:extLst>
              <a:ext uri="{FF2B5EF4-FFF2-40B4-BE49-F238E27FC236}">
                <a16:creationId xmlns:a16="http://schemas.microsoft.com/office/drawing/2014/main" id="{1296B266-CBCD-40FF-B493-1BEFCA4997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2119313"/>
            <a:ext cx="3810000" cy="2619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57961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5608DA6-7E30-4862-B12F-214F6ECF2CA6}"/>
              </a:ext>
            </a:extLst>
          </p:cNvPr>
          <p:cNvSpPr txBox="1"/>
          <p:nvPr/>
        </p:nvSpPr>
        <p:spPr>
          <a:xfrm>
            <a:off x="375656" y="377258"/>
            <a:ext cx="10172341" cy="523220"/>
          </a:xfrm>
          <a:prstGeom prst="rect">
            <a:avLst/>
          </a:prstGeom>
          <a:noFill/>
        </p:spPr>
        <p:txBody>
          <a:bodyPr wrap="square">
            <a:spAutoFit/>
          </a:bodyPr>
          <a:lstStyle/>
          <a:p>
            <a:pPr algn="l"/>
            <a:r>
              <a:rPr lang="en-US" altLang="zh-CN" sz="2800" b="1" dirty="0">
                <a:solidFill>
                  <a:srgbClr val="00B0F0"/>
                </a:solidFill>
              </a:rPr>
              <a:t>What conduct is prohibited by the UN?</a:t>
            </a:r>
            <a:endParaRPr lang="es-ES" sz="2800" b="1" dirty="0">
              <a:solidFill>
                <a:srgbClr val="00B0F0"/>
              </a:solidFill>
            </a:endParaRPr>
          </a:p>
        </p:txBody>
      </p:sp>
      <p:sp>
        <p:nvSpPr>
          <p:cNvPr id="5" name="CuadroTexto 4">
            <a:extLst>
              <a:ext uri="{FF2B5EF4-FFF2-40B4-BE49-F238E27FC236}">
                <a16:creationId xmlns:a16="http://schemas.microsoft.com/office/drawing/2014/main" id="{C2C715FB-A094-4225-A8BA-95427432BE4F}"/>
              </a:ext>
            </a:extLst>
          </p:cNvPr>
          <p:cNvSpPr txBox="1"/>
          <p:nvPr/>
        </p:nvSpPr>
        <p:spPr>
          <a:xfrm>
            <a:off x="3302359" y="1809651"/>
            <a:ext cx="8508641" cy="1477328"/>
          </a:xfrm>
          <a:prstGeom prst="rect">
            <a:avLst/>
          </a:prstGeom>
          <a:noFill/>
        </p:spPr>
        <p:txBody>
          <a:bodyPr wrap="square">
            <a:spAutoFit/>
          </a:bodyPr>
          <a:lstStyle/>
          <a:p>
            <a:pPr algn="l"/>
            <a:r>
              <a:rPr lang="en-US" altLang="zh-CN" b="0" i="0" dirty="0">
                <a:solidFill>
                  <a:srgbClr val="000000"/>
                </a:solidFill>
                <a:effectLst/>
              </a:rPr>
              <a:t>You now know what </a:t>
            </a:r>
            <a:r>
              <a:rPr lang="en-US" altLang="zh-CN" b="0" i="0" dirty="0" err="1">
                <a:solidFill>
                  <a:srgbClr val="000000"/>
                </a:solidFill>
                <a:effectLst/>
              </a:rPr>
              <a:t>behaviour</a:t>
            </a:r>
            <a:r>
              <a:rPr lang="en-US" altLang="zh-CN" b="0" i="0" dirty="0">
                <a:solidFill>
                  <a:srgbClr val="000000"/>
                </a:solidFill>
                <a:effectLst/>
              </a:rPr>
              <a:t> is prohibited by UN standards of conduct. This should help you identify what is prohibited conduct in the following situations that UN personnel may encounter.</a:t>
            </a:r>
          </a:p>
          <a:p>
            <a:pPr algn="l"/>
            <a:endParaRPr lang="es-ES" b="0" i="0" dirty="0">
              <a:solidFill>
                <a:srgbClr val="000000"/>
              </a:solidFill>
              <a:effectLst/>
            </a:endParaRPr>
          </a:p>
          <a:p>
            <a:pPr algn="l"/>
            <a:r>
              <a:rPr lang="en-US" altLang="zh-CN" b="0" i="1" dirty="0">
                <a:solidFill>
                  <a:srgbClr val="009EDB"/>
                </a:solidFill>
                <a:effectLst/>
              </a:rPr>
              <a:t>Read the three scenarios and answer the questions that follow them.</a:t>
            </a:r>
            <a:endParaRPr lang="es-ES" dirty="0"/>
          </a:p>
        </p:txBody>
      </p:sp>
      <p:pic>
        <p:nvPicPr>
          <p:cNvPr id="6" name="Imagen 5">
            <a:extLst>
              <a:ext uri="{FF2B5EF4-FFF2-40B4-BE49-F238E27FC236}">
                <a16:creationId xmlns:a16="http://schemas.microsoft.com/office/drawing/2014/main" id="{1C61C86C-3003-45D3-B6F9-8142766E0E99}"/>
              </a:ext>
            </a:extLst>
          </p:cNvPr>
          <p:cNvPicPr>
            <a:picLocks noChangeAspect="1"/>
          </p:cNvPicPr>
          <p:nvPr/>
        </p:nvPicPr>
        <p:blipFill>
          <a:blip r:embed="rId2"/>
          <a:stretch>
            <a:fillRect/>
          </a:stretch>
        </p:blipFill>
        <p:spPr>
          <a:xfrm>
            <a:off x="-478974" y="1809651"/>
            <a:ext cx="5048349" cy="5048349"/>
          </a:xfrm>
          <a:prstGeom prst="rect">
            <a:avLst/>
          </a:prstGeom>
        </p:spPr>
      </p:pic>
    </p:spTree>
    <p:extLst>
      <p:ext uri="{BB962C8B-B14F-4D97-AF65-F5344CB8AC3E}">
        <p14:creationId xmlns:p14="http://schemas.microsoft.com/office/powerpoint/2010/main" val="25665912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4746885-3CAB-46D8-BF9E-B8F7F345F386}"/>
              </a:ext>
            </a:extLst>
          </p:cNvPr>
          <p:cNvSpPr txBox="1"/>
          <p:nvPr/>
        </p:nvSpPr>
        <p:spPr>
          <a:xfrm>
            <a:off x="392482" y="367963"/>
            <a:ext cx="6096000" cy="523220"/>
          </a:xfrm>
          <a:prstGeom prst="rect">
            <a:avLst/>
          </a:prstGeom>
          <a:noFill/>
        </p:spPr>
        <p:txBody>
          <a:bodyPr wrap="square">
            <a:spAutoFit/>
          </a:bodyPr>
          <a:lstStyle/>
          <a:p>
            <a:pPr algn="l" fontAlgn="base"/>
            <a:r>
              <a:rPr lang="es-ES" altLang="ja-JP" sz="2800" b="1" i="0" dirty="0" err="1">
                <a:solidFill>
                  <a:srgbClr val="00B0F0"/>
                </a:solidFill>
                <a:effectLst/>
                <a:latin typeface="+mj-lt"/>
              </a:rPr>
              <a:t>Scenario</a:t>
            </a:r>
            <a:r>
              <a:rPr lang="es-ES" altLang="ja-JP" sz="2800" b="1" i="0" dirty="0">
                <a:solidFill>
                  <a:srgbClr val="00B0F0"/>
                </a:solidFill>
                <a:effectLst/>
                <a:latin typeface="var(--font-family-body)"/>
              </a:rPr>
              <a:t> 1</a:t>
            </a:r>
          </a:p>
        </p:txBody>
      </p:sp>
      <p:sp>
        <p:nvSpPr>
          <p:cNvPr id="5" name="CuadroTexto 4">
            <a:extLst>
              <a:ext uri="{FF2B5EF4-FFF2-40B4-BE49-F238E27FC236}">
                <a16:creationId xmlns:a16="http://schemas.microsoft.com/office/drawing/2014/main" id="{928413EC-CB4F-4A98-830B-B89CCDA76F30}"/>
              </a:ext>
            </a:extLst>
          </p:cNvPr>
          <p:cNvSpPr txBox="1"/>
          <p:nvPr/>
        </p:nvSpPr>
        <p:spPr>
          <a:xfrm>
            <a:off x="5010538" y="2139884"/>
            <a:ext cx="6830363" cy="2585323"/>
          </a:xfrm>
          <a:prstGeom prst="rect">
            <a:avLst/>
          </a:prstGeom>
          <a:noFill/>
        </p:spPr>
        <p:txBody>
          <a:bodyPr wrap="square">
            <a:spAutoFit/>
          </a:bodyPr>
          <a:lstStyle/>
          <a:p>
            <a:pPr algn="l" fontAlgn="base"/>
            <a:r>
              <a:rPr lang="en-US" b="0" i="0" dirty="0" err="1">
                <a:solidFill>
                  <a:srgbClr val="000000"/>
                </a:solidFill>
                <a:effectLst/>
              </a:rPr>
              <a:t>Chantalle</a:t>
            </a:r>
            <a:r>
              <a:rPr lang="en-US" b="0" i="0" dirty="0">
                <a:solidFill>
                  <a:srgbClr val="000000"/>
                </a:solidFill>
                <a:effectLst/>
              </a:rPr>
              <a:t> is a 25-year old woman who recently moved to town because of fighting between the government and rebels in her home area. Her family lost everything when they fled and she has been forced to sell sex to survive. </a:t>
            </a:r>
          </a:p>
          <a:p>
            <a:pPr algn="l" fontAlgn="base"/>
            <a:endParaRPr lang="en-US" b="0" i="0" dirty="0">
              <a:solidFill>
                <a:srgbClr val="000000"/>
              </a:solidFill>
              <a:effectLst/>
            </a:endParaRPr>
          </a:p>
          <a:p>
            <a:pPr algn="l" fontAlgn="base"/>
            <a:r>
              <a:rPr lang="en-US" b="0" i="0" dirty="0">
                <a:solidFill>
                  <a:srgbClr val="000000"/>
                </a:solidFill>
                <a:effectLst/>
              </a:rPr>
              <a:t>John is a civilian who works in the UN. One Saturday night, he meets </a:t>
            </a:r>
            <a:r>
              <a:rPr lang="en-US" b="0" i="0" dirty="0" err="1">
                <a:solidFill>
                  <a:srgbClr val="000000"/>
                </a:solidFill>
                <a:effectLst/>
              </a:rPr>
              <a:t>Chantalle</a:t>
            </a:r>
            <a:r>
              <a:rPr lang="en-US" b="0" i="0" dirty="0">
                <a:solidFill>
                  <a:srgbClr val="000000"/>
                </a:solidFill>
                <a:effectLst/>
              </a:rPr>
              <a:t> in a bar. John takes </a:t>
            </a:r>
            <a:r>
              <a:rPr lang="en-US" b="0" i="0" dirty="0" err="1">
                <a:solidFill>
                  <a:srgbClr val="000000"/>
                </a:solidFill>
                <a:effectLst/>
              </a:rPr>
              <a:t>Chantalle</a:t>
            </a:r>
            <a:r>
              <a:rPr lang="en-US" b="0" i="0" dirty="0">
                <a:solidFill>
                  <a:srgbClr val="000000"/>
                </a:solidFill>
                <a:effectLst/>
              </a:rPr>
              <a:t> home and pays her for sex. As paying for sex is tolerated in this country, John believes he is doing nothing wrong.</a:t>
            </a:r>
          </a:p>
        </p:txBody>
      </p:sp>
      <p:pic>
        <p:nvPicPr>
          <p:cNvPr id="6" name="Imagen 5">
            <a:extLst>
              <a:ext uri="{FF2B5EF4-FFF2-40B4-BE49-F238E27FC236}">
                <a16:creationId xmlns:a16="http://schemas.microsoft.com/office/drawing/2014/main" id="{21E5537E-72B2-46A5-9B1F-C3BB484441EC}"/>
              </a:ext>
            </a:extLst>
          </p:cNvPr>
          <p:cNvPicPr>
            <a:picLocks noChangeAspect="1"/>
          </p:cNvPicPr>
          <p:nvPr/>
        </p:nvPicPr>
        <p:blipFill>
          <a:blip r:embed="rId2"/>
          <a:stretch>
            <a:fillRect/>
          </a:stretch>
        </p:blipFill>
        <p:spPr>
          <a:xfrm>
            <a:off x="442587" y="1410394"/>
            <a:ext cx="4273323" cy="4513080"/>
          </a:xfrm>
          <a:prstGeom prst="rect">
            <a:avLst/>
          </a:prstGeom>
        </p:spPr>
      </p:pic>
    </p:spTree>
    <p:extLst>
      <p:ext uri="{BB962C8B-B14F-4D97-AF65-F5344CB8AC3E}">
        <p14:creationId xmlns:p14="http://schemas.microsoft.com/office/powerpoint/2010/main" val="7119810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FC09828-2B74-4E68-87D7-63B547FF593C}"/>
              </a:ext>
            </a:extLst>
          </p:cNvPr>
          <p:cNvSpPr txBox="1"/>
          <p:nvPr/>
        </p:nvSpPr>
        <p:spPr>
          <a:xfrm>
            <a:off x="369536" y="418814"/>
            <a:ext cx="10031211" cy="523220"/>
          </a:xfrm>
          <a:prstGeom prst="rect">
            <a:avLst/>
          </a:prstGeom>
          <a:noFill/>
        </p:spPr>
        <p:txBody>
          <a:bodyPr wrap="square">
            <a:spAutoFit/>
          </a:bodyPr>
          <a:lstStyle/>
          <a:p>
            <a:pPr algn="l" fontAlgn="base"/>
            <a:r>
              <a:rPr lang="en-US" altLang="zh-CN" sz="2800" b="1" i="0" dirty="0">
                <a:solidFill>
                  <a:srgbClr val="000000"/>
                </a:solidFill>
                <a:effectLst/>
              </a:rPr>
              <a:t>Has John committed sexual exploitation and abuse?</a:t>
            </a:r>
          </a:p>
        </p:txBody>
      </p:sp>
      <p:sp>
        <p:nvSpPr>
          <p:cNvPr id="5" name="CuadroTexto 4">
            <a:extLst>
              <a:ext uri="{FF2B5EF4-FFF2-40B4-BE49-F238E27FC236}">
                <a16:creationId xmlns:a16="http://schemas.microsoft.com/office/drawing/2014/main" id="{C13EC4B1-AEB1-4A95-AA41-0805A0BF3842}"/>
              </a:ext>
            </a:extLst>
          </p:cNvPr>
          <p:cNvSpPr txBox="1"/>
          <p:nvPr/>
        </p:nvSpPr>
        <p:spPr>
          <a:xfrm>
            <a:off x="710988" y="2011929"/>
            <a:ext cx="6096000" cy="1046440"/>
          </a:xfrm>
          <a:prstGeom prst="rect">
            <a:avLst/>
          </a:prstGeom>
          <a:noFill/>
        </p:spPr>
        <p:txBody>
          <a:bodyPr wrap="square">
            <a:spAutoFit/>
          </a:bodyPr>
          <a:lstStyle/>
          <a:p>
            <a:r>
              <a:rPr lang="es-ES" b="0" i="0" dirty="0">
                <a:solidFill>
                  <a:srgbClr val="000000"/>
                </a:solidFill>
                <a:effectLst/>
                <a:latin typeface="Roboto" panose="02000000000000000000" pitchFamily="2" charset="0"/>
              </a:rPr>
              <a:t>Yes.</a:t>
            </a:r>
            <a:endParaRPr lang="es-ES" altLang="ja-JP" b="0" i="0" dirty="0">
              <a:solidFill>
                <a:srgbClr val="000000"/>
              </a:solidFill>
              <a:effectLst/>
              <a:latin typeface="Roboto" panose="02000000000000000000" pitchFamily="2" charset="0"/>
            </a:endParaRPr>
          </a:p>
          <a:p>
            <a:endParaRPr lang="es-ES" sz="2800" dirty="0">
              <a:solidFill>
                <a:srgbClr val="000000"/>
              </a:solidFill>
              <a:latin typeface="Roboto" panose="02000000000000000000" pitchFamily="2" charset="0"/>
            </a:endParaRPr>
          </a:p>
          <a:p>
            <a:r>
              <a:rPr lang="es-ES" altLang="ja-JP" sz="1600" b="0" i="0" dirty="0">
                <a:solidFill>
                  <a:srgbClr val="000000"/>
                </a:solidFill>
                <a:effectLst/>
                <a:latin typeface="Roboto" panose="02000000000000000000" pitchFamily="2" charset="0"/>
              </a:rPr>
              <a:t>No</a:t>
            </a:r>
            <a:endParaRPr lang="es-ES" sz="2800" dirty="0"/>
          </a:p>
        </p:txBody>
      </p:sp>
      <p:sp>
        <p:nvSpPr>
          <p:cNvPr id="4" name="Rectángulo 3">
            <a:extLst>
              <a:ext uri="{FF2B5EF4-FFF2-40B4-BE49-F238E27FC236}">
                <a16:creationId xmlns:a16="http://schemas.microsoft.com/office/drawing/2014/main" id="{52DCDA78-4C95-4E51-8F02-024D69A0E93C}"/>
              </a:ext>
            </a:extLst>
          </p:cNvPr>
          <p:cNvSpPr>
            <a:spLocks noChangeAspect="1"/>
          </p:cNvSpPr>
          <p:nvPr/>
        </p:nvSpPr>
        <p:spPr>
          <a:xfrm>
            <a:off x="458988" y="2011929"/>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ángulo 5">
            <a:extLst>
              <a:ext uri="{FF2B5EF4-FFF2-40B4-BE49-F238E27FC236}">
                <a16:creationId xmlns:a16="http://schemas.microsoft.com/office/drawing/2014/main" id="{9D1DF0E6-0A26-4E33-A4FD-0FE00692BB41}"/>
              </a:ext>
            </a:extLst>
          </p:cNvPr>
          <p:cNvSpPr>
            <a:spLocks noChangeAspect="1"/>
          </p:cNvSpPr>
          <p:nvPr/>
        </p:nvSpPr>
        <p:spPr>
          <a:xfrm>
            <a:off x="458989" y="2716026"/>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0850808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E75708A8-1E27-4115-A5F0-C3EB1036EAAD}"/>
              </a:ext>
            </a:extLst>
          </p:cNvPr>
          <p:cNvSpPr txBox="1"/>
          <p:nvPr/>
        </p:nvSpPr>
        <p:spPr>
          <a:xfrm>
            <a:off x="363106" y="381473"/>
            <a:ext cx="10050894" cy="523220"/>
          </a:xfrm>
          <a:prstGeom prst="rect">
            <a:avLst/>
          </a:prstGeom>
          <a:noFill/>
        </p:spPr>
        <p:txBody>
          <a:bodyPr wrap="square">
            <a:spAutoFit/>
          </a:bodyPr>
          <a:lstStyle/>
          <a:p>
            <a:pPr algn="l" fontAlgn="base"/>
            <a:r>
              <a:rPr lang="es-ES" altLang="ja-JP" sz="2800" b="1" i="0" dirty="0" err="1">
                <a:solidFill>
                  <a:srgbClr val="00B0F0"/>
                </a:solidFill>
                <a:effectLst/>
              </a:rPr>
              <a:t>Scenario</a:t>
            </a:r>
            <a:r>
              <a:rPr lang="es-ES" altLang="ja-JP" sz="2800" b="1" i="0" dirty="0">
                <a:solidFill>
                  <a:srgbClr val="00B0F0"/>
                </a:solidFill>
                <a:effectLst/>
              </a:rPr>
              <a:t> 2</a:t>
            </a:r>
          </a:p>
        </p:txBody>
      </p:sp>
      <p:sp>
        <p:nvSpPr>
          <p:cNvPr id="7" name="CuadroTexto 6">
            <a:extLst>
              <a:ext uri="{FF2B5EF4-FFF2-40B4-BE49-F238E27FC236}">
                <a16:creationId xmlns:a16="http://schemas.microsoft.com/office/drawing/2014/main" id="{B088304A-4655-4A1D-A98B-BED39CB8E132}"/>
              </a:ext>
            </a:extLst>
          </p:cNvPr>
          <p:cNvSpPr txBox="1"/>
          <p:nvPr/>
        </p:nvSpPr>
        <p:spPr>
          <a:xfrm>
            <a:off x="5122506" y="1959153"/>
            <a:ext cx="6664486" cy="2585323"/>
          </a:xfrm>
          <a:prstGeom prst="rect">
            <a:avLst/>
          </a:prstGeom>
          <a:noFill/>
        </p:spPr>
        <p:txBody>
          <a:bodyPr wrap="square">
            <a:spAutoFit/>
          </a:bodyPr>
          <a:lstStyle/>
          <a:p>
            <a:pPr algn="l"/>
            <a:r>
              <a:rPr lang="en-US" altLang="zh-CN" b="0" i="0" dirty="0">
                <a:solidFill>
                  <a:srgbClr val="000000"/>
                </a:solidFill>
                <a:effectLst/>
              </a:rPr>
              <a:t>Joyce regularly comes to the UN military base to sell fruit and vegetables to the UN soldiers. After paying for food, Joyce rarely has any money left over for luxuries at the end of the month. Aki is a soldier at the UN military base. They chat regularly and get to know each other. Eventually she becomes his girlfriend and they start a sexual relationship. Every time they meet to have sex, Aki gives Joyce small gifts of </a:t>
            </a:r>
            <a:r>
              <a:rPr lang="en-US" altLang="zh-CN" b="0" i="0" dirty="0" err="1">
                <a:solidFill>
                  <a:srgbClr val="000000"/>
                </a:solidFill>
                <a:effectLst/>
              </a:rPr>
              <a:t>jewellery</a:t>
            </a:r>
            <a:r>
              <a:rPr lang="en-US" altLang="zh-CN" b="0" i="0" dirty="0">
                <a:solidFill>
                  <a:srgbClr val="000000"/>
                </a:solidFill>
                <a:effectLst/>
              </a:rPr>
              <a:t> and mobile phone credits. Joyce lied about her age and told Aki she was 20 years old. However, Joyce is only 16 years old. </a:t>
            </a:r>
            <a:endParaRPr lang="es-ES" dirty="0"/>
          </a:p>
        </p:txBody>
      </p:sp>
      <p:pic>
        <p:nvPicPr>
          <p:cNvPr id="4098" name="Picture 2" descr="تبيع جويس الفاكهة والخضروات لجندي بجوار مجمع الأمم المتحدة.">
            <a:extLst>
              <a:ext uri="{FF2B5EF4-FFF2-40B4-BE49-F238E27FC236}">
                <a16:creationId xmlns:a16="http://schemas.microsoft.com/office/drawing/2014/main" id="{B58BE271-BC8C-43B6-B66B-22FA6EB9A3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106" y="1250132"/>
            <a:ext cx="4654323" cy="4915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2637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C894C35-4F94-4F49-BE55-DAF8B280C933}"/>
              </a:ext>
            </a:extLst>
          </p:cNvPr>
          <p:cNvSpPr txBox="1"/>
          <p:nvPr/>
        </p:nvSpPr>
        <p:spPr>
          <a:xfrm>
            <a:off x="344424" y="1760487"/>
            <a:ext cx="11503151" cy="3785652"/>
          </a:xfrm>
          <a:prstGeom prst="rect">
            <a:avLst/>
          </a:prstGeom>
          <a:noFill/>
        </p:spPr>
        <p:txBody>
          <a:bodyPr wrap="square">
            <a:spAutoFit/>
          </a:bodyPr>
          <a:lstStyle/>
          <a:p>
            <a:pPr algn="l" fontAlgn="base"/>
            <a:r>
              <a:rPr lang="en-US" altLang="zh-CN" sz="2000" b="0" i="0" dirty="0">
                <a:solidFill>
                  <a:srgbClr val="000000"/>
                </a:solidFill>
                <a:effectLst/>
                <a:latin typeface="Roboto" panose="02000000000000000000" pitchFamily="2" charset="0"/>
                <a:ea typeface="Roboto" panose="02000000000000000000" pitchFamily="2" charset="0"/>
              </a:rPr>
              <a:t>Welcome to the United Nations course on “Prevention of Sexual Exploitation and Abuse by UN Personnel”.</a:t>
            </a:r>
          </a:p>
          <a:p>
            <a:pPr algn="l" fontAlgn="base"/>
            <a:endParaRPr lang="en-US" altLang="zh-CN" sz="2000" b="0" i="0" dirty="0">
              <a:solidFill>
                <a:srgbClr val="000000"/>
              </a:solidFill>
              <a:effectLst/>
              <a:latin typeface="Roboto" panose="02000000000000000000" pitchFamily="2" charset="0"/>
              <a:ea typeface="Roboto" panose="02000000000000000000" pitchFamily="2" charset="0"/>
            </a:endParaRPr>
          </a:p>
          <a:p>
            <a:pPr algn="l" fontAlgn="base"/>
            <a:r>
              <a:rPr lang="en-US" altLang="zh-CN" sz="2000" b="0" i="0" dirty="0">
                <a:solidFill>
                  <a:srgbClr val="000000"/>
                </a:solidFill>
                <a:effectLst/>
                <a:latin typeface="Roboto" panose="02000000000000000000" pitchFamily="2" charset="0"/>
                <a:ea typeface="Roboto" panose="02000000000000000000" pitchFamily="2" charset="0"/>
              </a:rPr>
              <a:t>This mandatory course is for all UN personnel, whether at Headquarters or at another duty station.</a:t>
            </a:r>
          </a:p>
          <a:p>
            <a:pPr algn="l" fontAlgn="base"/>
            <a:endParaRPr lang="en-US" altLang="zh-CN" sz="2000" b="0" i="0" dirty="0">
              <a:solidFill>
                <a:srgbClr val="000000"/>
              </a:solidFill>
              <a:effectLst/>
              <a:latin typeface="Roboto" panose="02000000000000000000" pitchFamily="2" charset="0"/>
              <a:ea typeface="Roboto" panose="02000000000000000000" pitchFamily="2" charset="0"/>
            </a:endParaRPr>
          </a:p>
          <a:p>
            <a:pPr algn="l" fontAlgn="base"/>
            <a:r>
              <a:rPr lang="en-US" altLang="zh-CN" sz="2000" b="0" i="0" dirty="0">
                <a:solidFill>
                  <a:srgbClr val="000000"/>
                </a:solidFill>
                <a:effectLst/>
                <a:latin typeface="Roboto" panose="02000000000000000000" pitchFamily="2" charset="0"/>
                <a:ea typeface="Roboto" panose="02000000000000000000" pitchFamily="2" charset="0"/>
              </a:rPr>
              <a:t>The course contains videos, scenarios and examples describing cases of sexual exploitation and abuse by UN personnel. These are fictitious examples based on facts from real-life cases. Names of victims, perpetrators and locations as well as voices have been changed to protect identities.</a:t>
            </a:r>
          </a:p>
          <a:p>
            <a:pPr algn="l" fontAlgn="base"/>
            <a:endParaRPr lang="en-US" altLang="zh-CN" sz="2000" b="0" i="0" dirty="0">
              <a:solidFill>
                <a:srgbClr val="000000"/>
              </a:solidFill>
              <a:effectLst/>
              <a:latin typeface="Roboto" panose="02000000000000000000" pitchFamily="2" charset="0"/>
              <a:ea typeface="Roboto" panose="02000000000000000000" pitchFamily="2" charset="0"/>
            </a:endParaRPr>
          </a:p>
          <a:p>
            <a:pPr algn="l" fontAlgn="base"/>
            <a:r>
              <a:rPr lang="en-US" altLang="zh-CN" sz="2000" b="0" i="0" dirty="0">
                <a:solidFill>
                  <a:srgbClr val="000000"/>
                </a:solidFill>
                <a:effectLst/>
                <a:latin typeface="Roboto" panose="02000000000000000000" pitchFamily="2" charset="0"/>
                <a:ea typeface="Roboto" panose="02000000000000000000" pitchFamily="2" charset="0"/>
              </a:rPr>
              <a:t>If you have managerial or command responsibilities, please find your version of your course below, entitled "Prevention of Sexual Exploitation and Abuse by UN Personnel (for managers and commanders)”.</a:t>
            </a:r>
            <a:endParaRPr lang="es-ES" sz="2000" b="0" i="0" dirty="0">
              <a:effectLs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5552928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1D21284-4CC8-41A5-8448-42BBC1FDB47B}"/>
              </a:ext>
            </a:extLst>
          </p:cNvPr>
          <p:cNvSpPr txBox="1"/>
          <p:nvPr/>
        </p:nvSpPr>
        <p:spPr>
          <a:xfrm>
            <a:off x="353785" y="564242"/>
            <a:ext cx="9927639" cy="523220"/>
          </a:xfrm>
          <a:prstGeom prst="rect">
            <a:avLst/>
          </a:prstGeom>
          <a:noFill/>
        </p:spPr>
        <p:txBody>
          <a:bodyPr wrap="square">
            <a:spAutoFit/>
          </a:bodyPr>
          <a:lstStyle/>
          <a:p>
            <a:pPr algn="l"/>
            <a:r>
              <a:rPr lang="en-US" sz="2800" b="1" i="0" dirty="0">
                <a:solidFill>
                  <a:srgbClr val="000000"/>
                </a:solidFill>
                <a:effectLst/>
              </a:rPr>
              <a:t>Has Aki committed sexual exploitation and abuse?</a:t>
            </a:r>
            <a:endParaRPr lang="zh-CN" altLang="es-ES" sz="2800" b="1" i="0" dirty="0">
              <a:solidFill>
                <a:srgbClr val="000000"/>
              </a:solidFill>
              <a:effectLst/>
            </a:endParaRPr>
          </a:p>
        </p:txBody>
      </p:sp>
      <p:sp>
        <p:nvSpPr>
          <p:cNvPr id="6" name="CuadroTexto 5">
            <a:extLst>
              <a:ext uri="{FF2B5EF4-FFF2-40B4-BE49-F238E27FC236}">
                <a16:creationId xmlns:a16="http://schemas.microsoft.com/office/drawing/2014/main" id="{6D768061-5B69-41F4-9980-8D0CECA63F5E}"/>
              </a:ext>
            </a:extLst>
          </p:cNvPr>
          <p:cNvSpPr txBox="1"/>
          <p:nvPr/>
        </p:nvSpPr>
        <p:spPr>
          <a:xfrm>
            <a:off x="387708" y="3378947"/>
            <a:ext cx="11484429" cy="954107"/>
          </a:xfrm>
          <a:prstGeom prst="rect">
            <a:avLst/>
          </a:prstGeom>
          <a:noFill/>
        </p:spPr>
        <p:txBody>
          <a:bodyPr wrap="square">
            <a:spAutoFit/>
          </a:bodyPr>
          <a:lstStyle>
            <a:defPPr>
              <a:defRPr lang="es-ES"/>
            </a:defPPr>
            <a:lvl1pPr>
              <a:defRPr sz="2400" b="1" i="0">
                <a:solidFill>
                  <a:srgbClr val="000000"/>
                </a:solidFill>
                <a:effectLst/>
              </a:defRPr>
            </a:lvl1pPr>
          </a:lstStyle>
          <a:p>
            <a:r>
              <a:rPr lang="en-US" sz="2800" dirty="0"/>
              <a:t>Can Aki claim in his defence that he made a mistake about Joyce’s age and mistakenly believed her to be over 18 years of age?</a:t>
            </a:r>
            <a:endParaRPr lang="zh-CN" altLang="es-ES" sz="2800" dirty="0"/>
          </a:p>
        </p:txBody>
      </p:sp>
      <p:sp>
        <p:nvSpPr>
          <p:cNvPr id="10" name="CuadroTexto 9">
            <a:extLst>
              <a:ext uri="{FF2B5EF4-FFF2-40B4-BE49-F238E27FC236}">
                <a16:creationId xmlns:a16="http://schemas.microsoft.com/office/drawing/2014/main" id="{629CC613-140D-4261-926A-71E1CF12BE64}"/>
              </a:ext>
            </a:extLst>
          </p:cNvPr>
          <p:cNvSpPr txBox="1"/>
          <p:nvPr/>
        </p:nvSpPr>
        <p:spPr>
          <a:xfrm>
            <a:off x="723689" y="1627729"/>
            <a:ext cx="6096000" cy="1015663"/>
          </a:xfrm>
          <a:prstGeom prst="rect">
            <a:avLst/>
          </a:prstGeom>
          <a:noFill/>
        </p:spPr>
        <p:txBody>
          <a:bodyPr wrap="square">
            <a:spAutoFit/>
          </a:bodyPr>
          <a:lstStyle/>
          <a:p>
            <a:r>
              <a:rPr lang="es-ES" sz="2000" b="0" i="0" dirty="0">
                <a:solidFill>
                  <a:srgbClr val="000000"/>
                </a:solidFill>
                <a:effectLst/>
                <a:latin typeface="Roboto" panose="02000000000000000000" pitchFamily="2" charset="0"/>
              </a:rPr>
              <a:t>Yes.</a:t>
            </a:r>
          </a:p>
          <a:p>
            <a:endParaRPr lang="es-ES" sz="2000" dirty="0">
              <a:solidFill>
                <a:srgbClr val="000000"/>
              </a:solidFill>
            </a:endParaRPr>
          </a:p>
          <a:p>
            <a:r>
              <a:rPr lang="es-ES" sz="2000" b="0" i="0" dirty="0">
                <a:solidFill>
                  <a:srgbClr val="000000"/>
                </a:solidFill>
                <a:effectLst/>
                <a:latin typeface="Roboto" panose="02000000000000000000" pitchFamily="2" charset="0"/>
              </a:rPr>
              <a:t>No.</a:t>
            </a:r>
            <a:endParaRPr lang="es-ES" sz="2000" dirty="0"/>
          </a:p>
        </p:txBody>
      </p:sp>
      <p:sp>
        <p:nvSpPr>
          <p:cNvPr id="11" name="Rectángulo 10">
            <a:extLst>
              <a:ext uri="{FF2B5EF4-FFF2-40B4-BE49-F238E27FC236}">
                <a16:creationId xmlns:a16="http://schemas.microsoft.com/office/drawing/2014/main" id="{AF87EBB9-7E2D-4295-93E5-BEA30DFC0C76}"/>
              </a:ext>
            </a:extLst>
          </p:cNvPr>
          <p:cNvSpPr>
            <a:spLocks noChangeAspect="1"/>
          </p:cNvSpPr>
          <p:nvPr/>
        </p:nvSpPr>
        <p:spPr>
          <a:xfrm>
            <a:off x="471688" y="1701826"/>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15" name="Rectángulo 14">
            <a:extLst>
              <a:ext uri="{FF2B5EF4-FFF2-40B4-BE49-F238E27FC236}">
                <a16:creationId xmlns:a16="http://schemas.microsoft.com/office/drawing/2014/main" id="{28D7543C-607D-47B7-B9E7-E670DC0A6A9C}"/>
              </a:ext>
            </a:extLst>
          </p:cNvPr>
          <p:cNvSpPr>
            <a:spLocks noChangeAspect="1"/>
          </p:cNvSpPr>
          <p:nvPr/>
        </p:nvSpPr>
        <p:spPr>
          <a:xfrm>
            <a:off x="471687" y="2286826"/>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16" name="CuadroTexto 15">
            <a:extLst>
              <a:ext uri="{FF2B5EF4-FFF2-40B4-BE49-F238E27FC236}">
                <a16:creationId xmlns:a16="http://schemas.microsoft.com/office/drawing/2014/main" id="{227B8B16-E991-4F57-A384-B673157950CA}"/>
              </a:ext>
            </a:extLst>
          </p:cNvPr>
          <p:cNvSpPr txBox="1"/>
          <p:nvPr/>
        </p:nvSpPr>
        <p:spPr>
          <a:xfrm>
            <a:off x="723688" y="4672197"/>
            <a:ext cx="6096000" cy="1015663"/>
          </a:xfrm>
          <a:prstGeom prst="rect">
            <a:avLst/>
          </a:prstGeom>
          <a:noFill/>
        </p:spPr>
        <p:txBody>
          <a:bodyPr wrap="square">
            <a:spAutoFit/>
          </a:bodyPr>
          <a:lstStyle/>
          <a:p>
            <a:r>
              <a:rPr lang="es-ES" sz="2000" b="0" i="0" dirty="0">
                <a:solidFill>
                  <a:srgbClr val="000000"/>
                </a:solidFill>
                <a:effectLst/>
                <a:latin typeface="Roboto" panose="02000000000000000000" pitchFamily="2" charset="0"/>
              </a:rPr>
              <a:t>Yes.</a:t>
            </a:r>
          </a:p>
          <a:p>
            <a:endParaRPr lang="es-ES" altLang="ja-JP" sz="2000" dirty="0">
              <a:solidFill>
                <a:srgbClr val="000000"/>
              </a:solidFill>
              <a:latin typeface="Roboto" panose="02000000000000000000" pitchFamily="2" charset="0"/>
            </a:endParaRPr>
          </a:p>
          <a:p>
            <a:r>
              <a:rPr lang="es-ES" sz="2000" b="0" i="0" dirty="0">
                <a:solidFill>
                  <a:srgbClr val="000000"/>
                </a:solidFill>
                <a:effectLst/>
                <a:latin typeface="Roboto" panose="02000000000000000000" pitchFamily="2" charset="0"/>
              </a:rPr>
              <a:t>No.</a:t>
            </a:r>
            <a:endParaRPr lang="es-ES" sz="2000" dirty="0"/>
          </a:p>
        </p:txBody>
      </p:sp>
      <p:sp>
        <p:nvSpPr>
          <p:cNvPr id="17" name="Rectángulo 16">
            <a:extLst>
              <a:ext uri="{FF2B5EF4-FFF2-40B4-BE49-F238E27FC236}">
                <a16:creationId xmlns:a16="http://schemas.microsoft.com/office/drawing/2014/main" id="{E0625EE1-2F67-4881-B72E-0B7D601AC56C}"/>
              </a:ext>
            </a:extLst>
          </p:cNvPr>
          <p:cNvSpPr>
            <a:spLocks noChangeAspect="1"/>
          </p:cNvSpPr>
          <p:nvPr/>
        </p:nvSpPr>
        <p:spPr>
          <a:xfrm>
            <a:off x="471687" y="4746294"/>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18" name="Rectángulo 17">
            <a:extLst>
              <a:ext uri="{FF2B5EF4-FFF2-40B4-BE49-F238E27FC236}">
                <a16:creationId xmlns:a16="http://schemas.microsoft.com/office/drawing/2014/main" id="{945DD866-9073-430A-AC53-8E2040750E1A}"/>
              </a:ext>
            </a:extLst>
          </p:cNvPr>
          <p:cNvSpPr>
            <a:spLocks noChangeAspect="1"/>
          </p:cNvSpPr>
          <p:nvPr/>
        </p:nvSpPr>
        <p:spPr>
          <a:xfrm>
            <a:off x="471687" y="5288937"/>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spTree>
    <p:extLst>
      <p:ext uri="{BB962C8B-B14F-4D97-AF65-F5344CB8AC3E}">
        <p14:creationId xmlns:p14="http://schemas.microsoft.com/office/powerpoint/2010/main" val="30449548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3581CBF-5CD8-434F-A884-781312A7CF55}"/>
              </a:ext>
            </a:extLst>
          </p:cNvPr>
          <p:cNvSpPr txBox="1"/>
          <p:nvPr/>
        </p:nvSpPr>
        <p:spPr>
          <a:xfrm>
            <a:off x="402772" y="412600"/>
            <a:ext cx="6096000" cy="523220"/>
          </a:xfrm>
          <a:prstGeom prst="rect">
            <a:avLst/>
          </a:prstGeom>
          <a:noFill/>
        </p:spPr>
        <p:txBody>
          <a:bodyPr wrap="square">
            <a:spAutoFit/>
          </a:bodyPr>
          <a:lstStyle/>
          <a:p>
            <a:pPr algn="l" fontAlgn="base"/>
            <a:r>
              <a:rPr lang="es-ES" sz="2800" b="1" i="0" dirty="0" err="1">
                <a:solidFill>
                  <a:srgbClr val="00B0F0"/>
                </a:solidFill>
                <a:effectLst/>
                <a:latin typeface="+mj-lt"/>
              </a:rPr>
              <a:t>Scenario</a:t>
            </a:r>
            <a:r>
              <a:rPr lang="es-ES" sz="2800" b="1" i="0" dirty="0">
                <a:solidFill>
                  <a:srgbClr val="00B0F0"/>
                </a:solidFill>
                <a:effectLst/>
                <a:latin typeface="+mj-lt"/>
              </a:rPr>
              <a:t> 3</a:t>
            </a:r>
            <a:endParaRPr lang="es-ES" sz="2800" b="0" i="0" dirty="0">
              <a:solidFill>
                <a:srgbClr val="00B0F0"/>
              </a:solidFill>
              <a:effectLst/>
              <a:latin typeface="+mj-lt"/>
            </a:endParaRPr>
          </a:p>
        </p:txBody>
      </p:sp>
      <p:sp>
        <p:nvSpPr>
          <p:cNvPr id="5" name="CuadroTexto 4">
            <a:extLst>
              <a:ext uri="{FF2B5EF4-FFF2-40B4-BE49-F238E27FC236}">
                <a16:creationId xmlns:a16="http://schemas.microsoft.com/office/drawing/2014/main" id="{13C5EE7B-4F23-4A52-8636-7D862FCCEC40}"/>
              </a:ext>
            </a:extLst>
          </p:cNvPr>
          <p:cNvSpPr txBox="1"/>
          <p:nvPr/>
        </p:nvSpPr>
        <p:spPr>
          <a:xfrm>
            <a:off x="4264090" y="1825806"/>
            <a:ext cx="7590453" cy="3693319"/>
          </a:xfrm>
          <a:prstGeom prst="rect">
            <a:avLst/>
          </a:prstGeom>
          <a:noFill/>
        </p:spPr>
        <p:txBody>
          <a:bodyPr wrap="square">
            <a:spAutoFit/>
          </a:bodyPr>
          <a:lstStyle/>
          <a:p>
            <a:pPr algn="l" fontAlgn="base"/>
            <a:r>
              <a:rPr lang="en-US" altLang="zh-CN" b="0" i="0" dirty="0">
                <a:solidFill>
                  <a:srgbClr val="000000"/>
                </a:solidFill>
                <a:effectLst/>
              </a:rPr>
              <a:t>Mateo is a UN Police Officer. He has moved into a house in town and hired Samira as a housekeeper. Samira cleans the house and stays on in the evenings to cook Mateo’s meals. Many times, Mateo invites Samira to eat with him and chat. Samira’s husband was killed in the war and her two teenage children are at school in another town. Samira sometimes feels lonely and she always looks forward to talking to Mateo.</a:t>
            </a:r>
          </a:p>
          <a:p>
            <a:pPr algn="l" fontAlgn="base"/>
            <a:endParaRPr lang="en-US" altLang="zh-CN" b="0" i="0" dirty="0">
              <a:solidFill>
                <a:srgbClr val="000000"/>
              </a:solidFill>
              <a:effectLst/>
            </a:endParaRPr>
          </a:p>
          <a:p>
            <a:pPr algn="l" fontAlgn="base"/>
            <a:r>
              <a:rPr lang="en-US" altLang="zh-CN" b="0" i="0" dirty="0">
                <a:solidFill>
                  <a:srgbClr val="000000"/>
                </a:solidFill>
                <a:effectLst/>
              </a:rPr>
              <a:t>One evening, Mateo returns home drunk just as Samira is getting ready to leave. Mateo asks Samira to stay the night, pointing to his bedroom. Samira is shocked and looks embarrassed. Mateo then reminds her that good jobs are hard to find these days. Samira is scared of losing her job. Without this job, her children will have to drop out of school. Samira stays the night and has sex with Mateo.</a:t>
            </a:r>
            <a:endParaRPr lang="fr-FR" b="0" i="0" dirty="0">
              <a:solidFill>
                <a:srgbClr val="000000"/>
              </a:solidFill>
              <a:effectLst/>
            </a:endParaRPr>
          </a:p>
        </p:txBody>
      </p:sp>
      <p:pic>
        <p:nvPicPr>
          <p:cNvPr id="5122" name="Picture 2" descr=" ">
            <a:extLst>
              <a:ext uri="{FF2B5EF4-FFF2-40B4-BE49-F238E27FC236}">
                <a16:creationId xmlns:a16="http://schemas.microsoft.com/office/drawing/2014/main" id="{1569B5D0-F966-40C9-8DE3-7FE32EF43F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772" y="1459871"/>
            <a:ext cx="3729038" cy="3938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56728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1D21284-4CC8-41A5-8448-42BBC1FDB47B}"/>
              </a:ext>
            </a:extLst>
          </p:cNvPr>
          <p:cNvSpPr txBox="1"/>
          <p:nvPr/>
        </p:nvSpPr>
        <p:spPr>
          <a:xfrm>
            <a:off x="391108" y="371384"/>
            <a:ext cx="9927639" cy="523220"/>
          </a:xfrm>
          <a:prstGeom prst="rect">
            <a:avLst/>
          </a:prstGeom>
          <a:noFill/>
        </p:spPr>
        <p:txBody>
          <a:bodyPr wrap="square">
            <a:spAutoFit/>
          </a:bodyPr>
          <a:lstStyle/>
          <a:p>
            <a:pPr algn="l"/>
            <a:r>
              <a:rPr lang="en-US" altLang="zh-CN" sz="2800" b="1" i="0" dirty="0">
                <a:solidFill>
                  <a:srgbClr val="000000"/>
                </a:solidFill>
                <a:effectLst/>
              </a:rPr>
              <a:t>Has Mateo committed sexual exploitation and abuse?</a:t>
            </a:r>
          </a:p>
        </p:txBody>
      </p:sp>
      <p:sp>
        <p:nvSpPr>
          <p:cNvPr id="6" name="CuadroTexto 5">
            <a:extLst>
              <a:ext uri="{FF2B5EF4-FFF2-40B4-BE49-F238E27FC236}">
                <a16:creationId xmlns:a16="http://schemas.microsoft.com/office/drawing/2014/main" id="{D6406959-2B9D-465F-9734-9B09304D3EB5}"/>
              </a:ext>
            </a:extLst>
          </p:cNvPr>
          <p:cNvSpPr txBox="1"/>
          <p:nvPr/>
        </p:nvSpPr>
        <p:spPr>
          <a:xfrm>
            <a:off x="987074" y="1736935"/>
            <a:ext cx="6096000" cy="1015663"/>
          </a:xfrm>
          <a:prstGeom prst="rect">
            <a:avLst/>
          </a:prstGeom>
          <a:noFill/>
        </p:spPr>
        <p:txBody>
          <a:bodyPr wrap="square">
            <a:spAutoFit/>
          </a:bodyPr>
          <a:lstStyle/>
          <a:p>
            <a:r>
              <a:rPr lang="es-ES" altLang="ja-JP" sz="2000" b="0" i="0" dirty="0">
                <a:solidFill>
                  <a:srgbClr val="000000"/>
                </a:solidFill>
                <a:effectLst/>
              </a:rPr>
              <a:t>Yes</a:t>
            </a:r>
          </a:p>
          <a:p>
            <a:endParaRPr lang="es-ES" sz="2000" dirty="0">
              <a:solidFill>
                <a:srgbClr val="000000"/>
              </a:solidFill>
            </a:endParaRPr>
          </a:p>
          <a:p>
            <a:r>
              <a:rPr lang="es-ES" altLang="ja-JP" sz="2000" b="0" i="0" dirty="0">
                <a:solidFill>
                  <a:srgbClr val="000000"/>
                </a:solidFill>
                <a:effectLst/>
              </a:rPr>
              <a:t>No</a:t>
            </a:r>
            <a:endParaRPr lang="es-ES" sz="2000" dirty="0"/>
          </a:p>
        </p:txBody>
      </p:sp>
      <p:sp>
        <p:nvSpPr>
          <p:cNvPr id="7" name="Rectángulo 6">
            <a:extLst>
              <a:ext uri="{FF2B5EF4-FFF2-40B4-BE49-F238E27FC236}">
                <a16:creationId xmlns:a16="http://schemas.microsoft.com/office/drawing/2014/main" id="{8010EC9E-D5FC-4B4F-B0F5-493BCBD9A510}"/>
              </a:ext>
            </a:extLst>
          </p:cNvPr>
          <p:cNvSpPr>
            <a:spLocks noChangeAspect="1"/>
          </p:cNvSpPr>
          <p:nvPr/>
        </p:nvSpPr>
        <p:spPr>
          <a:xfrm>
            <a:off x="466296" y="1726023"/>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solidFill>
                <a:srgbClr val="00B0F0"/>
              </a:solidFill>
            </a:endParaRPr>
          </a:p>
        </p:txBody>
      </p:sp>
      <p:sp>
        <p:nvSpPr>
          <p:cNvPr id="10" name="Rectángulo 9">
            <a:extLst>
              <a:ext uri="{FF2B5EF4-FFF2-40B4-BE49-F238E27FC236}">
                <a16:creationId xmlns:a16="http://schemas.microsoft.com/office/drawing/2014/main" id="{8326CF17-5139-430F-A531-CA36BC0448D7}"/>
              </a:ext>
            </a:extLst>
          </p:cNvPr>
          <p:cNvSpPr>
            <a:spLocks noChangeAspect="1"/>
          </p:cNvSpPr>
          <p:nvPr/>
        </p:nvSpPr>
        <p:spPr>
          <a:xfrm>
            <a:off x="466296" y="2401208"/>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solidFill>
                <a:srgbClr val="00B0F0"/>
              </a:solidFill>
            </a:endParaRPr>
          </a:p>
        </p:txBody>
      </p:sp>
    </p:spTree>
    <p:extLst>
      <p:ext uri="{BB962C8B-B14F-4D97-AF65-F5344CB8AC3E}">
        <p14:creationId xmlns:p14="http://schemas.microsoft.com/office/powerpoint/2010/main" val="7910564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97BFADA-B1DE-4123-BDC7-F1ABC52C7EC9}"/>
              </a:ext>
            </a:extLst>
          </p:cNvPr>
          <p:cNvSpPr txBox="1"/>
          <p:nvPr/>
        </p:nvSpPr>
        <p:spPr>
          <a:xfrm>
            <a:off x="391885" y="389367"/>
            <a:ext cx="9989900" cy="523220"/>
          </a:xfrm>
          <a:prstGeom prst="rect">
            <a:avLst/>
          </a:prstGeom>
          <a:noFill/>
        </p:spPr>
        <p:txBody>
          <a:bodyPr wrap="square">
            <a:spAutoFit/>
          </a:bodyPr>
          <a:lstStyle/>
          <a:p>
            <a:pPr algn="l"/>
            <a:r>
              <a:rPr lang="en-US" altLang="zh-CN" sz="2800" b="1" dirty="0">
                <a:solidFill>
                  <a:srgbClr val="00B0F0"/>
                </a:solidFill>
              </a:rPr>
              <a:t>Difference between sexual exploitation and sexual abuse</a:t>
            </a:r>
            <a:endParaRPr lang="es-ES" sz="2800" b="1" dirty="0">
              <a:solidFill>
                <a:srgbClr val="00B0F0"/>
              </a:solidFill>
            </a:endParaRPr>
          </a:p>
        </p:txBody>
      </p:sp>
      <p:sp>
        <p:nvSpPr>
          <p:cNvPr id="5" name="CuadroTexto 4">
            <a:extLst>
              <a:ext uri="{FF2B5EF4-FFF2-40B4-BE49-F238E27FC236}">
                <a16:creationId xmlns:a16="http://schemas.microsoft.com/office/drawing/2014/main" id="{42006DA1-2203-4A90-B498-1E2A298FD75B}"/>
              </a:ext>
            </a:extLst>
          </p:cNvPr>
          <p:cNvSpPr txBox="1"/>
          <p:nvPr/>
        </p:nvSpPr>
        <p:spPr>
          <a:xfrm>
            <a:off x="391885" y="1487563"/>
            <a:ext cx="6096000" cy="400110"/>
          </a:xfrm>
          <a:prstGeom prst="rect">
            <a:avLst/>
          </a:prstGeom>
          <a:noFill/>
        </p:spPr>
        <p:txBody>
          <a:bodyPr wrap="square">
            <a:spAutoFit/>
          </a:bodyPr>
          <a:lstStyle/>
          <a:p>
            <a:r>
              <a:rPr lang="es-ES" altLang="ja-JP" sz="2000" b="1" dirty="0" err="1"/>
              <a:t>Definitions</a:t>
            </a:r>
            <a:endParaRPr lang="es-ES" sz="2000" b="1" dirty="0"/>
          </a:p>
        </p:txBody>
      </p:sp>
      <p:sp>
        <p:nvSpPr>
          <p:cNvPr id="7" name="CuadroTexto 6">
            <a:extLst>
              <a:ext uri="{FF2B5EF4-FFF2-40B4-BE49-F238E27FC236}">
                <a16:creationId xmlns:a16="http://schemas.microsoft.com/office/drawing/2014/main" id="{6CF3BE19-6CB3-45B5-8637-DEB1C96F49E4}"/>
              </a:ext>
            </a:extLst>
          </p:cNvPr>
          <p:cNvSpPr txBox="1"/>
          <p:nvPr/>
        </p:nvSpPr>
        <p:spPr>
          <a:xfrm>
            <a:off x="391886" y="2179355"/>
            <a:ext cx="11538856" cy="1754326"/>
          </a:xfrm>
          <a:prstGeom prst="rect">
            <a:avLst/>
          </a:prstGeom>
          <a:noFill/>
        </p:spPr>
        <p:txBody>
          <a:bodyPr wrap="square">
            <a:spAutoFit/>
          </a:bodyPr>
          <a:lstStyle/>
          <a:p>
            <a:pPr algn="l" fontAlgn="base"/>
            <a:r>
              <a:rPr lang="en-US" altLang="zh-CN" b="0" i="0" dirty="0">
                <a:solidFill>
                  <a:srgbClr val="000000"/>
                </a:solidFill>
                <a:effectLst/>
              </a:rPr>
              <a:t>“Sexual exploitation” means any actual or attempted abuse of a position of vulnerability, differential power, or trust, for sexual purposes, including, but not limited to, profiting monetarily, socially or politically from the sexual exploitation of another.</a:t>
            </a:r>
          </a:p>
          <a:p>
            <a:pPr algn="l" fontAlgn="base"/>
            <a:endParaRPr lang="en-US" altLang="zh-CN" b="0" i="0" dirty="0">
              <a:solidFill>
                <a:srgbClr val="000000"/>
              </a:solidFill>
              <a:effectLst/>
            </a:endParaRPr>
          </a:p>
          <a:p>
            <a:pPr algn="l" fontAlgn="base"/>
            <a:r>
              <a:rPr lang="en-US" altLang="zh-CN" b="0" i="0" dirty="0">
                <a:solidFill>
                  <a:srgbClr val="000000"/>
                </a:solidFill>
                <a:effectLst/>
              </a:rPr>
              <a:t>“Sexual abuse“ means the actual or threatened physical intrusion of a sexual nature, whether by force or under unequal or coercive conditions.</a:t>
            </a:r>
            <a:endParaRPr lang="ar-QA" b="0" i="0" dirty="0">
              <a:solidFill>
                <a:srgbClr val="000000"/>
              </a:solidFill>
              <a:effectLst/>
            </a:endParaRPr>
          </a:p>
        </p:txBody>
      </p:sp>
    </p:spTree>
    <p:extLst>
      <p:ext uri="{BB962C8B-B14F-4D97-AF65-F5344CB8AC3E}">
        <p14:creationId xmlns:p14="http://schemas.microsoft.com/office/powerpoint/2010/main" val="35957024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F80A9DB-1856-4D68-B1A9-5FF5E09B814E}"/>
              </a:ext>
            </a:extLst>
          </p:cNvPr>
          <p:cNvSpPr txBox="1"/>
          <p:nvPr/>
        </p:nvSpPr>
        <p:spPr>
          <a:xfrm>
            <a:off x="165100" y="1481601"/>
            <a:ext cx="11861800" cy="5355312"/>
          </a:xfrm>
          <a:prstGeom prst="rect">
            <a:avLst/>
          </a:prstGeom>
          <a:noFill/>
        </p:spPr>
        <p:txBody>
          <a:bodyPr wrap="square">
            <a:spAutoFit/>
          </a:bodyPr>
          <a:lstStyle/>
          <a:p>
            <a:pPr marL="285750" indent="-285750" algn="l" fontAlgn="base">
              <a:buFont typeface="Arial" panose="020B0604020202020204" pitchFamily="34" charset="0"/>
              <a:buChar char="•"/>
            </a:pPr>
            <a:r>
              <a:rPr lang="en-US" sz="1750" b="0" i="0" dirty="0">
                <a:solidFill>
                  <a:srgbClr val="000000"/>
                </a:solidFill>
                <a:effectLst/>
              </a:rPr>
              <a:t>In his 2014 report on special measures for protection from sexual exploitation and sexual abuse, the UN Secretary-General introduced a </a:t>
            </a:r>
            <a:r>
              <a:rPr lang="en-US" sz="1750" b="0" i="0" dirty="0" err="1">
                <a:solidFill>
                  <a:srgbClr val="000000"/>
                </a:solidFill>
                <a:effectLst/>
              </a:rPr>
              <a:t>programme</a:t>
            </a:r>
            <a:r>
              <a:rPr lang="en-US" sz="1750" b="0" i="0" dirty="0">
                <a:solidFill>
                  <a:srgbClr val="000000"/>
                </a:solidFill>
                <a:effectLst/>
              </a:rPr>
              <a:t> of action with more than 40 proposals on prevention, enforcement and remedial action to strengthen the UN zero tolerance policy on sexual exploitation and abuse (</a:t>
            </a:r>
            <a:r>
              <a:rPr lang="en-US" sz="1750" b="0" i="0" dirty="0">
                <a:solidFill>
                  <a:srgbClr val="000000"/>
                </a:solidFill>
                <a:effectLst/>
                <a:hlinkClick r:id="rId2"/>
              </a:rPr>
              <a:t>A/69/779</a:t>
            </a:r>
            <a:r>
              <a:rPr lang="en-US" sz="1750" b="0" i="0" dirty="0">
                <a:solidFill>
                  <a:srgbClr val="000000"/>
                </a:solidFill>
                <a:effectLst/>
              </a:rPr>
              <a:t>). </a:t>
            </a:r>
          </a:p>
          <a:p>
            <a:pPr marL="285750" indent="-285750" algn="l" fontAlgn="base">
              <a:buFont typeface="Arial" panose="020B0604020202020204" pitchFamily="34" charset="0"/>
              <a:buChar char="•"/>
            </a:pPr>
            <a:r>
              <a:rPr lang="en-US" sz="1750" b="0" i="0" dirty="0">
                <a:solidFill>
                  <a:srgbClr val="000000"/>
                </a:solidFill>
                <a:effectLst/>
              </a:rPr>
              <a:t>In his 2015 report, additional  measures were also proposed (</a:t>
            </a:r>
            <a:r>
              <a:rPr lang="en-US" sz="1750" b="0" i="0" dirty="0">
                <a:solidFill>
                  <a:srgbClr val="000000"/>
                </a:solidFill>
                <a:effectLst/>
                <a:hlinkClick r:id="rId3"/>
              </a:rPr>
              <a:t>A/70/729</a:t>
            </a:r>
            <a:r>
              <a:rPr lang="en-US" sz="1750" b="0" i="0" dirty="0">
                <a:solidFill>
                  <a:srgbClr val="000000"/>
                </a:solidFill>
                <a:effectLst/>
              </a:rPr>
              <a:t>).</a:t>
            </a:r>
          </a:p>
          <a:p>
            <a:pPr marL="285750" indent="-285750" algn="l" fontAlgn="base">
              <a:buFont typeface="Arial" panose="020B0604020202020204" pitchFamily="34" charset="0"/>
              <a:buChar char="•"/>
            </a:pPr>
            <a:r>
              <a:rPr lang="en-US" sz="1750" b="0" i="0" dirty="0">
                <a:solidFill>
                  <a:srgbClr val="000000"/>
                </a:solidFill>
                <a:effectLst/>
              </a:rPr>
              <a:t>On 11 March 2016, the Security Council adopted resolution 2272 on sexual exploitation and abuse in UN peacekeeping operations. The Security Council requests specific actions on a range of issues, including strengthening the accountability of troop- and police-contributing countries (</a:t>
            </a:r>
            <a:r>
              <a:rPr lang="en-US" sz="1750" b="0" i="0" dirty="0">
                <a:solidFill>
                  <a:srgbClr val="000000"/>
                </a:solidFill>
                <a:effectLst/>
                <a:hlinkClick r:id="rId4"/>
              </a:rPr>
              <a:t>S/RES/2272</a:t>
            </a:r>
            <a:r>
              <a:rPr lang="en-US" sz="1750" b="0" i="0" dirty="0">
                <a:solidFill>
                  <a:srgbClr val="000000"/>
                </a:solidFill>
                <a:effectLst/>
              </a:rPr>
              <a:t>).</a:t>
            </a:r>
          </a:p>
          <a:p>
            <a:pPr marL="285750" indent="-285750" algn="l" fontAlgn="base">
              <a:buFont typeface="Arial" panose="020B0604020202020204" pitchFamily="34" charset="0"/>
              <a:buChar char="•"/>
            </a:pPr>
            <a:r>
              <a:rPr lang="en-US" sz="1750" b="0" i="0" dirty="0">
                <a:solidFill>
                  <a:srgbClr val="000000"/>
                </a:solidFill>
                <a:effectLst/>
              </a:rPr>
              <a:t>In his 2016 report, the Secretary-General presented a new approach based on four tracks: first, to put the rights and dignity of victims first; second, to focus on ending impunity for those guilty of crimes and abuses; third, to draw on the wisdom and guidance of all those who have been affected, civil society, local communities and others to strengthen and improve our efforts; fourth and finally, to raise awareness and share best practices (</a:t>
            </a:r>
            <a:r>
              <a:rPr lang="en-US" sz="1750" b="0" i="0" dirty="0">
                <a:solidFill>
                  <a:srgbClr val="000000"/>
                </a:solidFill>
                <a:effectLst/>
                <a:hlinkClick r:id="rId5"/>
              </a:rPr>
              <a:t>A/71/818</a:t>
            </a:r>
            <a:r>
              <a:rPr lang="en-US" sz="1750" b="0" i="0" dirty="0">
                <a:solidFill>
                  <a:srgbClr val="000000"/>
                </a:solidFill>
                <a:effectLst/>
              </a:rPr>
              <a:t>).</a:t>
            </a:r>
          </a:p>
          <a:p>
            <a:pPr marL="285750" indent="-285750" algn="l" fontAlgn="base">
              <a:buFont typeface="Arial" panose="020B0604020202020204" pitchFamily="34" charset="0"/>
              <a:buChar char="•"/>
            </a:pPr>
            <a:r>
              <a:rPr lang="en-US" sz="1750" b="0" i="0" dirty="0">
                <a:solidFill>
                  <a:srgbClr val="000000"/>
                </a:solidFill>
                <a:effectLst/>
              </a:rPr>
              <a:t>In February 2016, the Secretary-General appointed a Special Coordinator on improving the United Nations response to sexual exploitation and abuse. The Special Coordinator´s role is to work across the United Nations system’s offices, departments and agencies to strengthen the UN response to sexual exploitation and abuse, from headquarters to the most remote field locations.</a:t>
            </a:r>
          </a:p>
          <a:p>
            <a:pPr marL="285750" indent="-285750" algn="l" fontAlgn="base">
              <a:buFont typeface="Arial" panose="020B0604020202020204" pitchFamily="34" charset="0"/>
              <a:buChar char="•"/>
            </a:pPr>
            <a:r>
              <a:rPr lang="en-US" sz="1750" b="0" i="0" dirty="0">
                <a:solidFill>
                  <a:srgbClr val="000000"/>
                </a:solidFill>
                <a:effectLst/>
              </a:rPr>
              <a:t>In 2017, the Secretary-General appointed a system-wide Victims’ Rights Advocate (VRA) at UN Headquarters so that the United Nations system can work as a whole to provide tangible and sustained assistance to the victims of sexual exploitation and abuse.</a:t>
            </a:r>
          </a:p>
          <a:p>
            <a:pPr marL="285750" indent="-285750" algn="l" fontAlgn="base">
              <a:buFont typeface="Arial" panose="020B0604020202020204" pitchFamily="34" charset="0"/>
              <a:buChar char="•"/>
            </a:pPr>
            <a:r>
              <a:rPr lang="en-US" sz="1750" b="0" i="0" dirty="0">
                <a:solidFill>
                  <a:srgbClr val="000000"/>
                </a:solidFill>
                <a:effectLst/>
              </a:rPr>
              <a:t>Other system wide resources on sexual exploitation and abuse include the </a:t>
            </a:r>
            <a:r>
              <a:rPr lang="en-US" sz="1750" b="0" i="0" dirty="0">
                <a:solidFill>
                  <a:srgbClr val="000000"/>
                </a:solidFill>
                <a:effectLst/>
                <a:hlinkClick r:id="rId6"/>
              </a:rPr>
              <a:t>IASC website</a:t>
            </a:r>
            <a:r>
              <a:rPr lang="en-US" sz="1750" b="0" i="0" dirty="0">
                <a:solidFill>
                  <a:srgbClr val="000000"/>
                </a:solidFill>
                <a:effectLst/>
              </a:rPr>
              <a:t>.</a:t>
            </a:r>
          </a:p>
        </p:txBody>
      </p:sp>
      <p:sp>
        <p:nvSpPr>
          <p:cNvPr id="5" name="CuadroTexto 4">
            <a:extLst>
              <a:ext uri="{FF2B5EF4-FFF2-40B4-BE49-F238E27FC236}">
                <a16:creationId xmlns:a16="http://schemas.microsoft.com/office/drawing/2014/main" id="{EB736419-11E0-4CC8-9E78-67CED036BB0B}"/>
              </a:ext>
            </a:extLst>
          </p:cNvPr>
          <p:cNvSpPr txBox="1"/>
          <p:nvPr/>
        </p:nvSpPr>
        <p:spPr>
          <a:xfrm>
            <a:off x="401216" y="947493"/>
            <a:ext cx="6096000" cy="400110"/>
          </a:xfrm>
          <a:prstGeom prst="rect">
            <a:avLst/>
          </a:prstGeom>
          <a:noFill/>
        </p:spPr>
        <p:txBody>
          <a:bodyPr wrap="square">
            <a:spAutoFit/>
          </a:bodyPr>
          <a:lstStyle/>
          <a:p>
            <a:pPr algn="l"/>
            <a:r>
              <a:rPr lang="es-ES" altLang="zh-CN" sz="2000" b="1" dirty="0" err="1"/>
              <a:t>Recent</a:t>
            </a:r>
            <a:r>
              <a:rPr lang="es-ES" altLang="zh-CN" sz="2000" b="1" dirty="0"/>
              <a:t> UN </a:t>
            </a:r>
            <a:r>
              <a:rPr lang="es-ES" altLang="zh-CN" sz="2000" b="1" dirty="0" err="1"/>
              <a:t>measures</a:t>
            </a:r>
            <a:endParaRPr lang="es-ES" sz="2000" b="1" dirty="0"/>
          </a:p>
        </p:txBody>
      </p:sp>
      <p:sp>
        <p:nvSpPr>
          <p:cNvPr id="6" name="CuadroTexto 5">
            <a:extLst>
              <a:ext uri="{FF2B5EF4-FFF2-40B4-BE49-F238E27FC236}">
                <a16:creationId xmlns:a16="http://schemas.microsoft.com/office/drawing/2014/main" id="{836E2AA6-35E6-47A5-AD21-0F819D96BFE8}"/>
              </a:ext>
            </a:extLst>
          </p:cNvPr>
          <p:cNvSpPr txBox="1"/>
          <p:nvPr/>
        </p:nvSpPr>
        <p:spPr>
          <a:xfrm>
            <a:off x="401216" y="351830"/>
            <a:ext cx="9989900" cy="523220"/>
          </a:xfrm>
          <a:prstGeom prst="rect">
            <a:avLst/>
          </a:prstGeom>
          <a:noFill/>
        </p:spPr>
        <p:txBody>
          <a:bodyPr wrap="square">
            <a:spAutoFit/>
          </a:bodyPr>
          <a:lstStyle/>
          <a:p>
            <a:pPr algn="l"/>
            <a:r>
              <a:rPr lang="en-US" altLang="zh-CN" sz="2800" b="1" dirty="0">
                <a:solidFill>
                  <a:srgbClr val="00B0F0"/>
                </a:solidFill>
              </a:rPr>
              <a:t>Difference between sexual exploitation and sexual abuse</a:t>
            </a:r>
            <a:endParaRPr lang="es-ES" sz="2800" b="1" dirty="0">
              <a:solidFill>
                <a:srgbClr val="00B0F0"/>
              </a:solidFill>
            </a:endParaRPr>
          </a:p>
        </p:txBody>
      </p:sp>
    </p:spTree>
    <p:extLst>
      <p:ext uri="{BB962C8B-B14F-4D97-AF65-F5344CB8AC3E}">
        <p14:creationId xmlns:p14="http://schemas.microsoft.com/office/powerpoint/2010/main" val="38282537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719E011A-83A5-4088-BEB7-3975C5E1D648}"/>
              </a:ext>
            </a:extLst>
          </p:cNvPr>
          <p:cNvSpPr txBox="1"/>
          <p:nvPr/>
        </p:nvSpPr>
        <p:spPr>
          <a:xfrm>
            <a:off x="451832" y="1531847"/>
            <a:ext cx="11472946" cy="1477328"/>
          </a:xfrm>
          <a:prstGeom prst="rect">
            <a:avLst/>
          </a:prstGeom>
          <a:noFill/>
        </p:spPr>
        <p:txBody>
          <a:bodyPr wrap="square" lIns="91440" tIns="45720" rIns="91440" bIns="45720" anchor="t">
            <a:spAutoFit/>
          </a:bodyPr>
          <a:lstStyle/>
          <a:p>
            <a:pPr algn="l"/>
            <a:r>
              <a:rPr lang="en-US" altLang="zh-CN" b="1" i="0" dirty="0">
                <a:solidFill>
                  <a:srgbClr val="000000"/>
                </a:solidFill>
                <a:effectLst/>
                <a:hlinkClick r:id="rId2"/>
              </a:rPr>
              <a:t>Full text of the UN standards of conduct</a:t>
            </a:r>
            <a:endParaRPr lang="es-ES" b="1" i="0" dirty="0">
              <a:solidFill>
                <a:srgbClr val="000000"/>
              </a:solidFill>
              <a:effectLst/>
            </a:endParaRPr>
          </a:p>
          <a:p>
            <a:pPr algn="l"/>
            <a:endParaRPr lang="es-ES" b="1" dirty="0">
              <a:solidFill>
                <a:srgbClr val="000000"/>
              </a:solidFill>
            </a:endParaRPr>
          </a:p>
          <a:p>
            <a:pPr fontAlgn="base"/>
            <a:r>
              <a:rPr lang="es-ES" altLang="zh-CN" b="1" dirty="0">
                <a:effectLst/>
                <a:latin typeface="+mj-lt"/>
                <a:hlinkClick r:id="rId3"/>
              </a:rPr>
              <a:t>Victims Assistance Protocol</a:t>
            </a:r>
            <a:endParaRPr lang="fr-FR" dirty="0">
              <a:effectLst/>
              <a:latin typeface="+mj-lt"/>
              <a:hlinkClick r:id="rId3"/>
            </a:endParaRPr>
          </a:p>
          <a:p>
            <a:br>
              <a:rPr lang="fr-FR" dirty="0">
                <a:effectLst/>
                <a:latin typeface="var(--font-family-head)"/>
              </a:rPr>
            </a:br>
            <a:endParaRPr lang="es-ES" b="0" i="0" dirty="0">
              <a:solidFill>
                <a:srgbClr val="000000"/>
              </a:solidFill>
              <a:effectLst/>
            </a:endParaRPr>
          </a:p>
        </p:txBody>
      </p:sp>
      <p:sp>
        <p:nvSpPr>
          <p:cNvPr id="6" name="CuadroTexto 5">
            <a:extLst>
              <a:ext uri="{FF2B5EF4-FFF2-40B4-BE49-F238E27FC236}">
                <a16:creationId xmlns:a16="http://schemas.microsoft.com/office/drawing/2014/main" id="{7E1D8742-35C4-44C7-9AE6-9E90C2CB7203}"/>
              </a:ext>
            </a:extLst>
          </p:cNvPr>
          <p:cNvSpPr txBox="1"/>
          <p:nvPr/>
        </p:nvSpPr>
        <p:spPr>
          <a:xfrm>
            <a:off x="382554" y="389367"/>
            <a:ext cx="9989900" cy="523220"/>
          </a:xfrm>
          <a:prstGeom prst="rect">
            <a:avLst/>
          </a:prstGeom>
          <a:noFill/>
        </p:spPr>
        <p:txBody>
          <a:bodyPr wrap="square">
            <a:spAutoFit/>
          </a:bodyPr>
          <a:lstStyle/>
          <a:p>
            <a:pPr algn="l"/>
            <a:r>
              <a:rPr lang="en-US" altLang="zh-CN" sz="2800" b="1" dirty="0">
                <a:solidFill>
                  <a:srgbClr val="00B0F0"/>
                </a:solidFill>
              </a:rPr>
              <a:t>Difference between sexual exploitation and sexual abuse</a:t>
            </a:r>
            <a:endParaRPr lang="es-ES" sz="2800" b="1" dirty="0">
              <a:solidFill>
                <a:srgbClr val="00B0F0"/>
              </a:solidFill>
            </a:endParaRPr>
          </a:p>
        </p:txBody>
      </p:sp>
    </p:spTree>
    <p:extLst>
      <p:ext uri="{BB962C8B-B14F-4D97-AF65-F5344CB8AC3E}">
        <p14:creationId xmlns:p14="http://schemas.microsoft.com/office/powerpoint/2010/main" val="8746021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532B3F9-38BE-4B93-8A6F-6E7E13C86924}"/>
              </a:ext>
            </a:extLst>
          </p:cNvPr>
          <p:cNvSpPr txBox="1"/>
          <p:nvPr/>
        </p:nvSpPr>
        <p:spPr>
          <a:xfrm>
            <a:off x="398625" y="359429"/>
            <a:ext cx="6096000" cy="523220"/>
          </a:xfrm>
          <a:prstGeom prst="rect">
            <a:avLst/>
          </a:prstGeom>
          <a:noFill/>
        </p:spPr>
        <p:txBody>
          <a:bodyPr wrap="square">
            <a:spAutoFit/>
          </a:bodyPr>
          <a:lstStyle>
            <a:defPPr>
              <a:defRPr lang="es-ES"/>
            </a:defPPr>
            <a:lvl1pPr algn="r" rtl="1">
              <a:defRPr sz="2400" b="1">
                <a:solidFill>
                  <a:srgbClr val="0193DE"/>
                </a:solidFill>
              </a:defRPr>
            </a:lvl1pPr>
          </a:lstStyle>
          <a:p>
            <a:pPr algn="l" rtl="0"/>
            <a:r>
              <a:rPr lang="es-ES" altLang="ja-JP" sz="2800" dirty="0">
                <a:solidFill>
                  <a:srgbClr val="00B0F0"/>
                </a:solidFill>
              </a:rPr>
              <a:t>Quiz</a:t>
            </a:r>
            <a:endParaRPr lang="es-ES" sz="2800" dirty="0">
              <a:solidFill>
                <a:srgbClr val="00B0F0"/>
              </a:solidFill>
            </a:endParaRPr>
          </a:p>
        </p:txBody>
      </p:sp>
      <p:sp>
        <p:nvSpPr>
          <p:cNvPr id="4" name="Rectángulo 3">
            <a:extLst>
              <a:ext uri="{FF2B5EF4-FFF2-40B4-BE49-F238E27FC236}">
                <a16:creationId xmlns:a16="http://schemas.microsoft.com/office/drawing/2014/main" id="{0FAF62C4-25BF-4811-8958-29A0E2F5C335}"/>
              </a:ext>
            </a:extLst>
          </p:cNvPr>
          <p:cNvSpPr/>
          <p:nvPr/>
        </p:nvSpPr>
        <p:spPr>
          <a:xfrm>
            <a:off x="0" y="1118028"/>
            <a:ext cx="12192000" cy="886204"/>
          </a:xfrm>
          <a:prstGeom prst="rect">
            <a:avLst/>
          </a:prstGeom>
          <a:solidFill>
            <a:srgbClr val="019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i="0" dirty="0">
                <a:solidFill>
                  <a:srgbClr val="FFFFFF"/>
                </a:solidFill>
                <a:effectLst/>
              </a:rPr>
              <a:t>Decide which types of </a:t>
            </a:r>
            <a:r>
              <a:rPr lang="en-US" altLang="zh-CN" sz="2400" b="1" i="0" dirty="0" err="1">
                <a:solidFill>
                  <a:srgbClr val="FFFFFF"/>
                </a:solidFill>
                <a:effectLst/>
              </a:rPr>
              <a:t>behaviour</a:t>
            </a:r>
            <a:r>
              <a:rPr lang="en-US" altLang="zh-CN" sz="2400" b="1" i="0" dirty="0">
                <a:solidFill>
                  <a:srgbClr val="FFFFFF"/>
                </a:solidFill>
                <a:effectLst/>
              </a:rPr>
              <a:t> constitute sexual exploitation and abuse.</a:t>
            </a:r>
            <a:endParaRPr lang="es-ES" sz="2400" dirty="0"/>
          </a:p>
        </p:txBody>
      </p:sp>
      <p:sp>
        <p:nvSpPr>
          <p:cNvPr id="6" name="CuadroTexto 5">
            <a:extLst>
              <a:ext uri="{FF2B5EF4-FFF2-40B4-BE49-F238E27FC236}">
                <a16:creationId xmlns:a16="http://schemas.microsoft.com/office/drawing/2014/main" id="{FFA6218F-44ED-438E-A6F2-ABD11D7CF493}"/>
              </a:ext>
            </a:extLst>
          </p:cNvPr>
          <p:cNvSpPr txBox="1"/>
          <p:nvPr/>
        </p:nvSpPr>
        <p:spPr>
          <a:xfrm>
            <a:off x="527469" y="2267139"/>
            <a:ext cx="3962399" cy="584775"/>
          </a:xfrm>
          <a:prstGeom prst="rect">
            <a:avLst/>
          </a:prstGeom>
          <a:noFill/>
        </p:spPr>
        <p:txBody>
          <a:bodyPr wrap="square">
            <a:spAutoFit/>
          </a:bodyPr>
          <a:lstStyle/>
          <a:p>
            <a:r>
              <a:rPr lang="en-US" altLang="zh-CN" sz="1600" b="0" i="0" dirty="0">
                <a:solidFill>
                  <a:srgbClr val="000000"/>
                </a:solidFill>
                <a:effectLst/>
              </a:rPr>
              <a:t>Taking sexually explicit photos of a person under the age of 18.</a:t>
            </a:r>
            <a:endParaRPr lang="es-ES" sz="1600" dirty="0"/>
          </a:p>
        </p:txBody>
      </p:sp>
      <p:sp>
        <p:nvSpPr>
          <p:cNvPr id="8" name="CuadroTexto 7">
            <a:extLst>
              <a:ext uri="{FF2B5EF4-FFF2-40B4-BE49-F238E27FC236}">
                <a16:creationId xmlns:a16="http://schemas.microsoft.com/office/drawing/2014/main" id="{E386ED9C-4212-478F-960B-90CD293ADD1B}"/>
              </a:ext>
            </a:extLst>
          </p:cNvPr>
          <p:cNvSpPr txBox="1"/>
          <p:nvPr/>
        </p:nvSpPr>
        <p:spPr>
          <a:xfrm>
            <a:off x="507769" y="3103683"/>
            <a:ext cx="3670702" cy="584775"/>
          </a:xfrm>
          <a:prstGeom prst="rect">
            <a:avLst/>
          </a:prstGeom>
          <a:noFill/>
        </p:spPr>
        <p:txBody>
          <a:bodyPr wrap="square">
            <a:spAutoFit/>
          </a:bodyPr>
          <a:lstStyle/>
          <a:p>
            <a:r>
              <a:rPr lang="en-US" altLang="zh-CN" sz="1600" b="0" i="0" dirty="0">
                <a:solidFill>
                  <a:srgbClr val="000000"/>
                </a:solidFill>
                <a:effectLst/>
              </a:rPr>
              <a:t>Paying for sex with a prostitute in a country where prostitution is legal.</a:t>
            </a:r>
            <a:endParaRPr lang="es-ES" sz="1600" dirty="0"/>
          </a:p>
        </p:txBody>
      </p:sp>
      <p:sp>
        <p:nvSpPr>
          <p:cNvPr id="10" name="CuadroTexto 9">
            <a:extLst>
              <a:ext uri="{FF2B5EF4-FFF2-40B4-BE49-F238E27FC236}">
                <a16:creationId xmlns:a16="http://schemas.microsoft.com/office/drawing/2014/main" id="{69EBEAA9-756A-499A-A9BE-9609F9C9B3D6}"/>
              </a:ext>
            </a:extLst>
          </p:cNvPr>
          <p:cNvSpPr txBox="1"/>
          <p:nvPr/>
        </p:nvSpPr>
        <p:spPr>
          <a:xfrm>
            <a:off x="527469" y="3988775"/>
            <a:ext cx="3798298" cy="338554"/>
          </a:xfrm>
          <a:prstGeom prst="rect">
            <a:avLst/>
          </a:prstGeom>
          <a:noFill/>
        </p:spPr>
        <p:txBody>
          <a:bodyPr wrap="square">
            <a:spAutoFit/>
          </a:bodyPr>
          <a:lstStyle/>
          <a:p>
            <a:r>
              <a:rPr lang="en-US" altLang="zh-CN" sz="1600" b="0" i="0" dirty="0">
                <a:solidFill>
                  <a:srgbClr val="000000"/>
                </a:solidFill>
                <a:effectLst/>
              </a:rPr>
              <a:t>Paying for sexual acts in a massage </a:t>
            </a:r>
            <a:r>
              <a:rPr lang="en-US" altLang="zh-CN" sz="1600" b="0" i="0" dirty="0" err="1">
                <a:solidFill>
                  <a:srgbClr val="000000"/>
                </a:solidFill>
                <a:effectLst/>
              </a:rPr>
              <a:t>parlour</a:t>
            </a:r>
            <a:r>
              <a:rPr lang="en-US" altLang="zh-CN" sz="1600" b="0" i="0" dirty="0">
                <a:solidFill>
                  <a:srgbClr val="000000"/>
                </a:solidFill>
                <a:effectLst/>
              </a:rPr>
              <a:t>.</a:t>
            </a:r>
            <a:endParaRPr lang="es-ES" sz="1600" dirty="0"/>
          </a:p>
        </p:txBody>
      </p:sp>
      <p:sp>
        <p:nvSpPr>
          <p:cNvPr id="12" name="CuadroTexto 11">
            <a:extLst>
              <a:ext uri="{FF2B5EF4-FFF2-40B4-BE49-F238E27FC236}">
                <a16:creationId xmlns:a16="http://schemas.microsoft.com/office/drawing/2014/main" id="{B3901D3A-D34C-4963-914C-02B62477C3F6}"/>
              </a:ext>
            </a:extLst>
          </p:cNvPr>
          <p:cNvSpPr txBox="1"/>
          <p:nvPr/>
        </p:nvSpPr>
        <p:spPr>
          <a:xfrm>
            <a:off x="568648" y="5772979"/>
            <a:ext cx="3609823" cy="830997"/>
          </a:xfrm>
          <a:prstGeom prst="rect">
            <a:avLst/>
          </a:prstGeom>
          <a:noFill/>
        </p:spPr>
        <p:txBody>
          <a:bodyPr wrap="square">
            <a:spAutoFit/>
          </a:bodyPr>
          <a:lstStyle/>
          <a:p>
            <a:r>
              <a:rPr lang="en-US" altLang="zh-CN" sz="1600" b="0" i="0" dirty="0">
                <a:solidFill>
                  <a:srgbClr val="000000"/>
                </a:solidFill>
                <a:effectLst/>
              </a:rPr>
              <a:t>Allowing your UN colleague to use your room to have sex with someone in exchange for money.</a:t>
            </a:r>
            <a:endParaRPr lang="es-ES" sz="1600" dirty="0"/>
          </a:p>
        </p:txBody>
      </p:sp>
      <p:sp>
        <p:nvSpPr>
          <p:cNvPr id="18" name="CuadroTexto 17">
            <a:extLst>
              <a:ext uri="{FF2B5EF4-FFF2-40B4-BE49-F238E27FC236}">
                <a16:creationId xmlns:a16="http://schemas.microsoft.com/office/drawing/2014/main" id="{E8159A30-7F76-43C2-8FDC-F18DF7A093E3}"/>
              </a:ext>
            </a:extLst>
          </p:cNvPr>
          <p:cNvSpPr txBox="1"/>
          <p:nvPr/>
        </p:nvSpPr>
        <p:spPr>
          <a:xfrm>
            <a:off x="4731962" y="2990405"/>
            <a:ext cx="3420096" cy="584775"/>
          </a:xfrm>
          <a:prstGeom prst="rect">
            <a:avLst/>
          </a:prstGeom>
          <a:noFill/>
        </p:spPr>
        <p:txBody>
          <a:bodyPr wrap="square">
            <a:spAutoFit/>
          </a:bodyPr>
          <a:lstStyle>
            <a:defPPr>
              <a:defRPr lang="es-ES"/>
            </a:defPPr>
            <a:lvl1pPr>
              <a:defRPr sz="1600" b="0" i="0">
                <a:solidFill>
                  <a:srgbClr val="000000"/>
                </a:solidFill>
                <a:effectLst/>
                <a:latin typeface="Roboto" panose="02000000000000000000" pitchFamily="2" charset="0"/>
              </a:defRPr>
            </a:lvl1pPr>
          </a:lstStyle>
          <a:p>
            <a:r>
              <a:rPr lang="en-US" altLang="zh-CN" dirty="0">
                <a:latin typeface="+mn-lt"/>
              </a:rPr>
              <a:t>Engaging in any type of sexual activity with a person under 18 years of age.</a:t>
            </a:r>
            <a:endParaRPr lang="es-ES" dirty="0">
              <a:latin typeface="+mn-lt"/>
            </a:endParaRPr>
          </a:p>
        </p:txBody>
      </p:sp>
      <p:sp>
        <p:nvSpPr>
          <p:cNvPr id="20" name="CuadroTexto 19">
            <a:extLst>
              <a:ext uri="{FF2B5EF4-FFF2-40B4-BE49-F238E27FC236}">
                <a16:creationId xmlns:a16="http://schemas.microsoft.com/office/drawing/2014/main" id="{FB5B1917-012E-4CE6-9F20-34A22E43A1C0}"/>
              </a:ext>
            </a:extLst>
          </p:cNvPr>
          <p:cNvSpPr txBox="1"/>
          <p:nvPr/>
        </p:nvSpPr>
        <p:spPr>
          <a:xfrm>
            <a:off x="4706488" y="3854737"/>
            <a:ext cx="3385802" cy="830997"/>
          </a:xfrm>
          <a:prstGeom prst="rect">
            <a:avLst/>
          </a:prstGeom>
          <a:noFill/>
        </p:spPr>
        <p:txBody>
          <a:bodyPr wrap="square">
            <a:spAutoFit/>
          </a:bodyPr>
          <a:lstStyle>
            <a:defPPr>
              <a:defRPr lang="es-ES"/>
            </a:defPPr>
            <a:lvl1pPr>
              <a:defRPr sz="1600" b="0" i="0">
                <a:solidFill>
                  <a:srgbClr val="000000"/>
                </a:solidFill>
                <a:effectLst/>
                <a:latin typeface="Roboto" panose="02000000000000000000" pitchFamily="2" charset="0"/>
              </a:defRPr>
            </a:lvl1pPr>
          </a:lstStyle>
          <a:p>
            <a:r>
              <a:rPr lang="en-US" altLang="zh-CN" dirty="0">
                <a:latin typeface="+mn-lt"/>
              </a:rPr>
              <a:t>Asking someone to find you a person to have sex with in exchange for money.</a:t>
            </a:r>
            <a:endParaRPr lang="es-ES" dirty="0">
              <a:latin typeface="+mn-lt"/>
            </a:endParaRPr>
          </a:p>
        </p:txBody>
      </p:sp>
      <p:sp>
        <p:nvSpPr>
          <p:cNvPr id="22" name="CuadroTexto 21">
            <a:extLst>
              <a:ext uri="{FF2B5EF4-FFF2-40B4-BE49-F238E27FC236}">
                <a16:creationId xmlns:a16="http://schemas.microsoft.com/office/drawing/2014/main" id="{E8C2B42C-0194-40A6-B18C-16ED9FC8E9DB}"/>
              </a:ext>
            </a:extLst>
          </p:cNvPr>
          <p:cNvSpPr txBox="1"/>
          <p:nvPr/>
        </p:nvSpPr>
        <p:spPr>
          <a:xfrm>
            <a:off x="4708530" y="4772238"/>
            <a:ext cx="3466960" cy="584775"/>
          </a:xfrm>
          <a:prstGeom prst="rect">
            <a:avLst/>
          </a:prstGeom>
          <a:noFill/>
        </p:spPr>
        <p:txBody>
          <a:bodyPr wrap="square">
            <a:spAutoFit/>
          </a:bodyPr>
          <a:lstStyle>
            <a:defPPr>
              <a:defRPr lang="es-ES"/>
            </a:defPPr>
            <a:lvl1pPr>
              <a:defRPr sz="1600" b="0" i="0">
                <a:solidFill>
                  <a:srgbClr val="000000"/>
                </a:solidFill>
                <a:effectLst/>
                <a:latin typeface="Roboto" panose="02000000000000000000" pitchFamily="2" charset="0"/>
              </a:defRPr>
            </a:lvl1pPr>
          </a:lstStyle>
          <a:p>
            <a:r>
              <a:rPr lang="en-US" altLang="zh-CN" dirty="0">
                <a:latin typeface="+mn-lt"/>
              </a:rPr>
              <a:t>Forcing a young boy to engage in sexual acts.</a:t>
            </a:r>
            <a:endParaRPr lang="es-ES" dirty="0">
              <a:latin typeface="+mn-lt"/>
            </a:endParaRPr>
          </a:p>
        </p:txBody>
      </p:sp>
      <p:sp>
        <p:nvSpPr>
          <p:cNvPr id="24" name="CuadroTexto 23">
            <a:extLst>
              <a:ext uri="{FF2B5EF4-FFF2-40B4-BE49-F238E27FC236}">
                <a16:creationId xmlns:a16="http://schemas.microsoft.com/office/drawing/2014/main" id="{A0B14765-DB75-4703-87BF-2E047F6F5541}"/>
              </a:ext>
            </a:extLst>
          </p:cNvPr>
          <p:cNvSpPr txBox="1"/>
          <p:nvPr/>
        </p:nvSpPr>
        <p:spPr>
          <a:xfrm>
            <a:off x="4724407" y="5799172"/>
            <a:ext cx="3540436" cy="830997"/>
          </a:xfrm>
          <a:prstGeom prst="rect">
            <a:avLst/>
          </a:prstGeom>
          <a:noFill/>
        </p:spPr>
        <p:txBody>
          <a:bodyPr wrap="square">
            <a:spAutoFit/>
          </a:bodyPr>
          <a:lstStyle>
            <a:defPPr>
              <a:defRPr lang="es-ES"/>
            </a:defPPr>
            <a:lvl1pPr>
              <a:defRPr sz="1600" b="0" i="0">
                <a:solidFill>
                  <a:srgbClr val="000000"/>
                </a:solidFill>
                <a:effectLst/>
                <a:latin typeface="Roboto" panose="02000000000000000000" pitchFamily="2" charset="0"/>
              </a:defRPr>
            </a:lvl1pPr>
          </a:lstStyle>
          <a:p>
            <a:r>
              <a:rPr lang="en-US" altLang="zh-CN" dirty="0">
                <a:latin typeface="+mn-lt"/>
              </a:rPr>
              <a:t>Threatening to withhold assistance or aid of any kind in exchange for sexual </a:t>
            </a:r>
            <a:r>
              <a:rPr lang="en-US" altLang="zh-CN" dirty="0" err="1">
                <a:latin typeface="+mn-lt"/>
              </a:rPr>
              <a:t>favours</a:t>
            </a:r>
            <a:r>
              <a:rPr lang="en-US" altLang="zh-CN" dirty="0">
                <a:latin typeface="+mn-lt"/>
              </a:rPr>
              <a:t>.</a:t>
            </a:r>
            <a:endParaRPr lang="es-ES" dirty="0">
              <a:latin typeface="+mn-lt"/>
            </a:endParaRPr>
          </a:p>
        </p:txBody>
      </p:sp>
      <p:sp>
        <p:nvSpPr>
          <p:cNvPr id="26" name="CuadroTexto 25">
            <a:extLst>
              <a:ext uri="{FF2B5EF4-FFF2-40B4-BE49-F238E27FC236}">
                <a16:creationId xmlns:a16="http://schemas.microsoft.com/office/drawing/2014/main" id="{FF1473BC-37A1-4836-96F2-85483F98FFFF}"/>
              </a:ext>
            </a:extLst>
          </p:cNvPr>
          <p:cNvSpPr txBox="1"/>
          <p:nvPr/>
        </p:nvSpPr>
        <p:spPr>
          <a:xfrm>
            <a:off x="8677120" y="2304350"/>
            <a:ext cx="3635827" cy="584775"/>
          </a:xfrm>
          <a:prstGeom prst="rect">
            <a:avLst/>
          </a:prstGeom>
          <a:noFill/>
        </p:spPr>
        <p:txBody>
          <a:bodyPr wrap="square">
            <a:spAutoFit/>
          </a:bodyPr>
          <a:lstStyle>
            <a:defPPr>
              <a:defRPr lang="es-ES"/>
            </a:defPPr>
            <a:lvl1pPr>
              <a:defRPr sz="1600" b="0" i="0">
                <a:solidFill>
                  <a:srgbClr val="000000"/>
                </a:solidFill>
                <a:effectLst/>
                <a:latin typeface="Roboto" panose="02000000000000000000" pitchFamily="2" charset="0"/>
              </a:defRPr>
            </a:lvl1pPr>
          </a:lstStyle>
          <a:p>
            <a:r>
              <a:rPr lang="en-US" altLang="zh-CN" dirty="0">
                <a:latin typeface="+mn-lt"/>
              </a:rPr>
              <a:t>Asking for sex in exchange for offering safe passage through dangerous areas.</a:t>
            </a:r>
            <a:endParaRPr lang="es-ES" dirty="0">
              <a:latin typeface="+mn-lt"/>
            </a:endParaRPr>
          </a:p>
        </p:txBody>
      </p:sp>
      <p:sp>
        <p:nvSpPr>
          <p:cNvPr id="28" name="CuadroTexto 27">
            <a:extLst>
              <a:ext uri="{FF2B5EF4-FFF2-40B4-BE49-F238E27FC236}">
                <a16:creationId xmlns:a16="http://schemas.microsoft.com/office/drawing/2014/main" id="{9A60607A-75CE-4E7B-8570-A5090605EA96}"/>
              </a:ext>
            </a:extLst>
          </p:cNvPr>
          <p:cNvSpPr txBox="1"/>
          <p:nvPr/>
        </p:nvSpPr>
        <p:spPr>
          <a:xfrm>
            <a:off x="8677120" y="3124722"/>
            <a:ext cx="3309257" cy="584775"/>
          </a:xfrm>
          <a:prstGeom prst="rect">
            <a:avLst/>
          </a:prstGeom>
          <a:noFill/>
        </p:spPr>
        <p:txBody>
          <a:bodyPr wrap="square">
            <a:spAutoFit/>
          </a:bodyPr>
          <a:lstStyle>
            <a:defPPr>
              <a:defRPr lang="es-ES"/>
            </a:defPPr>
            <a:lvl1pPr>
              <a:defRPr sz="1600" b="0" i="0">
                <a:solidFill>
                  <a:srgbClr val="000000"/>
                </a:solidFill>
                <a:effectLst/>
                <a:latin typeface="Roboto" panose="02000000000000000000" pitchFamily="2" charset="0"/>
              </a:defRPr>
            </a:lvl1pPr>
          </a:lstStyle>
          <a:p>
            <a:r>
              <a:rPr lang="en-US" altLang="zh-CN" b="0" i="0" dirty="0">
                <a:solidFill>
                  <a:srgbClr val="000000"/>
                </a:solidFill>
                <a:effectLst/>
                <a:latin typeface="+mn-lt"/>
              </a:rPr>
              <a:t>Paying for school fees in exchange for sexual acts.</a:t>
            </a:r>
            <a:endParaRPr lang="es-ES" dirty="0">
              <a:latin typeface="+mn-lt"/>
            </a:endParaRPr>
          </a:p>
        </p:txBody>
      </p:sp>
      <p:sp>
        <p:nvSpPr>
          <p:cNvPr id="32" name="CuadroTexto 31">
            <a:extLst>
              <a:ext uri="{FF2B5EF4-FFF2-40B4-BE49-F238E27FC236}">
                <a16:creationId xmlns:a16="http://schemas.microsoft.com/office/drawing/2014/main" id="{F6E153D2-BDFE-45C0-B516-19CD00AFA3CD}"/>
              </a:ext>
            </a:extLst>
          </p:cNvPr>
          <p:cNvSpPr txBox="1"/>
          <p:nvPr/>
        </p:nvSpPr>
        <p:spPr>
          <a:xfrm>
            <a:off x="8688558" y="3969593"/>
            <a:ext cx="3294750" cy="584775"/>
          </a:xfrm>
          <a:prstGeom prst="rect">
            <a:avLst/>
          </a:prstGeom>
          <a:noFill/>
        </p:spPr>
        <p:txBody>
          <a:bodyPr wrap="square">
            <a:spAutoFit/>
          </a:bodyPr>
          <a:lstStyle/>
          <a:p>
            <a:pPr algn="l"/>
            <a:r>
              <a:rPr lang="en-US" altLang="zh-CN" sz="1600" b="0" i="0" dirty="0">
                <a:solidFill>
                  <a:srgbClr val="000000"/>
                </a:solidFill>
                <a:effectLst/>
              </a:rPr>
              <a:t>Soliciting sex, even if no sexual act follows.</a:t>
            </a:r>
            <a:endParaRPr lang="es-ES" sz="1600" dirty="0"/>
          </a:p>
        </p:txBody>
      </p:sp>
      <p:sp>
        <p:nvSpPr>
          <p:cNvPr id="34" name="CuadroTexto 33">
            <a:extLst>
              <a:ext uri="{FF2B5EF4-FFF2-40B4-BE49-F238E27FC236}">
                <a16:creationId xmlns:a16="http://schemas.microsoft.com/office/drawing/2014/main" id="{B4C503C6-CB57-4E59-BDE8-3A45F349A729}"/>
              </a:ext>
            </a:extLst>
          </p:cNvPr>
          <p:cNvSpPr txBox="1"/>
          <p:nvPr/>
        </p:nvSpPr>
        <p:spPr>
          <a:xfrm>
            <a:off x="8706709" y="4741077"/>
            <a:ext cx="3276599" cy="830997"/>
          </a:xfrm>
          <a:prstGeom prst="rect">
            <a:avLst/>
          </a:prstGeom>
          <a:noFill/>
        </p:spPr>
        <p:txBody>
          <a:bodyPr wrap="square">
            <a:spAutoFit/>
          </a:bodyPr>
          <a:lstStyle>
            <a:defPPr>
              <a:defRPr lang="es-ES"/>
            </a:defPPr>
            <a:lvl1pPr>
              <a:defRPr sz="1600" b="0" i="0">
                <a:solidFill>
                  <a:srgbClr val="000000"/>
                </a:solidFill>
                <a:effectLst/>
              </a:defRPr>
            </a:lvl1pPr>
          </a:lstStyle>
          <a:p>
            <a:r>
              <a:rPr lang="en-US" altLang="zh-CN" dirty="0"/>
              <a:t>Helping someone to get a visa to another country in exchange for sexual </a:t>
            </a:r>
            <a:r>
              <a:rPr lang="en-US" altLang="zh-CN" dirty="0" err="1"/>
              <a:t>favours</a:t>
            </a:r>
            <a:r>
              <a:rPr lang="en-US" altLang="zh-CN" dirty="0"/>
              <a:t>.</a:t>
            </a:r>
            <a:endParaRPr lang="es-ES" dirty="0"/>
          </a:p>
        </p:txBody>
      </p:sp>
      <p:sp>
        <p:nvSpPr>
          <p:cNvPr id="38" name="CuadroTexto 37">
            <a:extLst>
              <a:ext uri="{FF2B5EF4-FFF2-40B4-BE49-F238E27FC236}">
                <a16:creationId xmlns:a16="http://schemas.microsoft.com/office/drawing/2014/main" id="{4076C829-C422-4857-A8AD-DD59863CC28D}"/>
              </a:ext>
            </a:extLst>
          </p:cNvPr>
          <p:cNvSpPr txBox="1"/>
          <p:nvPr/>
        </p:nvSpPr>
        <p:spPr>
          <a:xfrm>
            <a:off x="4752466" y="2255859"/>
            <a:ext cx="3420982" cy="584775"/>
          </a:xfrm>
          <a:prstGeom prst="rect">
            <a:avLst/>
          </a:prstGeom>
          <a:noFill/>
        </p:spPr>
        <p:txBody>
          <a:bodyPr wrap="square">
            <a:spAutoFit/>
          </a:bodyPr>
          <a:lstStyle>
            <a:defPPr>
              <a:defRPr lang="es-ES"/>
            </a:defPPr>
            <a:lvl1pPr>
              <a:defRPr sz="1600" b="0" i="0">
                <a:solidFill>
                  <a:srgbClr val="000000"/>
                </a:solidFill>
                <a:effectLst/>
                <a:latin typeface="Roboto" panose="02000000000000000000" pitchFamily="2" charset="0"/>
              </a:defRPr>
            </a:lvl1pPr>
          </a:lstStyle>
          <a:p>
            <a:r>
              <a:rPr lang="en-US" altLang="zh-CN" dirty="0">
                <a:latin typeface="+mn-lt"/>
              </a:rPr>
              <a:t>Offering a job in exchange for sexual acts.</a:t>
            </a:r>
            <a:endParaRPr lang="ru-RU" dirty="0">
              <a:latin typeface="+mn-lt"/>
            </a:endParaRPr>
          </a:p>
        </p:txBody>
      </p:sp>
      <p:sp>
        <p:nvSpPr>
          <p:cNvPr id="40" name="CuadroTexto 39">
            <a:extLst>
              <a:ext uri="{FF2B5EF4-FFF2-40B4-BE49-F238E27FC236}">
                <a16:creationId xmlns:a16="http://schemas.microsoft.com/office/drawing/2014/main" id="{4637B334-A5A5-414F-8F57-3771F068E4AF}"/>
              </a:ext>
            </a:extLst>
          </p:cNvPr>
          <p:cNvSpPr txBox="1"/>
          <p:nvPr/>
        </p:nvSpPr>
        <p:spPr>
          <a:xfrm>
            <a:off x="8706709" y="5772979"/>
            <a:ext cx="3540436" cy="584775"/>
          </a:xfrm>
          <a:prstGeom prst="rect">
            <a:avLst/>
          </a:prstGeom>
          <a:noFill/>
        </p:spPr>
        <p:txBody>
          <a:bodyPr wrap="square">
            <a:spAutoFit/>
          </a:bodyPr>
          <a:lstStyle>
            <a:defPPr>
              <a:defRPr lang="es-ES"/>
            </a:defPPr>
            <a:lvl1pPr>
              <a:defRPr sz="1600" b="0" i="0">
                <a:solidFill>
                  <a:srgbClr val="000000"/>
                </a:solidFill>
                <a:effectLst/>
                <a:latin typeface="Roboto" panose="02000000000000000000" pitchFamily="2" charset="0"/>
              </a:defRPr>
            </a:lvl1pPr>
          </a:lstStyle>
          <a:p>
            <a:r>
              <a:rPr lang="en-US" altLang="zh-CN" b="0" i="0" dirty="0">
                <a:solidFill>
                  <a:srgbClr val="000000"/>
                </a:solidFill>
                <a:effectLst/>
                <a:latin typeface="+mn-lt"/>
              </a:rPr>
              <a:t>Unwanted sexual touching of a beneficiary of humanitarian assistance.</a:t>
            </a:r>
            <a:endParaRPr lang="es-ES" dirty="0">
              <a:latin typeface="+mn-lt"/>
            </a:endParaRPr>
          </a:p>
        </p:txBody>
      </p:sp>
      <p:sp>
        <p:nvSpPr>
          <p:cNvPr id="41" name="Rectángulo 40">
            <a:extLst>
              <a:ext uri="{FF2B5EF4-FFF2-40B4-BE49-F238E27FC236}">
                <a16:creationId xmlns:a16="http://schemas.microsoft.com/office/drawing/2014/main" id="{D88E3B82-2C9A-48F2-93FD-353903A5B71D}"/>
              </a:ext>
            </a:extLst>
          </p:cNvPr>
          <p:cNvSpPr>
            <a:spLocks noChangeAspect="1"/>
          </p:cNvSpPr>
          <p:nvPr/>
        </p:nvSpPr>
        <p:spPr>
          <a:xfrm>
            <a:off x="187421" y="2298577"/>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2" name="Rectángulo 41">
            <a:extLst>
              <a:ext uri="{FF2B5EF4-FFF2-40B4-BE49-F238E27FC236}">
                <a16:creationId xmlns:a16="http://schemas.microsoft.com/office/drawing/2014/main" id="{7FC11D47-193A-4A49-9073-E5362631FFE4}"/>
              </a:ext>
            </a:extLst>
          </p:cNvPr>
          <p:cNvSpPr>
            <a:spLocks noChangeAspect="1"/>
          </p:cNvSpPr>
          <p:nvPr/>
        </p:nvSpPr>
        <p:spPr>
          <a:xfrm>
            <a:off x="187421" y="3146845"/>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3" name="Rectángulo 42">
            <a:extLst>
              <a:ext uri="{FF2B5EF4-FFF2-40B4-BE49-F238E27FC236}">
                <a16:creationId xmlns:a16="http://schemas.microsoft.com/office/drawing/2014/main" id="{7610F274-5459-4AAC-87EE-6E90A5248557}"/>
              </a:ext>
            </a:extLst>
          </p:cNvPr>
          <p:cNvSpPr>
            <a:spLocks noChangeAspect="1"/>
          </p:cNvSpPr>
          <p:nvPr/>
        </p:nvSpPr>
        <p:spPr>
          <a:xfrm>
            <a:off x="187421" y="4064646"/>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4" name="Rectángulo 43">
            <a:extLst>
              <a:ext uri="{FF2B5EF4-FFF2-40B4-BE49-F238E27FC236}">
                <a16:creationId xmlns:a16="http://schemas.microsoft.com/office/drawing/2014/main" id="{AD5FF66F-85FF-44F8-BA3C-94F81E247A10}"/>
              </a:ext>
            </a:extLst>
          </p:cNvPr>
          <p:cNvSpPr>
            <a:spLocks noChangeAspect="1"/>
          </p:cNvSpPr>
          <p:nvPr/>
        </p:nvSpPr>
        <p:spPr>
          <a:xfrm>
            <a:off x="187421" y="4898686"/>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5" name="Rectángulo 44">
            <a:extLst>
              <a:ext uri="{FF2B5EF4-FFF2-40B4-BE49-F238E27FC236}">
                <a16:creationId xmlns:a16="http://schemas.microsoft.com/office/drawing/2014/main" id="{C386C323-B928-4808-9D50-FEF766A26E9B}"/>
              </a:ext>
            </a:extLst>
          </p:cNvPr>
          <p:cNvSpPr>
            <a:spLocks noChangeAspect="1"/>
          </p:cNvSpPr>
          <p:nvPr/>
        </p:nvSpPr>
        <p:spPr>
          <a:xfrm>
            <a:off x="206712" y="5890063"/>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6" name="Rectángulo 45">
            <a:extLst>
              <a:ext uri="{FF2B5EF4-FFF2-40B4-BE49-F238E27FC236}">
                <a16:creationId xmlns:a16="http://schemas.microsoft.com/office/drawing/2014/main" id="{706CC42F-4DFA-4204-9C43-9609A5DFFBA5}"/>
              </a:ext>
            </a:extLst>
          </p:cNvPr>
          <p:cNvSpPr>
            <a:spLocks noChangeAspect="1"/>
          </p:cNvSpPr>
          <p:nvPr/>
        </p:nvSpPr>
        <p:spPr>
          <a:xfrm>
            <a:off x="4412418" y="2355098"/>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7" name="Rectángulo 46">
            <a:extLst>
              <a:ext uri="{FF2B5EF4-FFF2-40B4-BE49-F238E27FC236}">
                <a16:creationId xmlns:a16="http://schemas.microsoft.com/office/drawing/2014/main" id="{AA8BBA16-6DD9-4379-9313-9310DDC8538A}"/>
              </a:ext>
            </a:extLst>
          </p:cNvPr>
          <p:cNvSpPr>
            <a:spLocks noChangeAspect="1"/>
          </p:cNvSpPr>
          <p:nvPr/>
        </p:nvSpPr>
        <p:spPr>
          <a:xfrm>
            <a:off x="4431411" y="3087174"/>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8" name="Rectángulo 47">
            <a:extLst>
              <a:ext uri="{FF2B5EF4-FFF2-40B4-BE49-F238E27FC236}">
                <a16:creationId xmlns:a16="http://schemas.microsoft.com/office/drawing/2014/main" id="{F7EE0E63-55FD-43A7-9391-C636A7DCD661}"/>
              </a:ext>
            </a:extLst>
          </p:cNvPr>
          <p:cNvSpPr>
            <a:spLocks noChangeAspect="1"/>
          </p:cNvSpPr>
          <p:nvPr/>
        </p:nvSpPr>
        <p:spPr>
          <a:xfrm>
            <a:off x="4422209" y="4087492"/>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9" name="Rectángulo 48">
            <a:extLst>
              <a:ext uri="{FF2B5EF4-FFF2-40B4-BE49-F238E27FC236}">
                <a16:creationId xmlns:a16="http://schemas.microsoft.com/office/drawing/2014/main" id="{907818DA-0D82-47B6-9601-23F2B75D3262}"/>
              </a:ext>
            </a:extLst>
          </p:cNvPr>
          <p:cNvSpPr>
            <a:spLocks noChangeAspect="1"/>
          </p:cNvSpPr>
          <p:nvPr/>
        </p:nvSpPr>
        <p:spPr>
          <a:xfrm>
            <a:off x="4412418" y="4912009"/>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0" name="Rectángulo 49">
            <a:extLst>
              <a:ext uri="{FF2B5EF4-FFF2-40B4-BE49-F238E27FC236}">
                <a16:creationId xmlns:a16="http://schemas.microsoft.com/office/drawing/2014/main" id="{FCF7C4E7-955A-427D-A8FB-23BF0B5195CD}"/>
              </a:ext>
            </a:extLst>
          </p:cNvPr>
          <p:cNvSpPr>
            <a:spLocks noChangeAspect="1"/>
          </p:cNvSpPr>
          <p:nvPr/>
        </p:nvSpPr>
        <p:spPr>
          <a:xfrm>
            <a:off x="4412418" y="5867742"/>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1" name="Rectángulo 50">
            <a:extLst>
              <a:ext uri="{FF2B5EF4-FFF2-40B4-BE49-F238E27FC236}">
                <a16:creationId xmlns:a16="http://schemas.microsoft.com/office/drawing/2014/main" id="{EA7ACB4C-82BC-4C59-B6DA-D393EA10C717}"/>
              </a:ext>
            </a:extLst>
          </p:cNvPr>
          <p:cNvSpPr>
            <a:spLocks noChangeAspect="1"/>
          </p:cNvSpPr>
          <p:nvPr/>
        </p:nvSpPr>
        <p:spPr>
          <a:xfrm>
            <a:off x="8376569" y="2403446"/>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2" name="Rectángulo 51">
            <a:extLst>
              <a:ext uri="{FF2B5EF4-FFF2-40B4-BE49-F238E27FC236}">
                <a16:creationId xmlns:a16="http://schemas.microsoft.com/office/drawing/2014/main" id="{DC84B298-DF53-4635-BD9D-4761AAB2466C}"/>
              </a:ext>
            </a:extLst>
          </p:cNvPr>
          <p:cNvSpPr>
            <a:spLocks noChangeAspect="1"/>
          </p:cNvSpPr>
          <p:nvPr/>
        </p:nvSpPr>
        <p:spPr>
          <a:xfrm>
            <a:off x="8376569" y="3165109"/>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3" name="Rectángulo 52">
            <a:extLst>
              <a:ext uri="{FF2B5EF4-FFF2-40B4-BE49-F238E27FC236}">
                <a16:creationId xmlns:a16="http://schemas.microsoft.com/office/drawing/2014/main" id="{090165F5-495B-4CBC-BF4D-B69DC1C769FA}"/>
              </a:ext>
            </a:extLst>
          </p:cNvPr>
          <p:cNvSpPr>
            <a:spLocks noChangeAspect="1"/>
          </p:cNvSpPr>
          <p:nvPr/>
        </p:nvSpPr>
        <p:spPr>
          <a:xfrm>
            <a:off x="8376569" y="4018236"/>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4" name="Rectángulo 53">
            <a:extLst>
              <a:ext uri="{FF2B5EF4-FFF2-40B4-BE49-F238E27FC236}">
                <a16:creationId xmlns:a16="http://schemas.microsoft.com/office/drawing/2014/main" id="{2092A7F1-CD40-4A5C-90B3-549B9153DEA0}"/>
              </a:ext>
            </a:extLst>
          </p:cNvPr>
          <p:cNvSpPr>
            <a:spLocks noChangeAspect="1"/>
          </p:cNvSpPr>
          <p:nvPr/>
        </p:nvSpPr>
        <p:spPr>
          <a:xfrm>
            <a:off x="8360156" y="4904575"/>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5" name="Rectángulo 54">
            <a:extLst>
              <a:ext uri="{FF2B5EF4-FFF2-40B4-BE49-F238E27FC236}">
                <a16:creationId xmlns:a16="http://schemas.microsoft.com/office/drawing/2014/main" id="{D0280C76-17A3-4C2C-B809-6317BF66C782}"/>
              </a:ext>
            </a:extLst>
          </p:cNvPr>
          <p:cNvSpPr>
            <a:spLocks noChangeAspect="1"/>
          </p:cNvSpPr>
          <p:nvPr/>
        </p:nvSpPr>
        <p:spPr>
          <a:xfrm>
            <a:off x="8390958" y="5826876"/>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5" name="CuadroTexto 34">
            <a:extLst>
              <a:ext uri="{FF2B5EF4-FFF2-40B4-BE49-F238E27FC236}">
                <a16:creationId xmlns:a16="http://schemas.microsoft.com/office/drawing/2014/main" id="{F6836AC8-77F1-4F03-8B0B-12A8A9DAAF86}"/>
              </a:ext>
            </a:extLst>
          </p:cNvPr>
          <p:cNvSpPr txBox="1"/>
          <p:nvPr/>
        </p:nvSpPr>
        <p:spPr>
          <a:xfrm>
            <a:off x="559042" y="4690217"/>
            <a:ext cx="3700903" cy="830997"/>
          </a:xfrm>
          <a:prstGeom prst="rect">
            <a:avLst/>
          </a:prstGeom>
          <a:noFill/>
        </p:spPr>
        <p:txBody>
          <a:bodyPr wrap="square">
            <a:spAutoFit/>
          </a:bodyPr>
          <a:lstStyle>
            <a:defPPr>
              <a:defRPr lang="es-ES"/>
            </a:defPPr>
            <a:lvl1pPr>
              <a:defRPr sz="1600" b="0" i="0">
                <a:solidFill>
                  <a:srgbClr val="000000"/>
                </a:solidFill>
                <a:effectLst/>
              </a:defRPr>
            </a:lvl1pPr>
          </a:lstStyle>
          <a:p>
            <a:r>
              <a:rPr lang="en-US" altLang="zh-CN" dirty="0"/>
              <a:t>Providing assistance or aid of any kind, including food, clothing and lodging, in exchange for sexual </a:t>
            </a:r>
            <a:r>
              <a:rPr lang="en-US" altLang="zh-CN" dirty="0" err="1"/>
              <a:t>favours</a:t>
            </a:r>
            <a:r>
              <a:rPr lang="en-US" altLang="zh-CN" dirty="0"/>
              <a:t>.</a:t>
            </a:r>
            <a:endParaRPr lang="es-ES" dirty="0"/>
          </a:p>
        </p:txBody>
      </p:sp>
    </p:spTree>
    <p:extLst>
      <p:ext uri="{BB962C8B-B14F-4D97-AF65-F5344CB8AC3E}">
        <p14:creationId xmlns:p14="http://schemas.microsoft.com/office/powerpoint/2010/main" val="17993389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532B3F9-38BE-4B93-8A6F-6E7E13C86924}"/>
              </a:ext>
            </a:extLst>
          </p:cNvPr>
          <p:cNvSpPr txBox="1"/>
          <p:nvPr/>
        </p:nvSpPr>
        <p:spPr>
          <a:xfrm>
            <a:off x="398625" y="319572"/>
            <a:ext cx="6096000" cy="523220"/>
          </a:xfrm>
          <a:prstGeom prst="rect">
            <a:avLst/>
          </a:prstGeom>
          <a:noFill/>
        </p:spPr>
        <p:txBody>
          <a:bodyPr wrap="square">
            <a:spAutoFit/>
          </a:bodyPr>
          <a:lstStyle>
            <a:defPPr>
              <a:defRPr lang="es-ES"/>
            </a:defPPr>
            <a:lvl1pPr algn="r" rtl="1">
              <a:defRPr sz="2400" b="1">
                <a:solidFill>
                  <a:srgbClr val="0193DE"/>
                </a:solidFill>
              </a:defRPr>
            </a:lvl1pPr>
          </a:lstStyle>
          <a:p>
            <a:pPr algn="l" rtl="0"/>
            <a:r>
              <a:rPr lang="es-ES" altLang="ja-JP" sz="2800" dirty="0">
                <a:solidFill>
                  <a:srgbClr val="00B0F0"/>
                </a:solidFill>
              </a:rPr>
              <a:t>Quiz</a:t>
            </a:r>
            <a:endParaRPr lang="es-ES" sz="2800" dirty="0">
              <a:solidFill>
                <a:srgbClr val="00B0F0"/>
              </a:solidFill>
            </a:endParaRPr>
          </a:p>
        </p:txBody>
      </p:sp>
      <p:sp>
        <p:nvSpPr>
          <p:cNvPr id="4" name="Rectángulo 3">
            <a:extLst>
              <a:ext uri="{FF2B5EF4-FFF2-40B4-BE49-F238E27FC236}">
                <a16:creationId xmlns:a16="http://schemas.microsoft.com/office/drawing/2014/main" id="{0FAF62C4-25BF-4811-8958-29A0E2F5C335}"/>
              </a:ext>
            </a:extLst>
          </p:cNvPr>
          <p:cNvSpPr/>
          <p:nvPr/>
        </p:nvSpPr>
        <p:spPr>
          <a:xfrm>
            <a:off x="0" y="1118028"/>
            <a:ext cx="12192000" cy="886204"/>
          </a:xfrm>
          <a:prstGeom prst="rect">
            <a:avLst/>
          </a:prstGeom>
          <a:solidFill>
            <a:srgbClr val="019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i="0" dirty="0">
                <a:solidFill>
                  <a:srgbClr val="FFFFFF"/>
                </a:solidFill>
                <a:effectLst/>
              </a:rPr>
              <a:t>All these types of </a:t>
            </a:r>
            <a:r>
              <a:rPr lang="en-US" altLang="zh-CN" sz="2400" b="1" i="0" dirty="0" err="1">
                <a:solidFill>
                  <a:srgbClr val="FFFFFF"/>
                </a:solidFill>
                <a:effectLst/>
              </a:rPr>
              <a:t>behaviour</a:t>
            </a:r>
            <a:r>
              <a:rPr lang="en-US" altLang="zh-CN" sz="2400" b="1" i="0" dirty="0">
                <a:solidFill>
                  <a:srgbClr val="FFFFFF"/>
                </a:solidFill>
                <a:effectLst/>
              </a:rPr>
              <a:t> constitute sexual exploitation and abuse and are prohibited by the UN.</a:t>
            </a:r>
            <a:endParaRPr lang="es-ES" sz="2400" dirty="0"/>
          </a:p>
        </p:txBody>
      </p:sp>
      <p:sp>
        <p:nvSpPr>
          <p:cNvPr id="6" name="CuadroTexto 5">
            <a:extLst>
              <a:ext uri="{FF2B5EF4-FFF2-40B4-BE49-F238E27FC236}">
                <a16:creationId xmlns:a16="http://schemas.microsoft.com/office/drawing/2014/main" id="{FFA6218F-44ED-438E-A6F2-ABD11D7CF493}"/>
              </a:ext>
            </a:extLst>
          </p:cNvPr>
          <p:cNvSpPr txBox="1"/>
          <p:nvPr/>
        </p:nvSpPr>
        <p:spPr>
          <a:xfrm>
            <a:off x="527469" y="2267139"/>
            <a:ext cx="3962399" cy="584775"/>
          </a:xfrm>
          <a:prstGeom prst="rect">
            <a:avLst/>
          </a:prstGeom>
          <a:noFill/>
        </p:spPr>
        <p:txBody>
          <a:bodyPr wrap="square">
            <a:spAutoFit/>
          </a:bodyPr>
          <a:lstStyle/>
          <a:p>
            <a:r>
              <a:rPr lang="en-US" altLang="zh-CN" sz="1600" b="0" i="0" dirty="0">
                <a:solidFill>
                  <a:srgbClr val="000000"/>
                </a:solidFill>
                <a:effectLst/>
              </a:rPr>
              <a:t>Taking sexually explicit photos of a person under the age of 18.</a:t>
            </a:r>
            <a:endParaRPr lang="es-ES" sz="1600" dirty="0"/>
          </a:p>
        </p:txBody>
      </p:sp>
      <p:sp>
        <p:nvSpPr>
          <p:cNvPr id="8" name="CuadroTexto 7">
            <a:extLst>
              <a:ext uri="{FF2B5EF4-FFF2-40B4-BE49-F238E27FC236}">
                <a16:creationId xmlns:a16="http://schemas.microsoft.com/office/drawing/2014/main" id="{E386ED9C-4212-478F-960B-90CD293ADD1B}"/>
              </a:ext>
            </a:extLst>
          </p:cNvPr>
          <p:cNvSpPr txBox="1"/>
          <p:nvPr/>
        </p:nvSpPr>
        <p:spPr>
          <a:xfrm>
            <a:off x="507769" y="3103683"/>
            <a:ext cx="3670702" cy="584775"/>
          </a:xfrm>
          <a:prstGeom prst="rect">
            <a:avLst/>
          </a:prstGeom>
          <a:noFill/>
        </p:spPr>
        <p:txBody>
          <a:bodyPr wrap="square">
            <a:spAutoFit/>
          </a:bodyPr>
          <a:lstStyle/>
          <a:p>
            <a:r>
              <a:rPr lang="en-US" altLang="zh-CN" sz="1600" b="0" i="0" dirty="0">
                <a:solidFill>
                  <a:srgbClr val="000000"/>
                </a:solidFill>
                <a:effectLst/>
              </a:rPr>
              <a:t>Paying for sex with a prostitute in a country where prostitution is legal.</a:t>
            </a:r>
            <a:endParaRPr lang="es-ES" sz="1600" dirty="0"/>
          </a:p>
        </p:txBody>
      </p:sp>
      <p:sp>
        <p:nvSpPr>
          <p:cNvPr id="10" name="CuadroTexto 9">
            <a:extLst>
              <a:ext uri="{FF2B5EF4-FFF2-40B4-BE49-F238E27FC236}">
                <a16:creationId xmlns:a16="http://schemas.microsoft.com/office/drawing/2014/main" id="{69EBEAA9-756A-499A-A9BE-9609F9C9B3D6}"/>
              </a:ext>
            </a:extLst>
          </p:cNvPr>
          <p:cNvSpPr txBox="1"/>
          <p:nvPr/>
        </p:nvSpPr>
        <p:spPr>
          <a:xfrm>
            <a:off x="527469" y="3988775"/>
            <a:ext cx="3798298" cy="338554"/>
          </a:xfrm>
          <a:prstGeom prst="rect">
            <a:avLst/>
          </a:prstGeom>
          <a:noFill/>
        </p:spPr>
        <p:txBody>
          <a:bodyPr wrap="square">
            <a:spAutoFit/>
          </a:bodyPr>
          <a:lstStyle/>
          <a:p>
            <a:r>
              <a:rPr lang="en-US" altLang="zh-CN" sz="1600" b="0" i="0" dirty="0">
                <a:solidFill>
                  <a:srgbClr val="000000"/>
                </a:solidFill>
                <a:effectLst/>
              </a:rPr>
              <a:t>Paying for sexual acts in a massage </a:t>
            </a:r>
            <a:r>
              <a:rPr lang="en-US" altLang="zh-CN" sz="1600" b="0" i="0" dirty="0" err="1">
                <a:solidFill>
                  <a:srgbClr val="000000"/>
                </a:solidFill>
                <a:effectLst/>
              </a:rPr>
              <a:t>parlour</a:t>
            </a:r>
            <a:r>
              <a:rPr lang="en-US" altLang="zh-CN" sz="1600" b="0" i="0" dirty="0">
                <a:solidFill>
                  <a:srgbClr val="000000"/>
                </a:solidFill>
                <a:effectLst/>
              </a:rPr>
              <a:t>.</a:t>
            </a:r>
            <a:endParaRPr lang="es-ES" sz="1600" dirty="0"/>
          </a:p>
        </p:txBody>
      </p:sp>
      <p:sp>
        <p:nvSpPr>
          <p:cNvPr id="12" name="CuadroTexto 11">
            <a:extLst>
              <a:ext uri="{FF2B5EF4-FFF2-40B4-BE49-F238E27FC236}">
                <a16:creationId xmlns:a16="http://schemas.microsoft.com/office/drawing/2014/main" id="{B3901D3A-D34C-4963-914C-02B62477C3F6}"/>
              </a:ext>
            </a:extLst>
          </p:cNvPr>
          <p:cNvSpPr txBox="1"/>
          <p:nvPr/>
        </p:nvSpPr>
        <p:spPr>
          <a:xfrm>
            <a:off x="568648" y="5772979"/>
            <a:ext cx="3609823" cy="830997"/>
          </a:xfrm>
          <a:prstGeom prst="rect">
            <a:avLst/>
          </a:prstGeom>
          <a:noFill/>
        </p:spPr>
        <p:txBody>
          <a:bodyPr wrap="square">
            <a:spAutoFit/>
          </a:bodyPr>
          <a:lstStyle/>
          <a:p>
            <a:r>
              <a:rPr lang="en-US" altLang="zh-CN" sz="1600" b="0" i="0" dirty="0">
                <a:solidFill>
                  <a:srgbClr val="000000"/>
                </a:solidFill>
                <a:effectLst/>
              </a:rPr>
              <a:t>Allowing your UN colleague to use your room to have sex with someone in exchange for money.</a:t>
            </a:r>
            <a:endParaRPr lang="es-ES" sz="1600" dirty="0"/>
          </a:p>
        </p:txBody>
      </p:sp>
      <p:sp>
        <p:nvSpPr>
          <p:cNvPr id="18" name="CuadroTexto 17">
            <a:extLst>
              <a:ext uri="{FF2B5EF4-FFF2-40B4-BE49-F238E27FC236}">
                <a16:creationId xmlns:a16="http://schemas.microsoft.com/office/drawing/2014/main" id="{E8159A30-7F76-43C2-8FDC-F18DF7A093E3}"/>
              </a:ext>
            </a:extLst>
          </p:cNvPr>
          <p:cNvSpPr txBox="1"/>
          <p:nvPr/>
        </p:nvSpPr>
        <p:spPr>
          <a:xfrm>
            <a:off x="4731962" y="2990405"/>
            <a:ext cx="3420096" cy="584775"/>
          </a:xfrm>
          <a:prstGeom prst="rect">
            <a:avLst/>
          </a:prstGeom>
          <a:noFill/>
        </p:spPr>
        <p:txBody>
          <a:bodyPr wrap="square">
            <a:spAutoFit/>
          </a:bodyPr>
          <a:lstStyle>
            <a:defPPr>
              <a:defRPr lang="es-ES"/>
            </a:defPPr>
            <a:lvl1pPr>
              <a:defRPr sz="1600" b="0" i="0">
                <a:solidFill>
                  <a:srgbClr val="000000"/>
                </a:solidFill>
                <a:effectLst/>
                <a:latin typeface="Roboto" panose="02000000000000000000" pitchFamily="2" charset="0"/>
              </a:defRPr>
            </a:lvl1pPr>
          </a:lstStyle>
          <a:p>
            <a:r>
              <a:rPr lang="en-US" altLang="zh-CN" dirty="0">
                <a:latin typeface="+mn-lt"/>
              </a:rPr>
              <a:t>Engaging in any type of sexual activity with a person under 18 years of age.</a:t>
            </a:r>
            <a:endParaRPr lang="es-ES" dirty="0">
              <a:latin typeface="+mn-lt"/>
            </a:endParaRPr>
          </a:p>
        </p:txBody>
      </p:sp>
      <p:sp>
        <p:nvSpPr>
          <p:cNvPr id="20" name="CuadroTexto 19">
            <a:extLst>
              <a:ext uri="{FF2B5EF4-FFF2-40B4-BE49-F238E27FC236}">
                <a16:creationId xmlns:a16="http://schemas.microsoft.com/office/drawing/2014/main" id="{FB5B1917-012E-4CE6-9F20-34A22E43A1C0}"/>
              </a:ext>
            </a:extLst>
          </p:cNvPr>
          <p:cNvSpPr txBox="1"/>
          <p:nvPr/>
        </p:nvSpPr>
        <p:spPr>
          <a:xfrm>
            <a:off x="4724407" y="3778038"/>
            <a:ext cx="3385802" cy="830997"/>
          </a:xfrm>
          <a:prstGeom prst="rect">
            <a:avLst/>
          </a:prstGeom>
          <a:noFill/>
        </p:spPr>
        <p:txBody>
          <a:bodyPr wrap="square">
            <a:spAutoFit/>
          </a:bodyPr>
          <a:lstStyle>
            <a:defPPr>
              <a:defRPr lang="es-ES"/>
            </a:defPPr>
            <a:lvl1pPr>
              <a:defRPr sz="1600" b="0" i="0">
                <a:solidFill>
                  <a:srgbClr val="000000"/>
                </a:solidFill>
                <a:effectLst/>
                <a:latin typeface="Roboto" panose="02000000000000000000" pitchFamily="2" charset="0"/>
              </a:defRPr>
            </a:lvl1pPr>
          </a:lstStyle>
          <a:p>
            <a:r>
              <a:rPr lang="en-US" altLang="zh-CN" dirty="0">
                <a:latin typeface="+mn-lt"/>
              </a:rPr>
              <a:t>Asking someone to find you a person to have sex with in exchange for money.</a:t>
            </a:r>
            <a:endParaRPr lang="es-ES" dirty="0">
              <a:latin typeface="+mn-lt"/>
            </a:endParaRPr>
          </a:p>
        </p:txBody>
      </p:sp>
      <p:sp>
        <p:nvSpPr>
          <p:cNvPr id="22" name="CuadroTexto 21">
            <a:extLst>
              <a:ext uri="{FF2B5EF4-FFF2-40B4-BE49-F238E27FC236}">
                <a16:creationId xmlns:a16="http://schemas.microsoft.com/office/drawing/2014/main" id="{E8C2B42C-0194-40A6-B18C-16ED9FC8E9DB}"/>
              </a:ext>
            </a:extLst>
          </p:cNvPr>
          <p:cNvSpPr txBox="1"/>
          <p:nvPr/>
        </p:nvSpPr>
        <p:spPr>
          <a:xfrm>
            <a:off x="4706488" y="4715687"/>
            <a:ext cx="3466960" cy="584775"/>
          </a:xfrm>
          <a:prstGeom prst="rect">
            <a:avLst/>
          </a:prstGeom>
          <a:noFill/>
        </p:spPr>
        <p:txBody>
          <a:bodyPr wrap="square">
            <a:spAutoFit/>
          </a:bodyPr>
          <a:lstStyle>
            <a:defPPr>
              <a:defRPr lang="es-ES"/>
            </a:defPPr>
            <a:lvl1pPr>
              <a:defRPr sz="1600" b="0" i="0">
                <a:solidFill>
                  <a:srgbClr val="000000"/>
                </a:solidFill>
                <a:effectLst/>
                <a:latin typeface="Roboto" panose="02000000000000000000" pitchFamily="2" charset="0"/>
              </a:defRPr>
            </a:lvl1pPr>
          </a:lstStyle>
          <a:p>
            <a:r>
              <a:rPr lang="en-US" altLang="zh-CN" dirty="0">
                <a:latin typeface="+mn-lt"/>
              </a:rPr>
              <a:t>Forcing a young boy to engage in sexual acts.</a:t>
            </a:r>
            <a:endParaRPr lang="es-ES" dirty="0">
              <a:latin typeface="+mn-lt"/>
            </a:endParaRPr>
          </a:p>
        </p:txBody>
      </p:sp>
      <p:sp>
        <p:nvSpPr>
          <p:cNvPr id="24" name="CuadroTexto 23">
            <a:extLst>
              <a:ext uri="{FF2B5EF4-FFF2-40B4-BE49-F238E27FC236}">
                <a16:creationId xmlns:a16="http://schemas.microsoft.com/office/drawing/2014/main" id="{A0B14765-DB75-4703-87BF-2E047F6F5541}"/>
              </a:ext>
            </a:extLst>
          </p:cNvPr>
          <p:cNvSpPr txBox="1"/>
          <p:nvPr/>
        </p:nvSpPr>
        <p:spPr>
          <a:xfrm>
            <a:off x="4724407" y="5799172"/>
            <a:ext cx="3540436" cy="830997"/>
          </a:xfrm>
          <a:prstGeom prst="rect">
            <a:avLst/>
          </a:prstGeom>
          <a:noFill/>
        </p:spPr>
        <p:txBody>
          <a:bodyPr wrap="square">
            <a:spAutoFit/>
          </a:bodyPr>
          <a:lstStyle>
            <a:defPPr>
              <a:defRPr lang="es-ES"/>
            </a:defPPr>
            <a:lvl1pPr>
              <a:defRPr sz="1600" b="0" i="0">
                <a:solidFill>
                  <a:srgbClr val="000000"/>
                </a:solidFill>
                <a:effectLst/>
                <a:latin typeface="Roboto" panose="02000000000000000000" pitchFamily="2" charset="0"/>
              </a:defRPr>
            </a:lvl1pPr>
          </a:lstStyle>
          <a:p>
            <a:r>
              <a:rPr lang="en-US" altLang="zh-CN" dirty="0">
                <a:latin typeface="+mn-lt"/>
              </a:rPr>
              <a:t>Threatening to withhold assistance or aid of any kind in exchange for sexual </a:t>
            </a:r>
            <a:r>
              <a:rPr lang="en-US" altLang="zh-CN" dirty="0" err="1">
                <a:latin typeface="+mn-lt"/>
              </a:rPr>
              <a:t>favours</a:t>
            </a:r>
            <a:r>
              <a:rPr lang="en-US" altLang="zh-CN" dirty="0">
                <a:latin typeface="+mn-lt"/>
              </a:rPr>
              <a:t>.</a:t>
            </a:r>
            <a:endParaRPr lang="es-ES" dirty="0">
              <a:latin typeface="+mn-lt"/>
            </a:endParaRPr>
          </a:p>
        </p:txBody>
      </p:sp>
      <p:sp>
        <p:nvSpPr>
          <p:cNvPr id="26" name="CuadroTexto 25">
            <a:extLst>
              <a:ext uri="{FF2B5EF4-FFF2-40B4-BE49-F238E27FC236}">
                <a16:creationId xmlns:a16="http://schemas.microsoft.com/office/drawing/2014/main" id="{FF1473BC-37A1-4836-96F2-85483F98FFFF}"/>
              </a:ext>
            </a:extLst>
          </p:cNvPr>
          <p:cNvSpPr txBox="1"/>
          <p:nvPr/>
        </p:nvSpPr>
        <p:spPr>
          <a:xfrm>
            <a:off x="8677120" y="2304350"/>
            <a:ext cx="3635827" cy="584775"/>
          </a:xfrm>
          <a:prstGeom prst="rect">
            <a:avLst/>
          </a:prstGeom>
          <a:noFill/>
        </p:spPr>
        <p:txBody>
          <a:bodyPr wrap="square">
            <a:spAutoFit/>
          </a:bodyPr>
          <a:lstStyle>
            <a:defPPr>
              <a:defRPr lang="es-ES"/>
            </a:defPPr>
            <a:lvl1pPr>
              <a:defRPr sz="1600" b="0" i="0">
                <a:solidFill>
                  <a:srgbClr val="000000"/>
                </a:solidFill>
                <a:effectLst/>
                <a:latin typeface="Roboto" panose="02000000000000000000" pitchFamily="2" charset="0"/>
              </a:defRPr>
            </a:lvl1pPr>
          </a:lstStyle>
          <a:p>
            <a:r>
              <a:rPr lang="en-US" altLang="zh-CN" dirty="0">
                <a:latin typeface="+mn-lt"/>
              </a:rPr>
              <a:t>Asking for sex in exchange for offering safe passage through dangerous areas.</a:t>
            </a:r>
            <a:endParaRPr lang="es-ES" dirty="0">
              <a:latin typeface="+mn-lt"/>
            </a:endParaRPr>
          </a:p>
        </p:txBody>
      </p:sp>
      <p:sp>
        <p:nvSpPr>
          <p:cNvPr id="28" name="CuadroTexto 27">
            <a:extLst>
              <a:ext uri="{FF2B5EF4-FFF2-40B4-BE49-F238E27FC236}">
                <a16:creationId xmlns:a16="http://schemas.microsoft.com/office/drawing/2014/main" id="{9A60607A-75CE-4E7B-8570-A5090605EA96}"/>
              </a:ext>
            </a:extLst>
          </p:cNvPr>
          <p:cNvSpPr txBox="1"/>
          <p:nvPr/>
        </p:nvSpPr>
        <p:spPr>
          <a:xfrm>
            <a:off x="8677120" y="3124722"/>
            <a:ext cx="3309257" cy="584775"/>
          </a:xfrm>
          <a:prstGeom prst="rect">
            <a:avLst/>
          </a:prstGeom>
          <a:noFill/>
        </p:spPr>
        <p:txBody>
          <a:bodyPr wrap="square">
            <a:spAutoFit/>
          </a:bodyPr>
          <a:lstStyle>
            <a:defPPr>
              <a:defRPr lang="es-ES"/>
            </a:defPPr>
            <a:lvl1pPr>
              <a:defRPr sz="1600" b="0" i="0">
                <a:solidFill>
                  <a:srgbClr val="000000"/>
                </a:solidFill>
                <a:effectLst/>
                <a:latin typeface="Roboto" panose="02000000000000000000" pitchFamily="2" charset="0"/>
              </a:defRPr>
            </a:lvl1pPr>
          </a:lstStyle>
          <a:p>
            <a:r>
              <a:rPr lang="en-US" altLang="zh-CN" b="0" i="0" dirty="0">
                <a:solidFill>
                  <a:srgbClr val="000000"/>
                </a:solidFill>
                <a:effectLst/>
                <a:latin typeface="+mn-lt"/>
              </a:rPr>
              <a:t>Paying for school fees in exchange for sexual acts.</a:t>
            </a:r>
            <a:endParaRPr lang="es-ES" dirty="0">
              <a:latin typeface="+mn-lt"/>
            </a:endParaRPr>
          </a:p>
        </p:txBody>
      </p:sp>
      <p:sp>
        <p:nvSpPr>
          <p:cNvPr id="32" name="CuadroTexto 31">
            <a:extLst>
              <a:ext uri="{FF2B5EF4-FFF2-40B4-BE49-F238E27FC236}">
                <a16:creationId xmlns:a16="http://schemas.microsoft.com/office/drawing/2014/main" id="{F6E153D2-BDFE-45C0-B516-19CD00AFA3CD}"/>
              </a:ext>
            </a:extLst>
          </p:cNvPr>
          <p:cNvSpPr txBox="1"/>
          <p:nvPr/>
        </p:nvSpPr>
        <p:spPr>
          <a:xfrm>
            <a:off x="8688558" y="3969593"/>
            <a:ext cx="3294750" cy="584775"/>
          </a:xfrm>
          <a:prstGeom prst="rect">
            <a:avLst/>
          </a:prstGeom>
          <a:noFill/>
        </p:spPr>
        <p:txBody>
          <a:bodyPr wrap="square">
            <a:spAutoFit/>
          </a:bodyPr>
          <a:lstStyle/>
          <a:p>
            <a:pPr algn="l"/>
            <a:r>
              <a:rPr lang="en-US" altLang="zh-CN" sz="1600" b="0" i="0" dirty="0">
                <a:solidFill>
                  <a:srgbClr val="000000"/>
                </a:solidFill>
                <a:effectLst/>
              </a:rPr>
              <a:t>Soliciting sex, even if no sexual act follows.</a:t>
            </a:r>
            <a:endParaRPr lang="es-ES" sz="1600" dirty="0"/>
          </a:p>
        </p:txBody>
      </p:sp>
      <p:sp>
        <p:nvSpPr>
          <p:cNvPr id="34" name="CuadroTexto 33">
            <a:extLst>
              <a:ext uri="{FF2B5EF4-FFF2-40B4-BE49-F238E27FC236}">
                <a16:creationId xmlns:a16="http://schemas.microsoft.com/office/drawing/2014/main" id="{B4C503C6-CB57-4E59-BDE8-3A45F349A729}"/>
              </a:ext>
            </a:extLst>
          </p:cNvPr>
          <p:cNvSpPr txBox="1"/>
          <p:nvPr/>
        </p:nvSpPr>
        <p:spPr>
          <a:xfrm>
            <a:off x="8706709" y="4741077"/>
            <a:ext cx="3276599" cy="830997"/>
          </a:xfrm>
          <a:prstGeom prst="rect">
            <a:avLst/>
          </a:prstGeom>
          <a:noFill/>
        </p:spPr>
        <p:txBody>
          <a:bodyPr wrap="square">
            <a:spAutoFit/>
          </a:bodyPr>
          <a:lstStyle>
            <a:defPPr>
              <a:defRPr lang="es-ES"/>
            </a:defPPr>
            <a:lvl1pPr>
              <a:defRPr sz="1600" b="0" i="0">
                <a:solidFill>
                  <a:srgbClr val="000000"/>
                </a:solidFill>
                <a:effectLst/>
              </a:defRPr>
            </a:lvl1pPr>
          </a:lstStyle>
          <a:p>
            <a:r>
              <a:rPr lang="en-US" altLang="zh-CN" dirty="0"/>
              <a:t>Helping someone to get a visa to another country in exchange for sexual </a:t>
            </a:r>
            <a:r>
              <a:rPr lang="en-US" altLang="zh-CN" dirty="0" err="1"/>
              <a:t>favours</a:t>
            </a:r>
            <a:r>
              <a:rPr lang="en-US" altLang="zh-CN" dirty="0"/>
              <a:t>.</a:t>
            </a:r>
            <a:endParaRPr lang="es-ES" dirty="0"/>
          </a:p>
        </p:txBody>
      </p:sp>
      <p:sp>
        <p:nvSpPr>
          <p:cNvPr id="38" name="CuadroTexto 37">
            <a:extLst>
              <a:ext uri="{FF2B5EF4-FFF2-40B4-BE49-F238E27FC236}">
                <a16:creationId xmlns:a16="http://schemas.microsoft.com/office/drawing/2014/main" id="{4076C829-C422-4857-A8AD-DD59863CC28D}"/>
              </a:ext>
            </a:extLst>
          </p:cNvPr>
          <p:cNvSpPr txBox="1"/>
          <p:nvPr/>
        </p:nvSpPr>
        <p:spPr>
          <a:xfrm>
            <a:off x="4752466" y="2255859"/>
            <a:ext cx="3420982" cy="584775"/>
          </a:xfrm>
          <a:prstGeom prst="rect">
            <a:avLst/>
          </a:prstGeom>
          <a:noFill/>
        </p:spPr>
        <p:txBody>
          <a:bodyPr wrap="square">
            <a:spAutoFit/>
          </a:bodyPr>
          <a:lstStyle>
            <a:defPPr>
              <a:defRPr lang="es-ES"/>
            </a:defPPr>
            <a:lvl1pPr>
              <a:defRPr sz="1600" b="0" i="0">
                <a:solidFill>
                  <a:srgbClr val="000000"/>
                </a:solidFill>
                <a:effectLst/>
                <a:latin typeface="Roboto" panose="02000000000000000000" pitchFamily="2" charset="0"/>
              </a:defRPr>
            </a:lvl1pPr>
          </a:lstStyle>
          <a:p>
            <a:r>
              <a:rPr lang="en-US" altLang="zh-CN" dirty="0">
                <a:latin typeface="+mn-lt"/>
              </a:rPr>
              <a:t>Offering a job in exchange for sexual acts.</a:t>
            </a:r>
            <a:endParaRPr lang="ru-RU" dirty="0">
              <a:latin typeface="+mn-lt"/>
            </a:endParaRPr>
          </a:p>
        </p:txBody>
      </p:sp>
      <p:sp>
        <p:nvSpPr>
          <p:cNvPr id="40" name="CuadroTexto 39">
            <a:extLst>
              <a:ext uri="{FF2B5EF4-FFF2-40B4-BE49-F238E27FC236}">
                <a16:creationId xmlns:a16="http://schemas.microsoft.com/office/drawing/2014/main" id="{4637B334-A5A5-414F-8F57-3771F068E4AF}"/>
              </a:ext>
            </a:extLst>
          </p:cNvPr>
          <p:cNvSpPr txBox="1"/>
          <p:nvPr/>
        </p:nvSpPr>
        <p:spPr>
          <a:xfrm>
            <a:off x="8706709" y="5772979"/>
            <a:ext cx="3540436" cy="584775"/>
          </a:xfrm>
          <a:prstGeom prst="rect">
            <a:avLst/>
          </a:prstGeom>
          <a:noFill/>
        </p:spPr>
        <p:txBody>
          <a:bodyPr wrap="square">
            <a:spAutoFit/>
          </a:bodyPr>
          <a:lstStyle>
            <a:defPPr>
              <a:defRPr lang="es-ES"/>
            </a:defPPr>
            <a:lvl1pPr>
              <a:defRPr sz="1600" b="0" i="0">
                <a:solidFill>
                  <a:srgbClr val="000000"/>
                </a:solidFill>
                <a:effectLst/>
                <a:latin typeface="Roboto" panose="02000000000000000000" pitchFamily="2" charset="0"/>
              </a:defRPr>
            </a:lvl1pPr>
          </a:lstStyle>
          <a:p>
            <a:r>
              <a:rPr lang="en-US" altLang="zh-CN" b="0" i="0" dirty="0">
                <a:solidFill>
                  <a:srgbClr val="000000"/>
                </a:solidFill>
                <a:effectLst/>
                <a:latin typeface="+mn-lt"/>
              </a:rPr>
              <a:t>Unwanted sexual touching of a beneficiary of humanitarian assistance.</a:t>
            </a:r>
            <a:endParaRPr lang="es-ES" dirty="0">
              <a:latin typeface="+mn-lt"/>
            </a:endParaRPr>
          </a:p>
        </p:txBody>
      </p:sp>
      <p:sp>
        <p:nvSpPr>
          <p:cNvPr id="41" name="Rectángulo 40">
            <a:extLst>
              <a:ext uri="{FF2B5EF4-FFF2-40B4-BE49-F238E27FC236}">
                <a16:creationId xmlns:a16="http://schemas.microsoft.com/office/drawing/2014/main" id="{D88E3B82-2C9A-48F2-93FD-353903A5B71D}"/>
              </a:ext>
            </a:extLst>
          </p:cNvPr>
          <p:cNvSpPr>
            <a:spLocks noChangeAspect="1"/>
          </p:cNvSpPr>
          <p:nvPr/>
        </p:nvSpPr>
        <p:spPr>
          <a:xfrm>
            <a:off x="187421" y="2298577"/>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2" name="Rectángulo 41">
            <a:extLst>
              <a:ext uri="{FF2B5EF4-FFF2-40B4-BE49-F238E27FC236}">
                <a16:creationId xmlns:a16="http://schemas.microsoft.com/office/drawing/2014/main" id="{7FC11D47-193A-4A49-9073-E5362631FFE4}"/>
              </a:ext>
            </a:extLst>
          </p:cNvPr>
          <p:cNvSpPr>
            <a:spLocks noChangeAspect="1"/>
          </p:cNvSpPr>
          <p:nvPr/>
        </p:nvSpPr>
        <p:spPr>
          <a:xfrm>
            <a:off x="187421" y="3146845"/>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3" name="Rectángulo 42">
            <a:extLst>
              <a:ext uri="{FF2B5EF4-FFF2-40B4-BE49-F238E27FC236}">
                <a16:creationId xmlns:a16="http://schemas.microsoft.com/office/drawing/2014/main" id="{7610F274-5459-4AAC-87EE-6E90A5248557}"/>
              </a:ext>
            </a:extLst>
          </p:cNvPr>
          <p:cNvSpPr>
            <a:spLocks noChangeAspect="1"/>
          </p:cNvSpPr>
          <p:nvPr/>
        </p:nvSpPr>
        <p:spPr>
          <a:xfrm>
            <a:off x="187421" y="4064646"/>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4" name="Rectángulo 43">
            <a:extLst>
              <a:ext uri="{FF2B5EF4-FFF2-40B4-BE49-F238E27FC236}">
                <a16:creationId xmlns:a16="http://schemas.microsoft.com/office/drawing/2014/main" id="{AD5FF66F-85FF-44F8-BA3C-94F81E247A10}"/>
              </a:ext>
            </a:extLst>
          </p:cNvPr>
          <p:cNvSpPr>
            <a:spLocks noChangeAspect="1"/>
          </p:cNvSpPr>
          <p:nvPr/>
        </p:nvSpPr>
        <p:spPr>
          <a:xfrm>
            <a:off x="209798" y="4911272"/>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5" name="Rectángulo 44">
            <a:extLst>
              <a:ext uri="{FF2B5EF4-FFF2-40B4-BE49-F238E27FC236}">
                <a16:creationId xmlns:a16="http://schemas.microsoft.com/office/drawing/2014/main" id="{C386C323-B928-4808-9D50-FEF766A26E9B}"/>
              </a:ext>
            </a:extLst>
          </p:cNvPr>
          <p:cNvSpPr>
            <a:spLocks noChangeAspect="1"/>
          </p:cNvSpPr>
          <p:nvPr/>
        </p:nvSpPr>
        <p:spPr>
          <a:xfrm>
            <a:off x="206712" y="5890063"/>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6" name="Rectángulo 45">
            <a:extLst>
              <a:ext uri="{FF2B5EF4-FFF2-40B4-BE49-F238E27FC236}">
                <a16:creationId xmlns:a16="http://schemas.microsoft.com/office/drawing/2014/main" id="{706CC42F-4DFA-4204-9C43-9609A5DFFBA5}"/>
              </a:ext>
            </a:extLst>
          </p:cNvPr>
          <p:cNvSpPr>
            <a:spLocks noChangeAspect="1"/>
          </p:cNvSpPr>
          <p:nvPr/>
        </p:nvSpPr>
        <p:spPr>
          <a:xfrm>
            <a:off x="4412418" y="2355098"/>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7" name="Rectángulo 46">
            <a:extLst>
              <a:ext uri="{FF2B5EF4-FFF2-40B4-BE49-F238E27FC236}">
                <a16:creationId xmlns:a16="http://schemas.microsoft.com/office/drawing/2014/main" id="{AA8BBA16-6DD9-4379-9313-9310DDC8538A}"/>
              </a:ext>
            </a:extLst>
          </p:cNvPr>
          <p:cNvSpPr>
            <a:spLocks noChangeAspect="1"/>
          </p:cNvSpPr>
          <p:nvPr/>
        </p:nvSpPr>
        <p:spPr>
          <a:xfrm>
            <a:off x="4431411" y="3087174"/>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8" name="Rectángulo 47">
            <a:extLst>
              <a:ext uri="{FF2B5EF4-FFF2-40B4-BE49-F238E27FC236}">
                <a16:creationId xmlns:a16="http://schemas.microsoft.com/office/drawing/2014/main" id="{F7EE0E63-55FD-43A7-9391-C636A7DCD661}"/>
              </a:ext>
            </a:extLst>
          </p:cNvPr>
          <p:cNvSpPr>
            <a:spLocks noChangeAspect="1"/>
          </p:cNvSpPr>
          <p:nvPr/>
        </p:nvSpPr>
        <p:spPr>
          <a:xfrm>
            <a:off x="4412418" y="4059355"/>
            <a:ext cx="252000" cy="232728"/>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9" name="Rectángulo 48">
            <a:extLst>
              <a:ext uri="{FF2B5EF4-FFF2-40B4-BE49-F238E27FC236}">
                <a16:creationId xmlns:a16="http://schemas.microsoft.com/office/drawing/2014/main" id="{907818DA-0D82-47B6-9601-23F2B75D3262}"/>
              </a:ext>
            </a:extLst>
          </p:cNvPr>
          <p:cNvSpPr>
            <a:spLocks noChangeAspect="1"/>
          </p:cNvSpPr>
          <p:nvPr/>
        </p:nvSpPr>
        <p:spPr>
          <a:xfrm>
            <a:off x="4412418" y="4910729"/>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0" name="Rectángulo 49">
            <a:extLst>
              <a:ext uri="{FF2B5EF4-FFF2-40B4-BE49-F238E27FC236}">
                <a16:creationId xmlns:a16="http://schemas.microsoft.com/office/drawing/2014/main" id="{FCF7C4E7-955A-427D-A8FB-23BF0B5195CD}"/>
              </a:ext>
            </a:extLst>
          </p:cNvPr>
          <p:cNvSpPr>
            <a:spLocks noChangeAspect="1"/>
          </p:cNvSpPr>
          <p:nvPr/>
        </p:nvSpPr>
        <p:spPr>
          <a:xfrm>
            <a:off x="4412418" y="5867742"/>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1" name="Rectángulo 50">
            <a:extLst>
              <a:ext uri="{FF2B5EF4-FFF2-40B4-BE49-F238E27FC236}">
                <a16:creationId xmlns:a16="http://schemas.microsoft.com/office/drawing/2014/main" id="{EA7ACB4C-82BC-4C59-B6DA-D393EA10C717}"/>
              </a:ext>
            </a:extLst>
          </p:cNvPr>
          <p:cNvSpPr>
            <a:spLocks noChangeAspect="1"/>
          </p:cNvSpPr>
          <p:nvPr/>
        </p:nvSpPr>
        <p:spPr>
          <a:xfrm>
            <a:off x="8376569" y="2403446"/>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2" name="Rectángulo 51">
            <a:extLst>
              <a:ext uri="{FF2B5EF4-FFF2-40B4-BE49-F238E27FC236}">
                <a16:creationId xmlns:a16="http://schemas.microsoft.com/office/drawing/2014/main" id="{DC84B298-DF53-4635-BD9D-4761AAB2466C}"/>
              </a:ext>
            </a:extLst>
          </p:cNvPr>
          <p:cNvSpPr>
            <a:spLocks noChangeAspect="1"/>
          </p:cNvSpPr>
          <p:nvPr/>
        </p:nvSpPr>
        <p:spPr>
          <a:xfrm>
            <a:off x="8376569" y="3165109"/>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3" name="Rectángulo 52">
            <a:extLst>
              <a:ext uri="{FF2B5EF4-FFF2-40B4-BE49-F238E27FC236}">
                <a16:creationId xmlns:a16="http://schemas.microsoft.com/office/drawing/2014/main" id="{090165F5-495B-4CBC-BF4D-B69DC1C769FA}"/>
              </a:ext>
            </a:extLst>
          </p:cNvPr>
          <p:cNvSpPr>
            <a:spLocks noChangeAspect="1"/>
          </p:cNvSpPr>
          <p:nvPr/>
        </p:nvSpPr>
        <p:spPr>
          <a:xfrm>
            <a:off x="8376569" y="4064891"/>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4" name="Rectángulo 53">
            <a:extLst>
              <a:ext uri="{FF2B5EF4-FFF2-40B4-BE49-F238E27FC236}">
                <a16:creationId xmlns:a16="http://schemas.microsoft.com/office/drawing/2014/main" id="{2092A7F1-CD40-4A5C-90B3-549B9153DEA0}"/>
              </a:ext>
            </a:extLst>
          </p:cNvPr>
          <p:cNvSpPr>
            <a:spLocks noChangeAspect="1"/>
          </p:cNvSpPr>
          <p:nvPr/>
        </p:nvSpPr>
        <p:spPr>
          <a:xfrm>
            <a:off x="8390958" y="4878766"/>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5" name="Rectángulo 54">
            <a:extLst>
              <a:ext uri="{FF2B5EF4-FFF2-40B4-BE49-F238E27FC236}">
                <a16:creationId xmlns:a16="http://schemas.microsoft.com/office/drawing/2014/main" id="{D0280C76-17A3-4C2C-B809-6317BF66C782}"/>
              </a:ext>
            </a:extLst>
          </p:cNvPr>
          <p:cNvSpPr>
            <a:spLocks noChangeAspect="1"/>
          </p:cNvSpPr>
          <p:nvPr/>
        </p:nvSpPr>
        <p:spPr>
          <a:xfrm>
            <a:off x="8390958" y="5826876"/>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5" name="CuadroTexto 34">
            <a:extLst>
              <a:ext uri="{FF2B5EF4-FFF2-40B4-BE49-F238E27FC236}">
                <a16:creationId xmlns:a16="http://schemas.microsoft.com/office/drawing/2014/main" id="{F6836AC8-77F1-4F03-8B0B-12A8A9DAAF86}"/>
              </a:ext>
            </a:extLst>
          </p:cNvPr>
          <p:cNvSpPr txBox="1"/>
          <p:nvPr/>
        </p:nvSpPr>
        <p:spPr>
          <a:xfrm>
            <a:off x="559042" y="4690217"/>
            <a:ext cx="3700903" cy="830997"/>
          </a:xfrm>
          <a:prstGeom prst="rect">
            <a:avLst/>
          </a:prstGeom>
          <a:noFill/>
        </p:spPr>
        <p:txBody>
          <a:bodyPr wrap="square">
            <a:spAutoFit/>
          </a:bodyPr>
          <a:lstStyle>
            <a:defPPr>
              <a:defRPr lang="es-ES"/>
            </a:defPPr>
            <a:lvl1pPr>
              <a:defRPr sz="1600" b="0" i="0">
                <a:solidFill>
                  <a:srgbClr val="000000"/>
                </a:solidFill>
                <a:effectLst/>
              </a:defRPr>
            </a:lvl1pPr>
          </a:lstStyle>
          <a:p>
            <a:r>
              <a:rPr lang="en-US" altLang="zh-CN" dirty="0"/>
              <a:t>Providing assistance or aid of any kind, including food, clothing and lodging, in exchange for sexual </a:t>
            </a:r>
            <a:r>
              <a:rPr lang="en-US" altLang="zh-CN" dirty="0" err="1"/>
              <a:t>favours</a:t>
            </a:r>
            <a:r>
              <a:rPr lang="en-US" altLang="zh-CN" dirty="0"/>
              <a:t>.</a:t>
            </a:r>
            <a:endParaRPr lang="es-ES" dirty="0"/>
          </a:p>
        </p:txBody>
      </p:sp>
    </p:spTree>
    <p:extLst>
      <p:ext uri="{BB962C8B-B14F-4D97-AF65-F5344CB8AC3E}">
        <p14:creationId xmlns:p14="http://schemas.microsoft.com/office/powerpoint/2010/main" val="41558540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1F628B8-84D1-4133-9632-4244C157E0C6}"/>
              </a:ext>
            </a:extLst>
          </p:cNvPr>
          <p:cNvSpPr txBox="1"/>
          <p:nvPr/>
        </p:nvSpPr>
        <p:spPr>
          <a:xfrm>
            <a:off x="376647" y="385123"/>
            <a:ext cx="10231482" cy="523220"/>
          </a:xfrm>
          <a:prstGeom prst="rect">
            <a:avLst/>
          </a:prstGeom>
          <a:noFill/>
        </p:spPr>
        <p:txBody>
          <a:bodyPr wrap="square">
            <a:spAutoFit/>
          </a:bodyPr>
          <a:lstStyle/>
          <a:p>
            <a:pPr algn="l"/>
            <a:r>
              <a:rPr lang="en-US" altLang="zh-CN" sz="2800" b="1" dirty="0">
                <a:solidFill>
                  <a:srgbClr val="00B0F0"/>
                </a:solidFill>
              </a:rPr>
              <a:t>What conduct is strongly discouraged by the UN?</a:t>
            </a:r>
            <a:endParaRPr lang="es-ES" sz="2800" b="1" dirty="0">
              <a:solidFill>
                <a:srgbClr val="00B0F0"/>
              </a:solidFill>
            </a:endParaRPr>
          </a:p>
        </p:txBody>
      </p:sp>
      <p:pic>
        <p:nvPicPr>
          <p:cNvPr id="4" name="Imagen 3">
            <a:extLst>
              <a:ext uri="{FF2B5EF4-FFF2-40B4-BE49-F238E27FC236}">
                <a16:creationId xmlns:a16="http://schemas.microsoft.com/office/drawing/2014/main" id="{8117FBF3-3C07-4284-A110-7A072CC91F29}"/>
              </a:ext>
            </a:extLst>
          </p:cNvPr>
          <p:cNvPicPr>
            <a:picLocks noChangeAspect="1"/>
          </p:cNvPicPr>
          <p:nvPr/>
        </p:nvPicPr>
        <p:blipFill>
          <a:blip r:embed="rId3"/>
          <a:stretch>
            <a:fillRect/>
          </a:stretch>
        </p:blipFill>
        <p:spPr>
          <a:xfrm>
            <a:off x="146958" y="1926770"/>
            <a:ext cx="3635828" cy="2045153"/>
          </a:xfrm>
          <a:prstGeom prst="rect">
            <a:avLst/>
          </a:prstGeom>
        </p:spPr>
      </p:pic>
      <p:pic>
        <p:nvPicPr>
          <p:cNvPr id="6146" name="Picture 2" descr="موظفو الأمم المتحدة يوقعون وثيقة في أحد المكاتب.">
            <a:extLst>
              <a:ext uri="{FF2B5EF4-FFF2-40B4-BE49-F238E27FC236}">
                <a16:creationId xmlns:a16="http://schemas.microsoft.com/office/drawing/2014/main" id="{E64A2D0B-26DF-4639-B8F7-FE61DE2BD3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8086" y="1926770"/>
            <a:ext cx="3635828" cy="204515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جندي مسلح تابع للأمم المتحدة يحرس قرية">
            <a:extLst>
              <a:ext uri="{FF2B5EF4-FFF2-40B4-BE49-F238E27FC236}">
                <a16:creationId xmlns:a16="http://schemas.microsoft.com/office/drawing/2014/main" id="{CB0FB72A-3EFE-4B67-A0FA-0A293B07F9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09215" y="1926770"/>
            <a:ext cx="3635828" cy="2045153"/>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FB630605-25EA-4E2E-A34A-434CB0DC5B2D}"/>
              </a:ext>
            </a:extLst>
          </p:cNvPr>
          <p:cNvSpPr txBox="1"/>
          <p:nvPr/>
        </p:nvSpPr>
        <p:spPr>
          <a:xfrm>
            <a:off x="146958" y="4278677"/>
            <a:ext cx="3635828" cy="923330"/>
          </a:xfrm>
          <a:prstGeom prst="rect">
            <a:avLst/>
          </a:prstGeom>
          <a:noFill/>
        </p:spPr>
        <p:txBody>
          <a:bodyPr wrap="square">
            <a:spAutoFit/>
          </a:bodyPr>
          <a:lstStyle/>
          <a:p>
            <a:pPr algn="l" fontAlgn="base"/>
            <a:r>
              <a:rPr lang="en-US" altLang="zh-CN" b="1" i="0" dirty="0">
                <a:solidFill>
                  <a:srgbClr val="000000"/>
                </a:solidFill>
                <a:effectLst/>
              </a:rPr>
              <a:t>In many countries, unemployment is very high and families are struggling to survive.</a:t>
            </a:r>
          </a:p>
        </p:txBody>
      </p:sp>
      <p:sp>
        <p:nvSpPr>
          <p:cNvPr id="10" name="CuadroTexto 9">
            <a:extLst>
              <a:ext uri="{FF2B5EF4-FFF2-40B4-BE49-F238E27FC236}">
                <a16:creationId xmlns:a16="http://schemas.microsoft.com/office/drawing/2014/main" id="{DA28AACC-2B90-46F6-82F0-003E5087C7E2}"/>
              </a:ext>
            </a:extLst>
          </p:cNvPr>
          <p:cNvSpPr txBox="1"/>
          <p:nvPr/>
        </p:nvSpPr>
        <p:spPr>
          <a:xfrm>
            <a:off x="4278086" y="4337962"/>
            <a:ext cx="3635828" cy="923330"/>
          </a:xfrm>
          <a:prstGeom prst="rect">
            <a:avLst/>
          </a:prstGeom>
          <a:noFill/>
        </p:spPr>
        <p:txBody>
          <a:bodyPr wrap="square">
            <a:spAutoFit/>
          </a:bodyPr>
          <a:lstStyle/>
          <a:p>
            <a:pPr algn="l" fontAlgn="base"/>
            <a:r>
              <a:rPr lang="en-US" altLang="zh-CN" b="1" i="0" dirty="0">
                <a:solidFill>
                  <a:srgbClr val="000000"/>
                </a:solidFill>
                <a:effectLst/>
              </a:rPr>
              <a:t>UN personnel have money in their pockets and hold positions of authority.</a:t>
            </a:r>
          </a:p>
        </p:txBody>
      </p:sp>
      <p:sp>
        <p:nvSpPr>
          <p:cNvPr id="12" name="CuadroTexto 11">
            <a:extLst>
              <a:ext uri="{FF2B5EF4-FFF2-40B4-BE49-F238E27FC236}">
                <a16:creationId xmlns:a16="http://schemas.microsoft.com/office/drawing/2014/main" id="{6FE2645E-8E58-4B9E-82BC-CAD5B5D937CE}"/>
              </a:ext>
            </a:extLst>
          </p:cNvPr>
          <p:cNvSpPr txBox="1"/>
          <p:nvPr/>
        </p:nvSpPr>
        <p:spPr>
          <a:xfrm>
            <a:off x="8409212" y="4278677"/>
            <a:ext cx="3635829" cy="1200329"/>
          </a:xfrm>
          <a:prstGeom prst="rect">
            <a:avLst/>
          </a:prstGeom>
          <a:noFill/>
        </p:spPr>
        <p:txBody>
          <a:bodyPr wrap="square">
            <a:spAutoFit/>
          </a:bodyPr>
          <a:lstStyle>
            <a:defPPr>
              <a:defRPr lang="es-ES"/>
            </a:defPPr>
            <a:lvl1pPr fontAlgn="base">
              <a:defRPr b="1" i="0">
                <a:solidFill>
                  <a:srgbClr val="000000"/>
                </a:solidFill>
                <a:effectLst/>
              </a:defRPr>
            </a:lvl1pPr>
          </a:lstStyle>
          <a:p>
            <a:pPr algn="l" fontAlgn="base"/>
            <a:r>
              <a:rPr lang="en-US" altLang="zh-CN" b="1" i="0" dirty="0">
                <a:solidFill>
                  <a:srgbClr val="000000"/>
                </a:solidFill>
                <a:effectLst/>
              </a:rPr>
              <a:t>This gives UN personnel power over vulnerable people in the community. UN personnel must not take advantage and abuse this power.</a:t>
            </a:r>
          </a:p>
        </p:txBody>
      </p:sp>
    </p:spTree>
    <p:extLst>
      <p:ext uri="{BB962C8B-B14F-4D97-AF65-F5344CB8AC3E}">
        <p14:creationId xmlns:p14="http://schemas.microsoft.com/office/powerpoint/2010/main" val="9877928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C2C715FB-A094-4225-A8BA-95427432BE4F}"/>
              </a:ext>
            </a:extLst>
          </p:cNvPr>
          <p:cNvSpPr txBox="1"/>
          <p:nvPr/>
        </p:nvSpPr>
        <p:spPr>
          <a:xfrm>
            <a:off x="3302358" y="1809651"/>
            <a:ext cx="8889641" cy="1200329"/>
          </a:xfrm>
          <a:prstGeom prst="rect">
            <a:avLst/>
          </a:prstGeom>
          <a:noFill/>
        </p:spPr>
        <p:txBody>
          <a:bodyPr wrap="square">
            <a:spAutoFit/>
          </a:bodyPr>
          <a:lstStyle/>
          <a:p>
            <a:pPr algn="l"/>
            <a:r>
              <a:rPr lang="en-US" altLang="zh-CN" sz="2400" b="0" i="0" dirty="0">
                <a:solidFill>
                  <a:srgbClr val="000000"/>
                </a:solidFill>
                <a:effectLst/>
              </a:rPr>
              <a:t>The UN is there to protect the local population. The UN strongly discourages sexual relationships between UN personnel and beneficiaries of assistance. Can you explain why?</a:t>
            </a:r>
            <a:endParaRPr lang="es-ES" sz="2400" b="0" i="0" dirty="0">
              <a:solidFill>
                <a:srgbClr val="000000"/>
              </a:solidFill>
              <a:effectLst/>
            </a:endParaRPr>
          </a:p>
        </p:txBody>
      </p:sp>
      <p:pic>
        <p:nvPicPr>
          <p:cNvPr id="6" name="Imagen 5">
            <a:extLst>
              <a:ext uri="{FF2B5EF4-FFF2-40B4-BE49-F238E27FC236}">
                <a16:creationId xmlns:a16="http://schemas.microsoft.com/office/drawing/2014/main" id="{1C61C86C-3003-45D3-B6F9-8142766E0E99}"/>
              </a:ext>
            </a:extLst>
          </p:cNvPr>
          <p:cNvPicPr>
            <a:picLocks noChangeAspect="1"/>
          </p:cNvPicPr>
          <p:nvPr/>
        </p:nvPicPr>
        <p:blipFill>
          <a:blip r:embed="rId2"/>
          <a:stretch>
            <a:fillRect/>
          </a:stretch>
        </p:blipFill>
        <p:spPr>
          <a:xfrm>
            <a:off x="-478974" y="1809651"/>
            <a:ext cx="5048349" cy="5048349"/>
          </a:xfrm>
          <a:prstGeom prst="rect">
            <a:avLst/>
          </a:prstGeom>
        </p:spPr>
      </p:pic>
      <p:sp>
        <p:nvSpPr>
          <p:cNvPr id="9" name="CuadroTexto 8">
            <a:extLst>
              <a:ext uri="{FF2B5EF4-FFF2-40B4-BE49-F238E27FC236}">
                <a16:creationId xmlns:a16="http://schemas.microsoft.com/office/drawing/2014/main" id="{D4FF50FF-5CAD-4A1F-8E0E-0188681FD0AD}"/>
              </a:ext>
            </a:extLst>
          </p:cNvPr>
          <p:cNvSpPr txBox="1"/>
          <p:nvPr/>
        </p:nvSpPr>
        <p:spPr>
          <a:xfrm>
            <a:off x="395308" y="413116"/>
            <a:ext cx="10231482" cy="523220"/>
          </a:xfrm>
          <a:prstGeom prst="rect">
            <a:avLst/>
          </a:prstGeom>
          <a:noFill/>
        </p:spPr>
        <p:txBody>
          <a:bodyPr wrap="square">
            <a:spAutoFit/>
          </a:bodyPr>
          <a:lstStyle/>
          <a:p>
            <a:pPr algn="l"/>
            <a:r>
              <a:rPr lang="en-US" altLang="zh-CN" sz="2800" b="1" dirty="0">
                <a:solidFill>
                  <a:srgbClr val="00B0F0"/>
                </a:solidFill>
              </a:rPr>
              <a:t>What conduct is strongly discouraged by the UN?</a:t>
            </a:r>
            <a:endParaRPr lang="es-ES" sz="2800" b="1" dirty="0">
              <a:solidFill>
                <a:srgbClr val="00B0F0"/>
              </a:solidFill>
            </a:endParaRPr>
          </a:p>
        </p:txBody>
      </p:sp>
    </p:spTree>
    <p:extLst>
      <p:ext uri="{BB962C8B-B14F-4D97-AF65-F5344CB8AC3E}">
        <p14:creationId xmlns:p14="http://schemas.microsoft.com/office/powerpoint/2010/main" val="613443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AFB0D3A-A907-4B65-BB30-73652008C5D1}"/>
              </a:ext>
            </a:extLst>
          </p:cNvPr>
          <p:cNvSpPr txBox="1"/>
          <p:nvPr/>
        </p:nvSpPr>
        <p:spPr>
          <a:xfrm>
            <a:off x="330708" y="1843950"/>
            <a:ext cx="11530584" cy="5324535"/>
          </a:xfrm>
          <a:prstGeom prst="rect">
            <a:avLst/>
          </a:prstGeom>
          <a:noFill/>
        </p:spPr>
        <p:txBody>
          <a:bodyPr wrap="square">
            <a:spAutoFit/>
          </a:bodyPr>
          <a:lstStyle>
            <a:defPPr>
              <a:defRPr lang="es-ES"/>
            </a:defPPr>
            <a:lvl1pPr algn="r">
              <a:defRPr sz="2400" b="0" i="0" u="none" strike="noStrike" baseline="0">
                <a:latin typeface="ArialMT"/>
              </a:defRPr>
            </a:lvl1pPr>
          </a:lstStyle>
          <a:p>
            <a:pPr algn="l" fontAlgn="base"/>
            <a:r>
              <a:rPr lang="en-US" altLang="zh-CN" sz="2000" b="1" i="0" dirty="0">
                <a:solidFill>
                  <a:srgbClr val="000000"/>
                </a:solidFill>
                <a:effectLst/>
                <a:latin typeface="Roboto" panose="02000000000000000000" pitchFamily="2" charset="0"/>
                <a:ea typeface="Roboto" panose="02000000000000000000" pitchFamily="2" charset="0"/>
              </a:rPr>
              <a:t>Lesson 1: UN standards</a:t>
            </a:r>
          </a:p>
          <a:p>
            <a:pPr algn="l" fontAlgn="base"/>
            <a:r>
              <a:rPr lang="en-US" altLang="zh-CN" sz="2000" i="0" dirty="0">
                <a:solidFill>
                  <a:srgbClr val="000000"/>
                </a:solidFill>
                <a:effectLst/>
                <a:latin typeface="Roboto" panose="02000000000000000000" pitchFamily="2" charset="0"/>
                <a:ea typeface="Roboto" panose="02000000000000000000" pitchFamily="2" charset="0"/>
              </a:rPr>
              <a:t>What are the UN standards of conduct on sexual exploitation and abuse by UN personnel?</a:t>
            </a:r>
          </a:p>
          <a:p>
            <a:pPr algn="l" fontAlgn="base"/>
            <a:endParaRPr lang="fr-FR" sz="2000" b="1" dirty="0">
              <a:solidFill>
                <a:srgbClr val="000000"/>
              </a:solidFill>
              <a:latin typeface="Roboto" panose="02000000000000000000" pitchFamily="2" charset="0"/>
              <a:ea typeface="Roboto" panose="02000000000000000000" pitchFamily="2" charset="0"/>
              <a:cs typeface="+mj-cs"/>
            </a:endParaRPr>
          </a:p>
          <a:p>
            <a:pPr algn="l" fontAlgn="base"/>
            <a:r>
              <a:rPr lang="en-US" altLang="zh-CN" sz="2000" b="1" i="0" dirty="0">
                <a:solidFill>
                  <a:srgbClr val="000000"/>
                </a:solidFill>
                <a:effectLst/>
                <a:latin typeface="Roboto" panose="02000000000000000000" pitchFamily="2" charset="0"/>
                <a:ea typeface="Roboto" panose="02000000000000000000" pitchFamily="2" charset="0"/>
              </a:rPr>
              <a:t>Lesson 2: Consequences for abusers </a:t>
            </a:r>
          </a:p>
          <a:p>
            <a:pPr algn="l" fontAlgn="base"/>
            <a:r>
              <a:rPr lang="en-US" altLang="zh-CN" sz="2000" i="0" dirty="0">
                <a:solidFill>
                  <a:srgbClr val="000000"/>
                </a:solidFill>
                <a:effectLst/>
                <a:latin typeface="Roboto" panose="02000000000000000000" pitchFamily="2" charset="0"/>
                <a:ea typeface="Roboto" panose="02000000000000000000" pitchFamily="2" charset="0"/>
              </a:rPr>
              <a:t>What are the consequences of breaching UN standards of conduct on sexual exploitation and abuse?</a:t>
            </a:r>
            <a:endParaRPr lang="fr-FR" sz="2000" dirty="0">
              <a:solidFill>
                <a:srgbClr val="000000"/>
              </a:solidFill>
              <a:latin typeface="Roboto" panose="02000000000000000000" pitchFamily="2" charset="0"/>
              <a:ea typeface="Roboto" panose="02000000000000000000" pitchFamily="2" charset="0"/>
              <a:cs typeface="+mj-cs"/>
            </a:endParaRPr>
          </a:p>
          <a:p>
            <a:pPr algn="l" fontAlgn="base"/>
            <a:endParaRPr lang="es-ES" altLang="zh-CN" sz="2000" b="1" i="0" dirty="0">
              <a:solidFill>
                <a:srgbClr val="000000"/>
              </a:solidFill>
              <a:effectLst/>
              <a:latin typeface="Roboto" panose="02000000000000000000" pitchFamily="2" charset="0"/>
              <a:ea typeface="Roboto" panose="02000000000000000000" pitchFamily="2" charset="0"/>
            </a:endParaRPr>
          </a:p>
          <a:p>
            <a:pPr algn="l" fontAlgn="base"/>
            <a:r>
              <a:rPr lang="en-US" altLang="zh-CN" sz="2000" b="1" i="0" dirty="0">
                <a:solidFill>
                  <a:srgbClr val="000000"/>
                </a:solidFill>
                <a:effectLst/>
                <a:latin typeface="Roboto" panose="02000000000000000000" pitchFamily="2" charset="0"/>
                <a:ea typeface="Roboto" panose="02000000000000000000" pitchFamily="2" charset="0"/>
              </a:rPr>
              <a:t>Lesson 3: Obligations of UN personnel</a:t>
            </a:r>
          </a:p>
          <a:p>
            <a:pPr algn="l" fontAlgn="base"/>
            <a:r>
              <a:rPr lang="en-US" altLang="zh-CN" sz="2000" i="0" dirty="0">
                <a:solidFill>
                  <a:srgbClr val="000000"/>
                </a:solidFill>
                <a:effectLst/>
                <a:latin typeface="Roboto" panose="02000000000000000000" pitchFamily="2" charset="0"/>
                <a:ea typeface="Roboto" panose="02000000000000000000" pitchFamily="2" charset="0"/>
              </a:rPr>
              <a:t>What are the obligations of all UN personnel to uphold UN standards of conduct on sexual exploitation and abuse, and how should you report sexual exploitation and abuse by UN personnel?</a:t>
            </a:r>
          </a:p>
          <a:p>
            <a:pPr algn="l" fontAlgn="base"/>
            <a:endParaRPr lang="en-US" altLang="zh-CN" sz="2000" dirty="0">
              <a:solidFill>
                <a:srgbClr val="000000"/>
              </a:solidFill>
              <a:latin typeface="Roboto" panose="02000000000000000000" pitchFamily="2" charset="0"/>
              <a:ea typeface="Roboto" panose="02000000000000000000" pitchFamily="2" charset="0"/>
            </a:endParaRPr>
          </a:p>
          <a:p>
            <a:pPr algn="l" fontAlgn="base"/>
            <a:r>
              <a:rPr lang="en-US" sz="2000" b="1" i="0" dirty="0">
                <a:solidFill>
                  <a:srgbClr val="000000"/>
                </a:solidFill>
                <a:effectLst/>
                <a:latin typeface="Roboto" panose="02000000000000000000" pitchFamily="2" charset="0"/>
                <a:ea typeface="Roboto" panose="02000000000000000000" pitchFamily="2" charset="0"/>
              </a:rPr>
              <a:t>Lesson 4: Managerial and command responsibilities</a:t>
            </a:r>
            <a:endParaRPr lang="en-US" sz="2000" b="0" i="0" dirty="0">
              <a:solidFill>
                <a:srgbClr val="000000"/>
              </a:solidFill>
              <a:effectLst/>
              <a:latin typeface="Roboto" panose="02000000000000000000" pitchFamily="2" charset="0"/>
              <a:ea typeface="Roboto" panose="02000000000000000000" pitchFamily="2" charset="0"/>
            </a:endParaRPr>
          </a:p>
          <a:p>
            <a:pPr algn="l" fontAlgn="base"/>
            <a:r>
              <a:rPr lang="en-US" sz="2000" b="0" i="0" dirty="0">
                <a:solidFill>
                  <a:srgbClr val="000000"/>
                </a:solidFill>
                <a:effectLst/>
                <a:latin typeface="Roboto" panose="02000000000000000000" pitchFamily="2" charset="0"/>
                <a:ea typeface="Roboto" panose="02000000000000000000" pitchFamily="2" charset="0"/>
              </a:rPr>
              <a:t>What are the specific responsibilities of managers and commanders in addressing sexual exploitation and abuse, what actions can they take to prevent such abuses and how should they handle allegations involving subordinates?</a:t>
            </a:r>
          </a:p>
          <a:p>
            <a:pPr algn="l" fontAlgn="base"/>
            <a:endParaRPr lang="en-US" altLang="zh-CN" sz="2000" i="0" dirty="0">
              <a:solidFill>
                <a:srgbClr val="000000"/>
              </a:solidFill>
              <a:effectLst/>
              <a:latin typeface="Roboto" panose="02000000000000000000" pitchFamily="2" charset="0"/>
              <a:ea typeface="Roboto" panose="02000000000000000000" pitchFamily="2" charset="0"/>
            </a:endParaRPr>
          </a:p>
          <a:p>
            <a:pPr algn="l" fontAlgn="base"/>
            <a:endParaRPr lang="en-US" sz="2000" dirty="0">
              <a:solidFill>
                <a:srgbClr val="000000"/>
              </a:solidFill>
              <a:latin typeface="Roboto" panose="02000000000000000000" pitchFamily="2" charset="0"/>
              <a:ea typeface="Roboto" panose="02000000000000000000" pitchFamily="2" charset="0"/>
              <a:cs typeface="+mj-cs"/>
            </a:endParaRPr>
          </a:p>
          <a:p>
            <a:pPr algn="l" fontAlgn="base"/>
            <a:endParaRPr lang="es-ES" sz="2000" dirty="0">
              <a:latin typeface="Roboto" panose="02000000000000000000" pitchFamily="2" charset="0"/>
              <a:ea typeface="Roboto" panose="02000000000000000000" pitchFamily="2" charset="0"/>
              <a:cs typeface="+mj-cs"/>
            </a:endParaRPr>
          </a:p>
        </p:txBody>
      </p:sp>
      <p:sp>
        <p:nvSpPr>
          <p:cNvPr id="4" name="CuadroTexto 3">
            <a:extLst>
              <a:ext uri="{FF2B5EF4-FFF2-40B4-BE49-F238E27FC236}">
                <a16:creationId xmlns:a16="http://schemas.microsoft.com/office/drawing/2014/main" id="{2C0ED653-B690-464A-BF70-03267560D914}"/>
              </a:ext>
            </a:extLst>
          </p:cNvPr>
          <p:cNvSpPr txBox="1"/>
          <p:nvPr/>
        </p:nvSpPr>
        <p:spPr>
          <a:xfrm>
            <a:off x="405353" y="380763"/>
            <a:ext cx="9795353" cy="1200329"/>
          </a:xfrm>
          <a:prstGeom prst="rect">
            <a:avLst/>
          </a:prstGeom>
          <a:noFill/>
        </p:spPr>
        <p:txBody>
          <a:bodyPr wrap="square">
            <a:spAutoFit/>
          </a:bodyPr>
          <a:lstStyle/>
          <a:p>
            <a:r>
              <a:rPr lang="es-ES" altLang="ja-JP" sz="2800" b="1" dirty="0" err="1">
                <a:solidFill>
                  <a:srgbClr val="00B0F0"/>
                </a:solidFill>
                <a:latin typeface="Roboto" panose="02000000000000000000" pitchFamily="2" charset="0"/>
                <a:ea typeface="Roboto" panose="02000000000000000000" pitchFamily="2" charset="0"/>
              </a:rPr>
              <a:t>Introduction</a:t>
            </a:r>
            <a:endParaRPr lang="es-ES" altLang="ja-JP" sz="2800" b="1" dirty="0">
              <a:solidFill>
                <a:srgbClr val="00B0F0"/>
              </a:solidFill>
              <a:latin typeface="Roboto" panose="02000000000000000000" pitchFamily="2" charset="0"/>
              <a:ea typeface="Roboto" panose="02000000000000000000" pitchFamily="2" charset="0"/>
            </a:endParaRPr>
          </a:p>
          <a:p>
            <a:endParaRPr lang="es-ES" altLang="ja-JP" sz="2400" b="1" dirty="0">
              <a:solidFill>
                <a:srgbClr val="00B0F0"/>
              </a:solidFill>
              <a:latin typeface="Roboto" panose="02000000000000000000" pitchFamily="2" charset="0"/>
              <a:ea typeface="Roboto" panose="02000000000000000000" pitchFamily="2" charset="0"/>
            </a:endParaRPr>
          </a:p>
          <a:p>
            <a:r>
              <a:rPr lang="es-ES" altLang="ja-JP" sz="2000" b="1" dirty="0" err="1">
                <a:solidFill>
                  <a:srgbClr val="00B0F0"/>
                </a:solidFill>
                <a:latin typeface="Roboto" panose="02000000000000000000" pitchFamily="2" charset="0"/>
                <a:ea typeface="Roboto" panose="02000000000000000000" pitchFamily="2" charset="0"/>
              </a:rPr>
              <a:t>Overall</a:t>
            </a:r>
            <a:r>
              <a:rPr lang="es-ES" altLang="ja-JP" sz="2000" b="1" dirty="0">
                <a:solidFill>
                  <a:srgbClr val="00B0F0"/>
                </a:solidFill>
                <a:latin typeface="Roboto" panose="02000000000000000000" pitchFamily="2" charset="0"/>
                <a:ea typeface="Roboto" panose="02000000000000000000" pitchFamily="2" charset="0"/>
              </a:rPr>
              <a:t> </a:t>
            </a:r>
            <a:r>
              <a:rPr lang="es-ES" altLang="ja-JP" sz="2000" b="1" dirty="0" err="1">
                <a:solidFill>
                  <a:srgbClr val="00B0F0"/>
                </a:solidFill>
                <a:latin typeface="Roboto" panose="02000000000000000000" pitchFamily="2" charset="0"/>
                <a:ea typeface="Roboto" panose="02000000000000000000" pitchFamily="2" charset="0"/>
              </a:rPr>
              <a:t>objectives</a:t>
            </a:r>
            <a:endParaRPr lang="ar-AE" sz="2000" b="1" dirty="0">
              <a:solidFill>
                <a:srgbClr val="00B0F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709916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989A6562-5084-464D-8652-72BCF24D8D0A}"/>
              </a:ext>
            </a:extLst>
          </p:cNvPr>
          <p:cNvSpPr txBox="1"/>
          <p:nvPr/>
        </p:nvSpPr>
        <p:spPr>
          <a:xfrm>
            <a:off x="6669727" y="2019300"/>
            <a:ext cx="5079588" cy="2369880"/>
          </a:xfrm>
          <a:prstGeom prst="rect">
            <a:avLst/>
          </a:prstGeom>
          <a:noFill/>
        </p:spPr>
        <p:txBody>
          <a:bodyPr wrap="square">
            <a:spAutoFit/>
          </a:bodyPr>
          <a:lstStyle/>
          <a:p>
            <a:pPr algn="l"/>
            <a:r>
              <a:rPr lang="es-ES" altLang="ja-JP" sz="2000" b="1" dirty="0" err="1"/>
              <a:t>Explanation</a:t>
            </a:r>
            <a:endParaRPr lang="es-ES" altLang="ja-JP" sz="2000" b="1" dirty="0"/>
          </a:p>
          <a:p>
            <a:pPr algn="l"/>
            <a:endParaRPr lang="es-ES" sz="2000" b="1" dirty="0"/>
          </a:p>
          <a:p>
            <a:pPr fontAlgn="base"/>
            <a:r>
              <a:rPr lang="en-US" altLang="zh-CN" dirty="0">
                <a:effectLst/>
              </a:rPr>
              <a:t>Yes, it is because of the inherent power imbalance between UN personnel and beneficiaries of assistance. That is why the UN strongly discourages sexual relationships between them.</a:t>
            </a:r>
            <a:endParaRPr lang="zh-CN" altLang="es-ES" dirty="0">
              <a:effectLst/>
            </a:endParaRPr>
          </a:p>
          <a:p>
            <a:pPr fontAlgn="base"/>
            <a:endParaRPr lang="ru-RU" dirty="0">
              <a:effectLst/>
            </a:endParaRPr>
          </a:p>
          <a:p>
            <a:pPr fontAlgn="base"/>
            <a:endParaRPr lang="fr-FR" dirty="0">
              <a:effectLst/>
            </a:endParaRPr>
          </a:p>
        </p:txBody>
      </p:sp>
      <p:sp>
        <p:nvSpPr>
          <p:cNvPr id="6" name="CuadroTexto 5">
            <a:extLst>
              <a:ext uri="{FF2B5EF4-FFF2-40B4-BE49-F238E27FC236}">
                <a16:creationId xmlns:a16="http://schemas.microsoft.com/office/drawing/2014/main" id="{90B84C0A-B72D-4A25-B5D9-9E055DBFFDF9}"/>
              </a:ext>
            </a:extLst>
          </p:cNvPr>
          <p:cNvSpPr txBox="1"/>
          <p:nvPr/>
        </p:nvSpPr>
        <p:spPr>
          <a:xfrm>
            <a:off x="6669726" y="4408254"/>
            <a:ext cx="5079587" cy="2062103"/>
          </a:xfrm>
          <a:prstGeom prst="rect">
            <a:avLst/>
          </a:prstGeom>
          <a:noFill/>
        </p:spPr>
        <p:txBody>
          <a:bodyPr wrap="square">
            <a:spAutoFit/>
          </a:bodyPr>
          <a:lstStyle/>
          <a:p>
            <a:pPr rtl="1"/>
            <a:r>
              <a:rPr lang="es-ES" altLang="ja-JP" sz="2000" b="1" dirty="0" err="1"/>
              <a:t>Example</a:t>
            </a:r>
            <a:endParaRPr lang="es-ES" altLang="ja-JP" sz="2000" b="1" dirty="0"/>
          </a:p>
          <a:p>
            <a:pPr rtl="1"/>
            <a:endParaRPr lang="es-ES" b="1" dirty="0"/>
          </a:p>
          <a:p>
            <a:pPr fontAlgn="base"/>
            <a:r>
              <a:rPr lang="en-US" altLang="zh-CN" dirty="0">
                <a:effectLst/>
              </a:rPr>
              <a:t>A sexual relationship between a UN staff member and a refugee living in a camp is strongly discouraged because of the inherent power imbalance.</a:t>
            </a:r>
            <a:br>
              <a:rPr lang="zh-CN" altLang="es-ES" dirty="0">
                <a:effectLst/>
              </a:rPr>
            </a:br>
            <a:endParaRPr lang="ru-RU" dirty="0">
              <a:effectLst/>
            </a:endParaRPr>
          </a:p>
        </p:txBody>
      </p:sp>
      <p:pic>
        <p:nvPicPr>
          <p:cNvPr id="2052" name="Picture 4" descr="Malik in a UN camp talking">
            <a:extLst>
              <a:ext uri="{FF2B5EF4-FFF2-40B4-BE49-F238E27FC236}">
                <a16:creationId xmlns:a16="http://schemas.microsoft.com/office/drawing/2014/main" id="{B1643C5F-91E9-45FC-B5BF-358EABF45C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19300"/>
            <a:ext cx="6096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a:extLst>
              <a:ext uri="{FF2B5EF4-FFF2-40B4-BE49-F238E27FC236}">
                <a16:creationId xmlns:a16="http://schemas.microsoft.com/office/drawing/2014/main" id="{9ED14CB4-4A96-482A-819C-118CB23FBC11}"/>
              </a:ext>
            </a:extLst>
          </p:cNvPr>
          <p:cNvSpPr txBox="1"/>
          <p:nvPr/>
        </p:nvSpPr>
        <p:spPr>
          <a:xfrm>
            <a:off x="376646" y="387643"/>
            <a:ext cx="10231482" cy="523220"/>
          </a:xfrm>
          <a:prstGeom prst="rect">
            <a:avLst/>
          </a:prstGeom>
          <a:noFill/>
        </p:spPr>
        <p:txBody>
          <a:bodyPr wrap="square">
            <a:spAutoFit/>
          </a:bodyPr>
          <a:lstStyle/>
          <a:p>
            <a:pPr algn="l"/>
            <a:r>
              <a:rPr lang="en-US" altLang="zh-CN" sz="2800" b="1" dirty="0">
                <a:solidFill>
                  <a:srgbClr val="00B0F0"/>
                </a:solidFill>
              </a:rPr>
              <a:t>What conduct is strongly discouraged by the UN?</a:t>
            </a:r>
            <a:endParaRPr lang="es-ES" sz="2800" b="1" dirty="0">
              <a:solidFill>
                <a:srgbClr val="00B0F0"/>
              </a:solidFill>
            </a:endParaRPr>
          </a:p>
        </p:txBody>
      </p:sp>
    </p:spTree>
    <p:extLst>
      <p:ext uri="{BB962C8B-B14F-4D97-AF65-F5344CB8AC3E}">
        <p14:creationId xmlns:p14="http://schemas.microsoft.com/office/powerpoint/2010/main" val="15888984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C2C715FB-A094-4225-A8BA-95427432BE4F}"/>
              </a:ext>
            </a:extLst>
          </p:cNvPr>
          <p:cNvSpPr txBox="1"/>
          <p:nvPr/>
        </p:nvSpPr>
        <p:spPr>
          <a:xfrm>
            <a:off x="3302359" y="1809651"/>
            <a:ext cx="8640536" cy="830997"/>
          </a:xfrm>
          <a:prstGeom prst="rect">
            <a:avLst/>
          </a:prstGeom>
          <a:noFill/>
        </p:spPr>
        <p:txBody>
          <a:bodyPr wrap="square">
            <a:spAutoFit/>
          </a:bodyPr>
          <a:lstStyle/>
          <a:p>
            <a:pPr algn="l"/>
            <a:r>
              <a:rPr lang="en-US" altLang="zh-CN" sz="2400" b="0" i="0" dirty="0">
                <a:solidFill>
                  <a:srgbClr val="000000"/>
                </a:solidFill>
                <a:effectLst/>
              </a:rPr>
              <a:t>Sexual relationships with members of the community could also put the safety of UN personnel at risk.</a:t>
            </a:r>
            <a:endParaRPr lang="es-ES" sz="2400" b="0" i="0" dirty="0">
              <a:solidFill>
                <a:srgbClr val="000000"/>
              </a:solidFill>
              <a:effectLst/>
            </a:endParaRPr>
          </a:p>
        </p:txBody>
      </p:sp>
      <p:pic>
        <p:nvPicPr>
          <p:cNvPr id="6" name="Imagen 5">
            <a:extLst>
              <a:ext uri="{FF2B5EF4-FFF2-40B4-BE49-F238E27FC236}">
                <a16:creationId xmlns:a16="http://schemas.microsoft.com/office/drawing/2014/main" id="{1C61C86C-3003-45D3-B6F9-8142766E0E99}"/>
              </a:ext>
            </a:extLst>
          </p:cNvPr>
          <p:cNvPicPr>
            <a:picLocks noChangeAspect="1"/>
          </p:cNvPicPr>
          <p:nvPr/>
        </p:nvPicPr>
        <p:blipFill>
          <a:blip r:embed="rId2"/>
          <a:stretch>
            <a:fillRect/>
          </a:stretch>
        </p:blipFill>
        <p:spPr>
          <a:xfrm>
            <a:off x="-435431" y="1809651"/>
            <a:ext cx="5048349" cy="5048349"/>
          </a:xfrm>
          <a:prstGeom prst="rect">
            <a:avLst/>
          </a:prstGeom>
        </p:spPr>
      </p:pic>
      <p:sp>
        <p:nvSpPr>
          <p:cNvPr id="8" name="CuadroTexto 7">
            <a:extLst>
              <a:ext uri="{FF2B5EF4-FFF2-40B4-BE49-F238E27FC236}">
                <a16:creationId xmlns:a16="http://schemas.microsoft.com/office/drawing/2014/main" id="{A731BB6B-05FF-4FFE-A334-F905097785B4}"/>
              </a:ext>
            </a:extLst>
          </p:cNvPr>
          <p:cNvSpPr txBox="1"/>
          <p:nvPr/>
        </p:nvSpPr>
        <p:spPr>
          <a:xfrm>
            <a:off x="395308" y="413116"/>
            <a:ext cx="10231482" cy="523220"/>
          </a:xfrm>
          <a:prstGeom prst="rect">
            <a:avLst/>
          </a:prstGeom>
          <a:noFill/>
        </p:spPr>
        <p:txBody>
          <a:bodyPr wrap="square">
            <a:spAutoFit/>
          </a:bodyPr>
          <a:lstStyle/>
          <a:p>
            <a:pPr algn="l"/>
            <a:r>
              <a:rPr lang="en-US" altLang="zh-CN" sz="2800" b="1" dirty="0">
                <a:solidFill>
                  <a:srgbClr val="00B0F0"/>
                </a:solidFill>
              </a:rPr>
              <a:t>What conduct is strongly discouraged by the UN?</a:t>
            </a:r>
            <a:endParaRPr lang="es-ES" sz="2800" b="1" dirty="0">
              <a:solidFill>
                <a:srgbClr val="00B0F0"/>
              </a:solidFill>
            </a:endParaRPr>
          </a:p>
        </p:txBody>
      </p:sp>
    </p:spTree>
    <p:extLst>
      <p:ext uri="{BB962C8B-B14F-4D97-AF65-F5344CB8AC3E}">
        <p14:creationId xmlns:p14="http://schemas.microsoft.com/office/powerpoint/2010/main" val="29202007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4AF98690-089A-441A-A5CC-F52E9A3FC986}"/>
              </a:ext>
            </a:extLst>
          </p:cNvPr>
          <p:cNvSpPr txBox="1"/>
          <p:nvPr/>
        </p:nvSpPr>
        <p:spPr>
          <a:xfrm>
            <a:off x="6775705" y="1770547"/>
            <a:ext cx="5057066" cy="2369880"/>
          </a:xfrm>
          <a:prstGeom prst="rect">
            <a:avLst/>
          </a:prstGeom>
          <a:noFill/>
        </p:spPr>
        <p:txBody>
          <a:bodyPr wrap="square">
            <a:spAutoFit/>
          </a:bodyPr>
          <a:lstStyle/>
          <a:p>
            <a:pPr algn="l"/>
            <a:r>
              <a:rPr lang="es-ES" altLang="ja-JP" sz="2000" b="1" dirty="0" err="1"/>
              <a:t>Example</a:t>
            </a:r>
            <a:endParaRPr lang="es-ES" altLang="ja-JP" sz="2000" b="1" dirty="0"/>
          </a:p>
          <a:p>
            <a:pPr algn="l"/>
            <a:endParaRPr lang="es-ES" sz="2000" b="1" dirty="0"/>
          </a:p>
          <a:p>
            <a:pPr fontAlgn="base"/>
            <a:r>
              <a:rPr lang="en-US" altLang="zh-CN" dirty="0">
                <a:effectLst/>
              </a:rPr>
              <a:t>There have been incidents where UN personnel have been attacked by upset family members, blackmailed or falsely accused of sexual exploitation and abuse, after ending a sexual relationship with a girlfriend from the local community.</a:t>
            </a:r>
          </a:p>
          <a:p>
            <a:pPr fontAlgn="base"/>
            <a:endParaRPr lang="en-US" altLang="zh-CN" dirty="0">
              <a:effectLst/>
            </a:endParaRPr>
          </a:p>
        </p:txBody>
      </p:sp>
      <p:sp>
        <p:nvSpPr>
          <p:cNvPr id="8" name="CuadroTexto 7">
            <a:extLst>
              <a:ext uri="{FF2B5EF4-FFF2-40B4-BE49-F238E27FC236}">
                <a16:creationId xmlns:a16="http://schemas.microsoft.com/office/drawing/2014/main" id="{0DEE737D-E1C3-4DC9-B131-A600D7D3B2AF}"/>
              </a:ext>
            </a:extLst>
          </p:cNvPr>
          <p:cNvSpPr txBox="1"/>
          <p:nvPr/>
        </p:nvSpPr>
        <p:spPr>
          <a:xfrm>
            <a:off x="376647" y="403785"/>
            <a:ext cx="10231482" cy="523220"/>
          </a:xfrm>
          <a:prstGeom prst="rect">
            <a:avLst/>
          </a:prstGeom>
          <a:noFill/>
        </p:spPr>
        <p:txBody>
          <a:bodyPr wrap="square">
            <a:spAutoFit/>
          </a:bodyPr>
          <a:lstStyle/>
          <a:p>
            <a:pPr algn="l"/>
            <a:r>
              <a:rPr lang="en-US" altLang="zh-CN" sz="2800" b="1" dirty="0">
                <a:solidFill>
                  <a:srgbClr val="00B0F0"/>
                </a:solidFill>
              </a:rPr>
              <a:t>What conduct is strongly discouraged by the UN?</a:t>
            </a:r>
            <a:endParaRPr lang="es-ES" sz="2800" b="1" dirty="0">
              <a:solidFill>
                <a:srgbClr val="00B0F0"/>
              </a:solidFill>
            </a:endParaRPr>
          </a:p>
        </p:txBody>
      </p:sp>
      <p:pic>
        <p:nvPicPr>
          <p:cNvPr id="6146" name="Picture 2" descr="Malik in a city  talking">
            <a:extLst>
              <a:ext uri="{FF2B5EF4-FFF2-40B4-BE49-F238E27FC236}">
                <a16:creationId xmlns:a16="http://schemas.microsoft.com/office/drawing/2014/main" id="{8F24B83B-92B4-4AEE-9FA0-0794099006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4500"/>
            <a:ext cx="6096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865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CB74B355-E371-42BD-8199-EAF928E7D6BF}"/>
              </a:ext>
            </a:extLst>
          </p:cNvPr>
          <p:cNvSpPr/>
          <p:nvPr/>
        </p:nvSpPr>
        <p:spPr>
          <a:xfrm>
            <a:off x="0" y="1992086"/>
            <a:ext cx="12192000" cy="1436914"/>
          </a:xfrm>
          <a:prstGeom prst="rect">
            <a:avLst/>
          </a:prstGeom>
          <a:solidFill>
            <a:srgbClr val="019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i="0" dirty="0">
                <a:solidFill>
                  <a:srgbClr val="FFFFFF"/>
                </a:solidFill>
                <a:effectLst/>
              </a:rPr>
              <a:t>If you are unsure whether it violates UN standards of conduct or not… </a:t>
            </a:r>
            <a:r>
              <a:rPr lang="en-US" altLang="zh-CN" sz="2400" b="1" i="0" u="sng" dirty="0">
                <a:solidFill>
                  <a:srgbClr val="FFFFFF"/>
                </a:solidFill>
                <a:effectLst/>
              </a:rPr>
              <a:t>don’t do it.</a:t>
            </a:r>
            <a:endParaRPr lang="es-ES" sz="2400" u="sng" dirty="0"/>
          </a:p>
        </p:txBody>
      </p:sp>
      <p:sp>
        <p:nvSpPr>
          <p:cNvPr id="7" name="CuadroTexto 6">
            <a:extLst>
              <a:ext uri="{FF2B5EF4-FFF2-40B4-BE49-F238E27FC236}">
                <a16:creationId xmlns:a16="http://schemas.microsoft.com/office/drawing/2014/main" id="{EFC2AE58-12C5-4105-8B86-E8134B8CD5BF}"/>
              </a:ext>
            </a:extLst>
          </p:cNvPr>
          <p:cNvSpPr txBox="1"/>
          <p:nvPr/>
        </p:nvSpPr>
        <p:spPr>
          <a:xfrm>
            <a:off x="413969" y="345368"/>
            <a:ext cx="10231482" cy="523220"/>
          </a:xfrm>
          <a:prstGeom prst="rect">
            <a:avLst/>
          </a:prstGeom>
          <a:noFill/>
        </p:spPr>
        <p:txBody>
          <a:bodyPr wrap="square">
            <a:spAutoFit/>
          </a:bodyPr>
          <a:lstStyle/>
          <a:p>
            <a:pPr algn="l"/>
            <a:r>
              <a:rPr lang="en-US" altLang="zh-CN" sz="2800" b="1" dirty="0">
                <a:solidFill>
                  <a:srgbClr val="00B0F0"/>
                </a:solidFill>
              </a:rPr>
              <a:t>What conduct is strongly discouraged by the UN?</a:t>
            </a:r>
            <a:endParaRPr lang="es-ES" sz="2800" b="1" dirty="0">
              <a:solidFill>
                <a:srgbClr val="00B0F0"/>
              </a:solidFill>
            </a:endParaRPr>
          </a:p>
        </p:txBody>
      </p:sp>
    </p:spTree>
    <p:extLst>
      <p:ext uri="{BB962C8B-B14F-4D97-AF65-F5344CB8AC3E}">
        <p14:creationId xmlns:p14="http://schemas.microsoft.com/office/powerpoint/2010/main" val="25416616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ropped">
            <a:extLst>
              <a:ext uri="{FF2B5EF4-FFF2-40B4-BE49-F238E27FC236}">
                <a16:creationId xmlns:a16="http://schemas.microsoft.com/office/drawing/2014/main" id="{81F2E697-368D-4405-BDAE-26F65B5797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1020"/>
          <a:stretch/>
        </p:blipFill>
        <p:spPr bwMode="auto">
          <a:xfrm>
            <a:off x="0" y="0"/>
            <a:ext cx="12192000" cy="2982923"/>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FB667E3C-5FD4-4221-BAE0-E49B6ED8EFFC}"/>
              </a:ext>
            </a:extLst>
          </p:cNvPr>
          <p:cNvSpPr txBox="1"/>
          <p:nvPr/>
        </p:nvSpPr>
        <p:spPr>
          <a:xfrm>
            <a:off x="283028" y="3184462"/>
            <a:ext cx="6096000" cy="523220"/>
          </a:xfrm>
          <a:prstGeom prst="rect">
            <a:avLst/>
          </a:prstGeom>
          <a:noFill/>
        </p:spPr>
        <p:txBody>
          <a:bodyPr wrap="square">
            <a:spAutoFit/>
          </a:bodyPr>
          <a:lstStyle/>
          <a:p>
            <a:pPr algn="l"/>
            <a:r>
              <a:rPr lang="es-ES" altLang="ja-JP" sz="2800" b="1" dirty="0" err="1">
                <a:solidFill>
                  <a:srgbClr val="00B0F0"/>
                </a:solidFill>
              </a:rPr>
              <a:t>Summary</a:t>
            </a:r>
            <a:endParaRPr lang="es-ES" sz="2800" b="1" dirty="0">
              <a:solidFill>
                <a:srgbClr val="00B0F0"/>
              </a:solidFill>
            </a:endParaRPr>
          </a:p>
        </p:txBody>
      </p:sp>
      <p:sp>
        <p:nvSpPr>
          <p:cNvPr id="5" name="CuadroTexto 4">
            <a:extLst>
              <a:ext uri="{FF2B5EF4-FFF2-40B4-BE49-F238E27FC236}">
                <a16:creationId xmlns:a16="http://schemas.microsoft.com/office/drawing/2014/main" id="{2D6A747D-AD62-4775-A09A-5CA75FECD120}"/>
              </a:ext>
            </a:extLst>
          </p:cNvPr>
          <p:cNvSpPr txBox="1"/>
          <p:nvPr/>
        </p:nvSpPr>
        <p:spPr>
          <a:xfrm>
            <a:off x="283028" y="3837605"/>
            <a:ext cx="6096000" cy="461665"/>
          </a:xfrm>
          <a:prstGeom prst="rect">
            <a:avLst/>
          </a:prstGeom>
          <a:noFill/>
        </p:spPr>
        <p:txBody>
          <a:bodyPr wrap="square">
            <a:spAutoFit/>
          </a:bodyPr>
          <a:lstStyle/>
          <a:p>
            <a:pPr algn="l"/>
            <a:r>
              <a:rPr lang="en-US" altLang="zh-CN" sz="2400" b="1" i="0" dirty="0">
                <a:solidFill>
                  <a:srgbClr val="00B0F0"/>
                </a:solidFill>
                <a:effectLst/>
              </a:rPr>
              <a:t>What you have covered in lesson 1: </a:t>
            </a:r>
            <a:endParaRPr lang="es-ES" sz="2400" dirty="0">
              <a:solidFill>
                <a:srgbClr val="00B0F0"/>
              </a:solidFill>
            </a:endParaRPr>
          </a:p>
        </p:txBody>
      </p:sp>
      <p:sp>
        <p:nvSpPr>
          <p:cNvPr id="7" name="CuadroTexto 6">
            <a:extLst>
              <a:ext uri="{FF2B5EF4-FFF2-40B4-BE49-F238E27FC236}">
                <a16:creationId xmlns:a16="http://schemas.microsoft.com/office/drawing/2014/main" id="{33B8E519-A5A7-4C12-A6AB-898D70E9226B}"/>
              </a:ext>
            </a:extLst>
          </p:cNvPr>
          <p:cNvSpPr txBox="1"/>
          <p:nvPr/>
        </p:nvSpPr>
        <p:spPr>
          <a:xfrm>
            <a:off x="283028" y="4439254"/>
            <a:ext cx="11625943" cy="2031325"/>
          </a:xfrm>
          <a:prstGeom prst="rect">
            <a:avLst/>
          </a:prstGeom>
          <a:noFill/>
        </p:spPr>
        <p:txBody>
          <a:bodyPr wrap="square">
            <a:spAutoFit/>
          </a:bodyPr>
          <a:lstStyle/>
          <a:p>
            <a:pPr marL="285750" indent="-285750" algn="l" fontAlgn="base">
              <a:buFont typeface="Arial" panose="020B0604020202020204" pitchFamily="34" charset="0"/>
              <a:buChar char="•"/>
            </a:pPr>
            <a:r>
              <a:rPr lang="en-US" altLang="zh-CN" b="0" i="0" dirty="0">
                <a:solidFill>
                  <a:srgbClr val="000000"/>
                </a:solidFill>
                <a:effectLst/>
              </a:rPr>
              <a:t>The UN standards of conduct apply to all UN personnel and must be followed at all times.</a:t>
            </a:r>
          </a:p>
          <a:p>
            <a:pPr marL="285750" indent="-285750" algn="l" fontAlgn="base">
              <a:buFont typeface="Arial" panose="020B0604020202020204" pitchFamily="34" charset="0"/>
              <a:buChar char="•"/>
            </a:pPr>
            <a:r>
              <a:rPr lang="en-US" altLang="zh-CN" b="0" i="0" dirty="0">
                <a:solidFill>
                  <a:srgbClr val="000000"/>
                </a:solidFill>
                <a:effectLst/>
              </a:rPr>
              <a:t>No sexual activity with a child (a person under the age of 18).</a:t>
            </a:r>
          </a:p>
          <a:p>
            <a:pPr marL="285750" indent="-285750" algn="l" fontAlgn="base">
              <a:buFont typeface="Arial" panose="020B0604020202020204" pitchFamily="34" charset="0"/>
              <a:buChar char="•"/>
            </a:pPr>
            <a:r>
              <a:rPr lang="es-ES" altLang="zh-CN" b="0" i="0" dirty="0">
                <a:solidFill>
                  <a:srgbClr val="000000"/>
                </a:solidFill>
                <a:effectLst/>
              </a:rPr>
              <a:t>No sex </a:t>
            </a:r>
            <a:r>
              <a:rPr lang="es-ES" altLang="zh-CN" b="0" i="0" dirty="0" err="1">
                <a:solidFill>
                  <a:srgbClr val="000000"/>
                </a:solidFill>
                <a:effectLst/>
              </a:rPr>
              <a:t>with</a:t>
            </a:r>
            <a:r>
              <a:rPr lang="es-ES" altLang="zh-CN" b="0" i="0" dirty="0">
                <a:solidFill>
                  <a:srgbClr val="000000"/>
                </a:solidFill>
                <a:effectLst/>
              </a:rPr>
              <a:t> prostitutes.</a:t>
            </a:r>
          </a:p>
          <a:p>
            <a:pPr marL="285750" indent="-285750" algn="l" fontAlgn="base">
              <a:buFont typeface="Arial" panose="020B0604020202020204" pitchFamily="34" charset="0"/>
              <a:buChar char="•"/>
            </a:pPr>
            <a:r>
              <a:rPr lang="en-US" altLang="zh-CN" b="0" i="0" dirty="0">
                <a:solidFill>
                  <a:srgbClr val="000000"/>
                </a:solidFill>
                <a:effectLst/>
              </a:rPr>
              <a:t>No exchange of money, food, employment, goods, assistance or services for sex or sexual </a:t>
            </a:r>
            <a:r>
              <a:rPr lang="en-US" altLang="zh-CN" b="0" i="0" dirty="0" err="1">
                <a:solidFill>
                  <a:srgbClr val="000000"/>
                </a:solidFill>
                <a:effectLst/>
              </a:rPr>
              <a:t>favours</a:t>
            </a:r>
            <a:r>
              <a:rPr lang="en-US" altLang="zh-CN" b="0" i="0" dirty="0">
                <a:solidFill>
                  <a:srgbClr val="000000"/>
                </a:solidFill>
                <a:effectLst/>
              </a:rPr>
              <a:t>.</a:t>
            </a:r>
          </a:p>
          <a:p>
            <a:pPr marL="285750" indent="-285750" algn="l" fontAlgn="base">
              <a:buFont typeface="Arial" panose="020B0604020202020204" pitchFamily="34" charset="0"/>
              <a:buChar char="•"/>
            </a:pPr>
            <a:r>
              <a:rPr lang="en-US" altLang="zh-CN" b="0" i="0" dirty="0">
                <a:solidFill>
                  <a:srgbClr val="000000"/>
                </a:solidFill>
                <a:effectLst/>
              </a:rPr>
              <a:t>No use of any child or adult to procure sex for others.</a:t>
            </a:r>
          </a:p>
          <a:p>
            <a:pPr marL="285750" indent="-285750" algn="l" fontAlgn="base">
              <a:buFont typeface="Arial" panose="020B0604020202020204" pitchFamily="34" charset="0"/>
              <a:buChar char="•"/>
            </a:pPr>
            <a:r>
              <a:rPr lang="en-US" altLang="zh-CN" b="0" i="0" dirty="0">
                <a:solidFill>
                  <a:srgbClr val="000000"/>
                </a:solidFill>
                <a:effectLst/>
              </a:rPr>
              <a:t>The UN strongly discourages sexual relationships between UN personnel and beneficiaries of assistance because of the inherent power imbalance. If you are unsure…don’t do it.</a:t>
            </a:r>
            <a:endParaRPr lang="ar-QA" b="0" i="0" dirty="0">
              <a:solidFill>
                <a:srgbClr val="000000"/>
              </a:solidFill>
              <a:effectLst/>
            </a:endParaRPr>
          </a:p>
        </p:txBody>
      </p:sp>
    </p:spTree>
    <p:extLst>
      <p:ext uri="{BB962C8B-B14F-4D97-AF65-F5344CB8AC3E}">
        <p14:creationId xmlns:p14="http://schemas.microsoft.com/office/powerpoint/2010/main" val="223821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DCBE04A-0788-445E-B603-CE18746C25B0}"/>
              </a:ext>
            </a:extLst>
          </p:cNvPr>
          <p:cNvSpPr txBox="1"/>
          <p:nvPr/>
        </p:nvSpPr>
        <p:spPr>
          <a:xfrm>
            <a:off x="390253" y="336293"/>
            <a:ext cx="10295890" cy="523220"/>
          </a:xfrm>
          <a:prstGeom prst="rect">
            <a:avLst/>
          </a:prstGeom>
          <a:noFill/>
        </p:spPr>
        <p:txBody>
          <a:bodyPr wrap="square">
            <a:spAutoFit/>
          </a:bodyPr>
          <a:lstStyle/>
          <a:p>
            <a:pPr algn="l"/>
            <a:r>
              <a:rPr lang="en-US" altLang="zh-CN" sz="2800" b="1" dirty="0">
                <a:solidFill>
                  <a:srgbClr val="00B0F0"/>
                </a:solidFill>
              </a:rPr>
              <a:t>LESSON 2. CONSEQUENCES FOR ABUSERS </a:t>
            </a:r>
            <a:endParaRPr lang="es-ES" sz="2800" b="1" dirty="0">
              <a:solidFill>
                <a:srgbClr val="00B0F0"/>
              </a:solidFill>
            </a:endParaRPr>
          </a:p>
        </p:txBody>
      </p:sp>
      <p:pic>
        <p:nvPicPr>
          <p:cNvPr id="7" name="Imagen 6">
            <a:extLst>
              <a:ext uri="{FF2B5EF4-FFF2-40B4-BE49-F238E27FC236}">
                <a16:creationId xmlns:a16="http://schemas.microsoft.com/office/drawing/2014/main" id="{AA6706AD-7A2B-47E0-B4DE-4F1C2734AAC2}"/>
              </a:ext>
            </a:extLst>
          </p:cNvPr>
          <p:cNvPicPr>
            <a:picLocks noChangeAspect="1"/>
          </p:cNvPicPr>
          <p:nvPr/>
        </p:nvPicPr>
        <p:blipFill>
          <a:blip r:embed="rId2"/>
          <a:stretch>
            <a:fillRect/>
          </a:stretch>
        </p:blipFill>
        <p:spPr>
          <a:xfrm>
            <a:off x="465707" y="1898424"/>
            <a:ext cx="6068314" cy="3061152"/>
          </a:xfrm>
          <a:prstGeom prst="rect">
            <a:avLst/>
          </a:prstGeom>
        </p:spPr>
      </p:pic>
      <p:sp>
        <p:nvSpPr>
          <p:cNvPr id="9" name="CuadroTexto 8">
            <a:extLst>
              <a:ext uri="{FF2B5EF4-FFF2-40B4-BE49-F238E27FC236}">
                <a16:creationId xmlns:a16="http://schemas.microsoft.com/office/drawing/2014/main" id="{286D8D64-4D70-48C5-BD8C-C5E8EB76F5F7}"/>
              </a:ext>
            </a:extLst>
          </p:cNvPr>
          <p:cNvSpPr txBox="1"/>
          <p:nvPr/>
        </p:nvSpPr>
        <p:spPr>
          <a:xfrm>
            <a:off x="6933356" y="1773781"/>
            <a:ext cx="5072856" cy="4401205"/>
          </a:xfrm>
          <a:prstGeom prst="rect">
            <a:avLst/>
          </a:prstGeom>
          <a:noFill/>
        </p:spPr>
        <p:txBody>
          <a:bodyPr wrap="square">
            <a:spAutoFit/>
          </a:bodyPr>
          <a:lstStyle/>
          <a:p>
            <a:r>
              <a:rPr lang="en-US" altLang="zh-CN" sz="2000" b="1" i="0" u="none" strike="noStrike" baseline="0" dirty="0">
                <a:solidFill>
                  <a:srgbClr val="00B0F0"/>
                </a:solidFill>
              </a:rPr>
              <a:t>What will you learn in lesson 2?</a:t>
            </a:r>
          </a:p>
          <a:p>
            <a:endParaRPr lang="es-ES" sz="2000" b="0" i="0" u="none" strike="noStrike" baseline="0" dirty="0">
              <a:solidFill>
                <a:srgbClr val="000000"/>
              </a:solidFill>
            </a:endParaRPr>
          </a:p>
          <a:p>
            <a:r>
              <a:rPr lang="en-US" altLang="zh-CN" sz="2000" b="0" i="0" u="none" strike="noStrike" baseline="0" dirty="0">
                <a:solidFill>
                  <a:srgbClr val="000000"/>
                </a:solidFill>
              </a:rPr>
              <a:t>Welcome to lesson 2: Consequences for abusers </a:t>
            </a:r>
          </a:p>
          <a:p>
            <a:endParaRPr lang="es-ES" sz="2000" b="1" i="0" dirty="0">
              <a:solidFill>
                <a:srgbClr val="009EDB"/>
              </a:solidFill>
              <a:effectLst/>
            </a:endParaRPr>
          </a:p>
          <a:p>
            <a:r>
              <a:rPr lang="en-US" altLang="zh-CN" sz="2000" b="1" i="0" dirty="0">
                <a:solidFill>
                  <a:srgbClr val="00B0F0"/>
                </a:solidFill>
                <a:effectLst/>
              </a:rPr>
              <a:t>In this lesson, you will learn about:</a:t>
            </a:r>
          </a:p>
          <a:p>
            <a:r>
              <a:rPr lang="fr-FR" sz="2000" b="1" i="0" dirty="0">
                <a:solidFill>
                  <a:srgbClr val="009EDB"/>
                </a:solidFill>
                <a:effectLst/>
              </a:rPr>
              <a:t> </a:t>
            </a:r>
          </a:p>
          <a:p>
            <a:pPr marL="285750" indent="-285750">
              <a:buFont typeface="Arial" panose="020B0604020202020204" pitchFamily="34" charset="0"/>
              <a:buChar char="•"/>
            </a:pPr>
            <a:r>
              <a:rPr lang="en-US" altLang="zh-CN" sz="2000" b="0" i="0" dirty="0">
                <a:solidFill>
                  <a:srgbClr val="000000"/>
                </a:solidFill>
                <a:effectLst/>
              </a:rPr>
              <a:t>What is the impact of sexual exploitation and abuse on victims?</a:t>
            </a:r>
          </a:p>
          <a:p>
            <a:pPr marL="285750" indent="-285750">
              <a:buFont typeface="Arial" panose="020B0604020202020204" pitchFamily="34" charset="0"/>
              <a:buChar char="•"/>
            </a:pPr>
            <a:r>
              <a:rPr lang="en-US" altLang="zh-CN" sz="2000" b="0" i="0" dirty="0">
                <a:solidFill>
                  <a:srgbClr val="000000"/>
                </a:solidFill>
                <a:effectLst/>
              </a:rPr>
              <a:t>What are the consequences for UN personnel who commit sexual exploitation and abuse?</a:t>
            </a:r>
          </a:p>
          <a:p>
            <a:pPr marL="285750" indent="-285750">
              <a:buFont typeface="Arial" panose="020B0604020202020204" pitchFamily="34" charset="0"/>
              <a:buChar char="•"/>
            </a:pPr>
            <a:r>
              <a:rPr lang="en-US" altLang="zh-CN" sz="2000" b="0" i="0" dirty="0">
                <a:solidFill>
                  <a:srgbClr val="000000"/>
                </a:solidFill>
                <a:effectLst/>
              </a:rPr>
              <a:t>How does sexual exploitation and abuse damage the work of the UN?</a:t>
            </a:r>
            <a:endParaRPr lang="ar-QA" sz="2000" b="0" i="0" dirty="0">
              <a:solidFill>
                <a:srgbClr val="000000"/>
              </a:solidFill>
              <a:effectLst/>
            </a:endParaRPr>
          </a:p>
        </p:txBody>
      </p:sp>
    </p:spTree>
    <p:extLst>
      <p:ext uri="{BB962C8B-B14F-4D97-AF65-F5344CB8AC3E}">
        <p14:creationId xmlns:p14="http://schemas.microsoft.com/office/powerpoint/2010/main" val="3651990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DCBE04A-0788-445E-B603-CE18746C25B0}"/>
              </a:ext>
            </a:extLst>
          </p:cNvPr>
          <p:cNvSpPr txBox="1"/>
          <p:nvPr/>
        </p:nvSpPr>
        <p:spPr>
          <a:xfrm>
            <a:off x="410684" y="329347"/>
            <a:ext cx="10224595" cy="523220"/>
          </a:xfrm>
          <a:prstGeom prst="rect">
            <a:avLst/>
          </a:prstGeom>
          <a:noFill/>
        </p:spPr>
        <p:txBody>
          <a:bodyPr wrap="square">
            <a:spAutoFit/>
          </a:bodyPr>
          <a:lstStyle/>
          <a:p>
            <a:r>
              <a:rPr lang="en-US" altLang="zh-CN" sz="2800" b="1" dirty="0">
                <a:solidFill>
                  <a:srgbClr val="00B0F0"/>
                </a:solidFill>
              </a:rPr>
              <a:t>What is the impact of sexual exploitation and abuse on victims?</a:t>
            </a:r>
            <a:endParaRPr lang="es-ES" sz="2800" b="1" dirty="0">
              <a:solidFill>
                <a:srgbClr val="00B0F0"/>
              </a:solidFill>
            </a:endParaRPr>
          </a:p>
        </p:txBody>
      </p:sp>
      <p:sp>
        <p:nvSpPr>
          <p:cNvPr id="5" name="Rectángulo 4">
            <a:extLst>
              <a:ext uri="{FF2B5EF4-FFF2-40B4-BE49-F238E27FC236}">
                <a16:creationId xmlns:a16="http://schemas.microsoft.com/office/drawing/2014/main" id="{D7B04718-1818-4F3A-89B4-B4354F22B588}"/>
              </a:ext>
            </a:extLst>
          </p:cNvPr>
          <p:cNvSpPr/>
          <p:nvPr/>
        </p:nvSpPr>
        <p:spPr>
          <a:xfrm>
            <a:off x="0" y="1992086"/>
            <a:ext cx="12192000" cy="1436914"/>
          </a:xfrm>
          <a:prstGeom prst="rect">
            <a:avLst/>
          </a:prstGeom>
          <a:solidFill>
            <a:srgbClr val="019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i="0" dirty="0">
                <a:solidFill>
                  <a:srgbClr val="FFFFFF"/>
                </a:solidFill>
                <a:effectLst/>
                <a:latin typeface="+mj-lt"/>
              </a:rPr>
              <a:t>Sexual exploitation and abuse harms victims’ minds and bodies and violates their dignity.</a:t>
            </a:r>
            <a:endParaRPr lang="es-ES" sz="2400" dirty="0">
              <a:latin typeface="+mj-lt"/>
            </a:endParaRPr>
          </a:p>
        </p:txBody>
      </p:sp>
    </p:spTree>
    <p:extLst>
      <p:ext uri="{BB962C8B-B14F-4D97-AF65-F5344CB8AC3E}">
        <p14:creationId xmlns:p14="http://schemas.microsoft.com/office/powerpoint/2010/main" val="25594321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C2C715FB-A094-4225-A8BA-95427432BE4F}"/>
              </a:ext>
            </a:extLst>
          </p:cNvPr>
          <p:cNvSpPr txBox="1"/>
          <p:nvPr/>
        </p:nvSpPr>
        <p:spPr>
          <a:xfrm>
            <a:off x="3302358" y="1809651"/>
            <a:ext cx="8889641" cy="830997"/>
          </a:xfrm>
          <a:prstGeom prst="rect">
            <a:avLst/>
          </a:prstGeom>
          <a:noFill/>
        </p:spPr>
        <p:txBody>
          <a:bodyPr wrap="square">
            <a:spAutoFit/>
          </a:bodyPr>
          <a:lstStyle/>
          <a:p>
            <a:pPr algn="l"/>
            <a:r>
              <a:rPr lang="en-US" altLang="zh-CN" sz="2400" b="0" i="0" dirty="0">
                <a:solidFill>
                  <a:srgbClr val="000000"/>
                </a:solidFill>
                <a:effectLst/>
              </a:rPr>
              <a:t>Can you tell me more about the ways in which sexual exploitation and abuse impacts its victims?</a:t>
            </a:r>
            <a:endParaRPr lang="es-ES" sz="2400" b="0" i="0" dirty="0">
              <a:solidFill>
                <a:srgbClr val="000000"/>
              </a:solidFill>
              <a:effectLst/>
            </a:endParaRPr>
          </a:p>
        </p:txBody>
      </p:sp>
      <p:pic>
        <p:nvPicPr>
          <p:cNvPr id="6" name="Imagen 5">
            <a:extLst>
              <a:ext uri="{FF2B5EF4-FFF2-40B4-BE49-F238E27FC236}">
                <a16:creationId xmlns:a16="http://schemas.microsoft.com/office/drawing/2014/main" id="{1C61C86C-3003-45D3-B6F9-8142766E0E99}"/>
              </a:ext>
            </a:extLst>
          </p:cNvPr>
          <p:cNvPicPr>
            <a:picLocks noChangeAspect="1"/>
          </p:cNvPicPr>
          <p:nvPr/>
        </p:nvPicPr>
        <p:blipFill>
          <a:blip r:embed="rId2"/>
          <a:stretch>
            <a:fillRect/>
          </a:stretch>
        </p:blipFill>
        <p:spPr>
          <a:xfrm>
            <a:off x="-435431" y="1809651"/>
            <a:ext cx="5048349" cy="5048349"/>
          </a:xfrm>
          <a:prstGeom prst="rect">
            <a:avLst/>
          </a:prstGeom>
        </p:spPr>
      </p:pic>
      <p:sp>
        <p:nvSpPr>
          <p:cNvPr id="8" name="CuadroTexto 7">
            <a:extLst>
              <a:ext uri="{FF2B5EF4-FFF2-40B4-BE49-F238E27FC236}">
                <a16:creationId xmlns:a16="http://schemas.microsoft.com/office/drawing/2014/main" id="{255860A0-901D-4252-A6C5-EAE3AC3C82A7}"/>
              </a:ext>
            </a:extLst>
          </p:cNvPr>
          <p:cNvSpPr txBox="1"/>
          <p:nvPr/>
        </p:nvSpPr>
        <p:spPr>
          <a:xfrm>
            <a:off x="379852" y="233809"/>
            <a:ext cx="9430069" cy="954107"/>
          </a:xfrm>
          <a:prstGeom prst="rect">
            <a:avLst/>
          </a:prstGeom>
          <a:noFill/>
        </p:spPr>
        <p:txBody>
          <a:bodyPr wrap="square">
            <a:spAutoFit/>
          </a:bodyPr>
          <a:lstStyle/>
          <a:p>
            <a:r>
              <a:rPr lang="en-US" altLang="zh-CN" sz="2800" b="1" dirty="0">
                <a:solidFill>
                  <a:srgbClr val="00B0F0"/>
                </a:solidFill>
              </a:rPr>
              <a:t>What is the impact of sexual exploitation and abuse on victims?</a:t>
            </a:r>
            <a:endParaRPr lang="es-ES" sz="2800" b="1" dirty="0">
              <a:solidFill>
                <a:srgbClr val="00B0F0"/>
              </a:solidFill>
            </a:endParaRPr>
          </a:p>
        </p:txBody>
      </p:sp>
    </p:spTree>
    <p:extLst>
      <p:ext uri="{BB962C8B-B14F-4D97-AF65-F5344CB8AC3E}">
        <p14:creationId xmlns:p14="http://schemas.microsoft.com/office/powerpoint/2010/main" val="35607769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ropped">
            <a:extLst>
              <a:ext uri="{FF2B5EF4-FFF2-40B4-BE49-F238E27FC236}">
                <a16:creationId xmlns:a16="http://schemas.microsoft.com/office/drawing/2014/main" id="{A9732867-5B17-490A-8F96-F3B204638D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7500"/>
          <a:stretch/>
        </p:blipFill>
        <p:spPr bwMode="auto">
          <a:xfrm>
            <a:off x="295060" y="1059046"/>
            <a:ext cx="3810000" cy="5798954"/>
          </a:xfrm>
          <a:prstGeom prst="rect">
            <a:avLst/>
          </a:prstGeom>
          <a:noFill/>
          <a:extLst>
            <a:ext uri="{909E8E84-426E-40DD-AFC4-6F175D3DCCD1}">
              <a14:hiddenFill xmlns:a14="http://schemas.microsoft.com/office/drawing/2010/main">
                <a:solidFill>
                  <a:srgbClr val="FFFFFF"/>
                </a:solidFill>
              </a14:hiddenFill>
            </a:ext>
          </a:extLst>
        </p:spPr>
      </p:pic>
      <p:sp>
        <p:nvSpPr>
          <p:cNvPr id="12" name="CuadroTexto 11">
            <a:extLst>
              <a:ext uri="{FF2B5EF4-FFF2-40B4-BE49-F238E27FC236}">
                <a16:creationId xmlns:a16="http://schemas.microsoft.com/office/drawing/2014/main" id="{494A0885-D43E-4C63-96A8-7DB53D4306B5}"/>
              </a:ext>
            </a:extLst>
          </p:cNvPr>
          <p:cNvSpPr txBox="1"/>
          <p:nvPr/>
        </p:nvSpPr>
        <p:spPr>
          <a:xfrm>
            <a:off x="3309257" y="1612292"/>
            <a:ext cx="8587683" cy="2062103"/>
          </a:xfrm>
          <a:prstGeom prst="rect">
            <a:avLst/>
          </a:prstGeom>
          <a:noFill/>
        </p:spPr>
        <p:txBody>
          <a:bodyPr wrap="square">
            <a:spAutoFit/>
          </a:bodyPr>
          <a:lstStyle/>
          <a:p>
            <a:r>
              <a:rPr lang="es-ES" sz="2000" b="1" i="0" dirty="0">
                <a:solidFill>
                  <a:srgbClr val="000000"/>
                </a:solidFill>
                <a:effectLst/>
              </a:rPr>
              <a:t>Malik</a:t>
            </a:r>
            <a:endParaRPr lang="es-ES" b="1" i="0" dirty="0">
              <a:solidFill>
                <a:srgbClr val="000000"/>
              </a:solidFill>
              <a:effectLst/>
            </a:endParaRPr>
          </a:p>
          <a:p>
            <a:endParaRPr lang="es-ES" b="1" dirty="0">
              <a:solidFill>
                <a:srgbClr val="000000"/>
              </a:solidFill>
            </a:endParaRPr>
          </a:p>
          <a:p>
            <a:pPr algn="l" fontAlgn="base"/>
            <a:r>
              <a:rPr lang="en-US" altLang="zh-CN" b="0" i="0" dirty="0">
                <a:solidFill>
                  <a:srgbClr val="000000"/>
                </a:solidFill>
                <a:effectLst/>
              </a:rPr>
              <a:t>Sexual exploitation and abuse harms victims physically.</a:t>
            </a:r>
          </a:p>
          <a:p>
            <a:pPr algn="l" fontAlgn="base"/>
            <a:endParaRPr lang="en-US" altLang="zh-CN" b="0" i="0" dirty="0">
              <a:solidFill>
                <a:srgbClr val="000000"/>
              </a:solidFill>
              <a:effectLst/>
            </a:endParaRPr>
          </a:p>
          <a:p>
            <a:pPr algn="l" fontAlgn="base"/>
            <a:r>
              <a:rPr lang="en-US" altLang="zh-CN" b="1" i="0" dirty="0">
                <a:solidFill>
                  <a:srgbClr val="000000"/>
                </a:solidFill>
                <a:effectLst/>
              </a:rPr>
              <a:t>Physical harm:</a:t>
            </a:r>
          </a:p>
          <a:p>
            <a:pPr algn="l" fontAlgn="base"/>
            <a:r>
              <a:rPr lang="en-US" altLang="zh-CN" b="0" i="0" dirty="0">
                <a:solidFill>
                  <a:srgbClr val="000000"/>
                </a:solidFill>
                <a:effectLst/>
              </a:rPr>
              <a:t>Bruising and injuries, problems with the reproductive system, unwanted pregnancy, sexual dysfunction, contracting HIV or other sexually transmitted infections.</a:t>
            </a:r>
            <a:endParaRPr lang="zh-CN" altLang="es-ES" b="0" i="0" dirty="0">
              <a:solidFill>
                <a:srgbClr val="000000"/>
              </a:solidFill>
              <a:effectLst/>
            </a:endParaRPr>
          </a:p>
        </p:txBody>
      </p:sp>
      <p:sp>
        <p:nvSpPr>
          <p:cNvPr id="7" name="CuadroTexto 6">
            <a:extLst>
              <a:ext uri="{FF2B5EF4-FFF2-40B4-BE49-F238E27FC236}">
                <a16:creationId xmlns:a16="http://schemas.microsoft.com/office/drawing/2014/main" id="{12F55D89-16A9-4869-8E90-088F9A617C2E}"/>
              </a:ext>
            </a:extLst>
          </p:cNvPr>
          <p:cNvSpPr txBox="1"/>
          <p:nvPr/>
        </p:nvSpPr>
        <p:spPr>
          <a:xfrm>
            <a:off x="387358" y="252471"/>
            <a:ext cx="9323173" cy="954107"/>
          </a:xfrm>
          <a:prstGeom prst="rect">
            <a:avLst/>
          </a:prstGeom>
          <a:noFill/>
        </p:spPr>
        <p:txBody>
          <a:bodyPr wrap="square">
            <a:spAutoFit/>
          </a:bodyPr>
          <a:lstStyle/>
          <a:p>
            <a:r>
              <a:rPr lang="en-US" altLang="zh-CN" sz="2800" b="1" dirty="0">
                <a:solidFill>
                  <a:srgbClr val="00B0F0"/>
                </a:solidFill>
              </a:rPr>
              <a:t>What is the impact of sexual exploitation and abuse on victims?</a:t>
            </a:r>
            <a:endParaRPr lang="es-ES" sz="2800" b="1" dirty="0">
              <a:solidFill>
                <a:srgbClr val="00B0F0"/>
              </a:solidFill>
            </a:endParaRPr>
          </a:p>
        </p:txBody>
      </p:sp>
    </p:spTree>
    <p:extLst>
      <p:ext uri="{BB962C8B-B14F-4D97-AF65-F5344CB8AC3E}">
        <p14:creationId xmlns:p14="http://schemas.microsoft.com/office/powerpoint/2010/main" val="29439441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ropped">
            <a:extLst>
              <a:ext uri="{FF2B5EF4-FFF2-40B4-BE49-F238E27FC236}">
                <a16:creationId xmlns:a16="http://schemas.microsoft.com/office/drawing/2014/main" id="{18A8260F-6DF4-455E-BEE5-39228D3D10A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125" r="40357"/>
          <a:stretch/>
        </p:blipFill>
        <p:spPr bwMode="auto">
          <a:xfrm>
            <a:off x="8860972" y="626892"/>
            <a:ext cx="2710542" cy="6231108"/>
          </a:xfrm>
          <a:prstGeom prst="rect">
            <a:avLst/>
          </a:prstGeom>
          <a:noFill/>
          <a:extLst>
            <a:ext uri="{909E8E84-426E-40DD-AFC4-6F175D3DCCD1}">
              <a14:hiddenFill xmlns:a14="http://schemas.microsoft.com/office/drawing/2010/main">
                <a:solidFill>
                  <a:srgbClr val="FFFFFF"/>
                </a:solidFill>
              </a14:hiddenFill>
            </a:ext>
          </a:extLst>
        </p:spPr>
      </p:pic>
      <p:sp>
        <p:nvSpPr>
          <p:cNvPr id="14" name="CuadroTexto 13">
            <a:extLst>
              <a:ext uri="{FF2B5EF4-FFF2-40B4-BE49-F238E27FC236}">
                <a16:creationId xmlns:a16="http://schemas.microsoft.com/office/drawing/2014/main" id="{D2ED5B35-4F10-4EF8-B250-AA295074D497}"/>
              </a:ext>
            </a:extLst>
          </p:cNvPr>
          <p:cNvSpPr txBox="1"/>
          <p:nvPr/>
        </p:nvSpPr>
        <p:spPr>
          <a:xfrm>
            <a:off x="434122" y="1523943"/>
            <a:ext cx="7978792" cy="2616101"/>
          </a:xfrm>
          <a:prstGeom prst="rect">
            <a:avLst/>
          </a:prstGeom>
          <a:noFill/>
        </p:spPr>
        <p:txBody>
          <a:bodyPr wrap="square">
            <a:spAutoFit/>
          </a:bodyPr>
          <a:lstStyle>
            <a:defPPr>
              <a:defRPr lang="es-ES"/>
            </a:defPPr>
            <a:lvl1pPr>
              <a:defRPr b="1" i="0">
                <a:solidFill>
                  <a:srgbClr val="000000"/>
                </a:solidFill>
                <a:effectLst/>
              </a:defRPr>
            </a:lvl1pPr>
          </a:lstStyle>
          <a:p>
            <a:r>
              <a:rPr lang="es-ES" sz="2000" dirty="0" err="1"/>
              <a:t>Fatou</a:t>
            </a:r>
            <a:endParaRPr lang="es-ES" sz="2000" dirty="0"/>
          </a:p>
          <a:p>
            <a:pPr algn="l" fontAlgn="base"/>
            <a:endParaRPr lang="es-ES" b="0" i="0" dirty="0">
              <a:solidFill>
                <a:srgbClr val="000000"/>
              </a:solidFill>
              <a:effectLst/>
            </a:endParaRPr>
          </a:p>
          <a:p>
            <a:pPr algn="l" fontAlgn="base"/>
            <a:r>
              <a:rPr lang="es-ES" altLang="zh-CN" b="0" i="0" dirty="0" err="1">
                <a:solidFill>
                  <a:srgbClr val="000000"/>
                </a:solidFill>
                <a:effectLst/>
              </a:rPr>
              <a:t>It</a:t>
            </a:r>
            <a:r>
              <a:rPr lang="es-ES" altLang="zh-CN" b="0" i="0" dirty="0">
                <a:solidFill>
                  <a:srgbClr val="000000"/>
                </a:solidFill>
                <a:effectLst/>
              </a:rPr>
              <a:t> </a:t>
            </a:r>
            <a:r>
              <a:rPr lang="es-ES" altLang="zh-CN" b="0" i="0" dirty="0" err="1">
                <a:solidFill>
                  <a:srgbClr val="000000"/>
                </a:solidFill>
                <a:effectLst/>
              </a:rPr>
              <a:t>also</a:t>
            </a:r>
            <a:r>
              <a:rPr lang="es-ES" altLang="zh-CN" b="0" i="0" dirty="0">
                <a:solidFill>
                  <a:srgbClr val="000000"/>
                </a:solidFill>
                <a:effectLst/>
              </a:rPr>
              <a:t> </a:t>
            </a:r>
            <a:r>
              <a:rPr lang="es-ES" altLang="zh-CN" b="0" i="0" dirty="0" err="1">
                <a:solidFill>
                  <a:srgbClr val="000000"/>
                </a:solidFill>
                <a:effectLst/>
              </a:rPr>
              <a:t>harms</a:t>
            </a:r>
            <a:r>
              <a:rPr lang="es-ES" altLang="zh-CN" b="0" i="0" dirty="0">
                <a:solidFill>
                  <a:srgbClr val="000000"/>
                </a:solidFill>
                <a:effectLst/>
              </a:rPr>
              <a:t> </a:t>
            </a:r>
            <a:r>
              <a:rPr lang="es-ES" altLang="zh-CN" b="0" i="0" dirty="0" err="1">
                <a:solidFill>
                  <a:srgbClr val="000000"/>
                </a:solidFill>
                <a:effectLst/>
              </a:rPr>
              <a:t>victims</a:t>
            </a:r>
            <a:r>
              <a:rPr lang="es-ES" altLang="zh-CN" b="0" i="0" dirty="0">
                <a:solidFill>
                  <a:srgbClr val="000000"/>
                </a:solidFill>
                <a:effectLst/>
              </a:rPr>
              <a:t> </a:t>
            </a:r>
            <a:r>
              <a:rPr lang="es-ES" altLang="zh-CN" b="0" i="0" dirty="0" err="1">
                <a:solidFill>
                  <a:srgbClr val="000000"/>
                </a:solidFill>
                <a:effectLst/>
              </a:rPr>
              <a:t>emotionally</a:t>
            </a:r>
            <a:r>
              <a:rPr lang="es-ES" altLang="zh-CN" b="0" i="0" dirty="0">
                <a:solidFill>
                  <a:srgbClr val="000000"/>
                </a:solidFill>
                <a:effectLst/>
              </a:rPr>
              <a:t> and </a:t>
            </a:r>
            <a:r>
              <a:rPr lang="es-ES" altLang="zh-CN" b="0" i="0" dirty="0" err="1">
                <a:solidFill>
                  <a:srgbClr val="000000"/>
                </a:solidFill>
                <a:effectLst/>
              </a:rPr>
              <a:t>psychologically</a:t>
            </a:r>
            <a:r>
              <a:rPr lang="es-ES" altLang="zh-CN" b="0" i="0" dirty="0">
                <a:solidFill>
                  <a:srgbClr val="000000"/>
                </a:solidFill>
                <a:effectLst/>
              </a:rPr>
              <a:t>.</a:t>
            </a:r>
          </a:p>
          <a:p>
            <a:pPr algn="l" fontAlgn="base"/>
            <a:endParaRPr lang="es-ES" altLang="zh-CN" b="0" i="0" dirty="0">
              <a:solidFill>
                <a:srgbClr val="000000"/>
              </a:solidFill>
              <a:effectLst/>
            </a:endParaRPr>
          </a:p>
          <a:p>
            <a:pPr algn="l" fontAlgn="base"/>
            <a:r>
              <a:rPr lang="es-ES" altLang="zh-CN" i="0" dirty="0" err="1">
                <a:solidFill>
                  <a:srgbClr val="000000"/>
                </a:solidFill>
                <a:effectLst/>
              </a:rPr>
              <a:t>Emotional</a:t>
            </a:r>
            <a:r>
              <a:rPr lang="es-ES" altLang="zh-CN" i="0" dirty="0">
                <a:solidFill>
                  <a:srgbClr val="000000"/>
                </a:solidFill>
                <a:effectLst/>
              </a:rPr>
              <a:t> and </a:t>
            </a:r>
            <a:r>
              <a:rPr lang="es-ES" altLang="zh-CN" i="0" dirty="0" err="1">
                <a:solidFill>
                  <a:srgbClr val="000000"/>
                </a:solidFill>
                <a:effectLst/>
              </a:rPr>
              <a:t>psychological</a:t>
            </a:r>
            <a:r>
              <a:rPr lang="es-ES" altLang="zh-CN" i="0" dirty="0">
                <a:solidFill>
                  <a:srgbClr val="000000"/>
                </a:solidFill>
                <a:effectLst/>
              </a:rPr>
              <a:t> </a:t>
            </a:r>
            <a:r>
              <a:rPr lang="es-ES" altLang="zh-CN" i="0" dirty="0" err="1">
                <a:solidFill>
                  <a:srgbClr val="000000"/>
                </a:solidFill>
                <a:effectLst/>
              </a:rPr>
              <a:t>harm</a:t>
            </a:r>
            <a:r>
              <a:rPr lang="es-ES" altLang="zh-CN" i="0" dirty="0">
                <a:solidFill>
                  <a:srgbClr val="000000"/>
                </a:solidFill>
                <a:effectLst/>
              </a:rPr>
              <a:t>:</a:t>
            </a:r>
          </a:p>
          <a:p>
            <a:pPr algn="l" fontAlgn="base"/>
            <a:endParaRPr lang="es-ES" altLang="zh-CN" b="0" i="0" dirty="0">
              <a:solidFill>
                <a:srgbClr val="000000"/>
              </a:solidFill>
              <a:effectLst/>
            </a:endParaRPr>
          </a:p>
          <a:p>
            <a:pPr algn="l" fontAlgn="base"/>
            <a:r>
              <a:rPr lang="es-ES" altLang="zh-CN" b="0" i="0" dirty="0" err="1">
                <a:solidFill>
                  <a:srgbClr val="000000"/>
                </a:solidFill>
                <a:effectLst/>
              </a:rPr>
              <a:t>Feelings</a:t>
            </a:r>
            <a:r>
              <a:rPr lang="es-ES" altLang="zh-CN" b="0" i="0" dirty="0">
                <a:solidFill>
                  <a:srgbClr val="000000"/>
                </a:solidFill>
                <a:effectLst/>
              </a:rPr>
              <a:t> </a:t>
            </a:r>
            <a:r>
              <a:rPr lang="es-ES" altLang="zh-CN" b="0" i="0" dirty="0" err="1">
                <a:solidFill>
                  <a:srgbClr val="000000"/>
                </a:solidFill>
                <a:effectLst/>
              </a:rPr>
              <a:t>of</a:t>
            </a:r>
            <a:r>
              <a:rPr lang="es-ES" altLang="zh-CN" b="0" i="0" dirty="0">
                <a:solidFill>
                  <a:srgbClr val="000000"/>
                </a:solidFill>
                <a:effectLst/>
              </a:rPr>
              <a:t> </a:t>
            </a:r>
            <a:r>
              <a:rPr lang="es-ES" altLang="zh-CN" b="0" i="0" dirty="0" err="1">
                <a:solidFill>
                  <a:srgbClr val="000000"/>
                </a:solidFill>
                <a:effectLst/>
              </a:rPr>
              <a:t>shame</a:t>
            </a:r>
            <a:r>
              <a:rPr lang="es-ES" altLang="zh-CN" b="0" i="0" dirty="0">
                <a:solidFill>
                  <a:srgbClr val="000000"/>
                </a:solidFill>
                <a:effectLst/>
              </a:rPr>
              <a:t> and </a:t>
            </a:r>
            <a:r>
              <a:rPr lang="es-ES" altLang="zh-CN" b="0" i="0" dirty="0" err="1">
                <a:solidFill>
                  <a:srgbClr val="000000"/>
                </a:solidFill>
                <a:effectLst/>
              </a:rPr>
              <a:t>guilt</a:t>
            </a:r>
            <a:r>
              <a:rPr lang="es-ES" altLang="zh-CN" b="0" i="0" dirty="0">
                <a:solidFill>
                  <a:srgbClr val="000000"/>
                </a:solidFill>
                <a:effectLst/>
              </a:rPr>
              <a:t>, </a:t>
            </a:r>
            <a:r>
              <a:rPr lang="es-ES" altLang="zh-CN" b="0" i="0" dirty="0" err="1">
                <a:solidFill>
                  <a:srgbClr val="000000"/>
                </a:solidFill>
                <a:effectLst/>
              </a:rPr>
              <a:t>poor</a:t>
            </a:r>
            <a:r>
              <a:rPr lang="es-ES" altLang="zh-CN" b="0" i="0" dirty="0">
                <a:solidFill>
                  <a:srgbClr val="000000"/>
                </a:solidFill>
                <a:effectLst/>
              </a:rPr>
              <a:t> </a:t>
            </a:r>
            <a:r>
              <a:rPr lang="es-ES" altLang="zh-CN" b="0" i="0" dirty="0" err="1">
                <a:solidFill>
                  <a:srgbClr val="000000"/>
                </a:solidFill>
                <a:effectLst/>
              </a:rPr>
              <a:t>self-esteem</a:t>
            </a:r>
            <a:r>
              <a:rPr lang="es-ES" altLang="zh-CN" b="0" i="0" dirty="0">
                <a:solidFill>
                  <a:srgbClr val="000000"/>
                </a:solidFill>
                <a:effectLst/>
              </a:rPr>
              <a:t>, </a:t>
            </a:r>
            <a:r>
              <a:rPr lang="es-ES" altLang="zh-CN" b="0" i="0" dirty="0" err="1">
                <a:solidFill>
                  <a:srgbClr val="000000"/>
                </a:solidFill>
                <a:effectLst/>
              </a:rPr>
              <a:t>anxiety</a:t>
            </a:r>
            <a:r>
              <a:rPr lang="es-ES" altLang="zh-CN" b="0" i="0" dirty="0">
                <a:solidFill>
                  <a:srgbClr val="000000"/>
                </a:solidFill>
                <a:effectLst/>
              </a:rPr>
              <a:t>, </a:t>
            </a:r>
            <a:r>
              <a:rPr lang="es-ES" altLang="zh-CN" b="0" i="0" dirty="0" err="1">
                <a:solidFill>
                  <a:srgbClr val="000000"/>
                </a:solidFill>
                <a:effectLst/>
              </a:rPr>
              <a:t>depression</a:t>
            </a:r>
            <a:r>
              <a:rPr lang="es-ES" altLang="zh-CN" b="0" i="0" dirty="0">
                <a:solidFill>
                  <a:srgbClr val="000000"/>
                </a:solidFill>
                <a:effectLst/>
              </a:rPr>
              <a:t>, </a:t>
            </a:r>
            <a:r>
              <a:rPr lang="es-ES" altLang="zh-CN" b="0" i="0" dirty="0" err="1">
                <a:solidFill>
                  <a:srgbClr val="000000"/>
                </a:solidFill>
                <a:effectLst/>
              </a:rPr>
              <a:t>eating</a:t>
            </a:r>
            <a:r>
              <a:rPr lang="es-ES" altLang="zh-CN" b="0" i="0" dirty="0">
                <a:solidFill>
                  <a:srgbClr val="000000"/>
                </a:solidFill>
                <a:effectLst/>
              </a:rPr>
              <a:t> and sleeping </a:t>
            </a:r>
            <a:r>
              <a:rPr lang="es-ES" altLang="zh-CN" b="0" i="0" dirty="0" err="1">
                <a:solidFill>
                  <a:srgbClr val="000000"/>
                </a:solidFill>
                <a:effectLst/>
              </a:rPr>
              <a:t>disorders</a:t>
            </a:r>
            <a:r>
              <a:rPr lang="es-ES" altLang="zh-CN" b="0" i="0" dirty="0">
                <a:solidFill>
                  <a:srgbClr val="000000"/>
                </a:solidFill>
                <a:effectLst/>
              </a:rPr>
              <a:t>, </a:t>
            </a:r>
            <a:r>
              <a:rPr lang="es-ES" altLang="zh-CN" b="0" i="0" dirty="0" err="1">
                <a:solidFill>
                  <a:srgbClr val="000000"/>
                </a:solidFill>
                <a:effectLst/>
              </a:rPr>
              <a:t>suicidal</a:t>
            </a:r>
            <a:r>
              <a:rPr lang="es-ES" altLang="zh-CN" b="0" i="0" dirty="0">
                <a:solidFill>
                  <a:srgbClr val="000000"/>
                </a:solidFill>
                <a:effectLst/>
              </a:rPr>
              <a:t> </a:t>
            </a:r>
            <a:r>
              <a:rPr lang="es-ES" altLang="zh-CN" b="0" i="0" dirty="0" err="1">
                <a:solidFill>
                  <a:srgbClr val="000000"/>
                </a:solidFill>
                <a:effectLst/>
              </a:rPr>
              <a:t>behaviour</a:t>
            </a:r>
            <a:r>
              <a:rPr lang="es-ES" altLang="zh-CN" b="0" i="0" dirty="0">
                <a:solidFill>
                  <a:srgbClr val="000000"/>
                </a:solidFill>
                <a:effectLst/>
              </a:rPr>
              <a:t> and </a:t>
            </a:r>
            <a:r>
              <a:rPr lang="es-ES" altLang="zh-CN" b="0" i="0" dirty="0" err="1">
                <a:solidFill>
                  <a:srgbClr val="000000"/>
                </a:solidFill>
                <a:effectLst/>
              </a:rPr>
              <a:t>self-harm</a:t>
            </a:r>
            <a:r>
              <a:rPr lang="es-ES" altLang="zh-CN" b="0" i="0" dirty="0">
                <a:solidFill>
                  <a:srgbClr val="000000"/>
                </a:solidFill>
                <a:effectLst/>
              </a:rPr>
              <a:t>, alcohol and </a:t>
            </a:r>
            <a:r>
              <a:rPr lang="es-ES" altLang="zh-CN" b="0" i="0" dirty="0" err="1">
                <a:solidFill>
                  <a:srgbClr val="000000"/>
                </a:solidFill>
                <a:effectLst/>
              </a:rPr>
              <a:t>drug</a:t>
            </a:r>
            <a:r>
              <a:rPr lang="es-ES" altLang="zh-CN" b="0" i="0" dirty="0">
                <a:solidFill>
                  <a:srgbClr val="000000"/>
                </a:solidFill>
                <a:effectLst/>
              </a:rPr>
              <a:t> abuse, </a:t>
            </a:r>
            <a:r>
              <a:rPr lang="es-ES" altLang="zh-CN" b="0" i="0" dirty="0" err="1">
                <a:solidFill>
                  <a:srgbClr val="000000"/>
                </a:solidFill>
                <a:effectLst/>
              </a:rPr>
              <a:t>unsafe</a:t>
            </a:r>
            <a:r>
              <a:rPr lang="es-ES" altLang="zh-CN" b="0" i="0" dirty="0">
                <a:solidFill>
                  <a:srgbClr val="000000"/>
                </a:solidFill>
                <a:effectLst/>
              </a:rPr>
              <a:t> sexual </a:t>
            </a:r>
            <a:r>
              <a:rPr lang="es-ES" altLang="zh-CN" b="0" i="0" dirty="0" err="1">
                <a:solidFill>
                  <a:srgbClr val="000000"/>
                </a:solidFill>
                <a:effectLst/>
              </a:rPr>
              <a:t>behaviour</a:t>
            </a:r>
            <a:r>
              <a:rPr lang="es-ES" altLang="zh-CN" b="0" i="0" dirty="0">
                <a:solidFill>
                  <a:srgbClr val="000000"/>
                </a:solidFill>
                <a:effectLst/>
              </a:rPr>
              <a:t>, </a:t>
            </a:r>
            <a:r>
              <a:rPr lang="es-ES" altLang="zh-CN" b="0" i="0" dirty="0" err="1">
                <a:solidFill>
                  <a:srgbClr val="000000"/>
                </a:solidFill>
                <a:effectLst/>
              </a:rPr>
              <a:t>post-traumatic</a:t>
            </a:r>
            <a:r>
              <a:rPr lang="es-ES" altLang="zh-CN" b="0" i="0" dirty="0">
                <a:solidFill>
                  <a:srgbClr val="000000"/>
                </a:solidFill>
                <a:effectLst/>
              </a:rPr>
              <a:t> stress </a:t>
            </a:r>
            <a:r>
              <a:rPr lang="es-ES" altLang="zh-CN" b="0" i="0" dirty="0" err="1">
                <a:solidFill>
                  <a:srgbClr val="000000"/>
                </a:solidFill>
                <a:effectLst/>
              </a:rPr>
              <a:t>disorder</a:t>
            </a:r>
            <a:r>
              <a:rPr lang="es-ES" altLang="zh-CN" b="0" i="0" dirty="0">
                <a:solidFill>
                  <a:srgbClr val="000000"/>
                </a:solidFill>
                <a:effectLst/>
              </a:rPr>
              <a:t> (PTSD).</a:t>
            </a:r>
            <a:endParaRPr lang="zh-CN" altLang="es-ES" b="0" i="0" dirty="0">
              <a:solidFill>
                <a:srgbClr val="000000"/>
              </a:solidFill>
              <a:effectLst/>
            </a:endParaRPr>
          </a:p>
        </p:txBody>
      </p:sp>
      <p:sp>
        <p:nvSpPr>
          <p:cNvPr id="7" name="CuadroTexto 6">
            <a:extLst>
              <a:ext uri="{FF2B5EF4-FFF2-40B4-BE49-F238E27FC236}">
                <a16:creationId xmlns:a16="http://schemas.microsoft.com/office/drawing/2014/main" id="{DEA46B60-B6C4-4E7F-9217-5F0CA6E5EEE6}"/>
              </a:ext>
            </a:extLst>
          </p:cNvPr>
          <p:cNvSpPr txBox="1"/>
          <p:nvPr/>
        </p:nvSpPr>
        <p:spPr>
          <a:xfrm>
            <a:off x="434122" y="237032"/>
            <a:ext cx="9455313" cy="954107"/>
          </a:xfrm>
          <a:prstGeom prst="rect">
            <a:avLst/>
          </a:prstGeom>
          <a:noFill/>
        </p:spPr>
        <p:txBody>
          <a:bodyPr wrap="square">
            <a:spAutoFit/>
          </a:bodyPr>
          <a:lstStyle/>
          <a:p>
            <a:r>
              <a:rPr lang="en-US" altLang="zh-CN" sz="2800" b="1" dirty="0">
                <a:solidFill>
                  <a:srgbClr val="00B0F0"/>
                </a:solidFill>
              </a:rPr>
              <a:t>What is the impact of sexual exploitation and abuse on victims?</a:t>
            </a:r>
            <a:endParaRPr lang="es-ES" sz="2800" b="1" dirty="0">
              <a:solidFill>
                <a:srgbClr val="00B0F0"/>
              </a:solidFill>
            </a:endParaRPr>
          </a:p>
        </p:txBody>
      </p:sp>
    </p:spTree>
    <p:extLst>
      <p:ext uri="{BB962C8B-B14F-4D97-AF65-F5344CB8AC3E}">
        <p14:creationId xmlns:p14="http://schemas.microsoft.com/office/powerpoint/2010/main" val="10028649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hlinkClick r:id="rId3"/>
            <a:extLst>
              <a:ext uri="{FF2B5EF4-FFF2-40B4-BE49-F238E27FC236}">
                <a16:creationId xmlns:a16="http://schemas.microsoft.com/office/drawing/2014/main" id="{2D382FE6-4F9E-4B46-B742-BE270E57886B}"/>
              </a:ext>
            </a:extLst>
          </p:cNvPr>
          <p:cNvPicPr>
            <a:picLocks noChangeAspect="1"/>
          </p:cNvPicPr>
          <p:nvPr/>
        </p:nvPicPr>
        <p:blipFill>
          <a:blip r:embed="rId4"/>
          <a:stretch>
            <a:fillRect/>
          </a:stretch>
        </p:blipFill>
        <p:spPr>
          <a:xfrm>
            <a:off x="1533744" y="1582671"/>
            <a:ext cx="8292775" cy="3931920"/>
          </a:xfrm>
          <a:prstGeom prst="rect">
            <a:avLst/>
          </a:prstGeom>
        </p:spPr>
      </p:pic>
      <p:sp>
        <p:nvSpPr>
          <p:cNvPr id="5" name="CuadroTexto 2">
            <a:extLst>
              <a:ext uri="{FF2B5EF4-FFF2-40B4-BE49-F238E27FC236}">
                <a16:creationId xmlns:a16="http://schemas.microsoft.com/office/drawing/2014/main" id="{6DC67CF9-78FF-DFB2-A4A6-15E1361293C4}"/>
              </a:ext>
            </a:extLst>
          </p:cNvPr>
          <p:cNvSpPr txBox="1"/>
          <p:nvPr/>
        </p:nvSpPr>
        <p:spPr>
          <a:xfrm>
            <a:off x="384753" y="336619"/>
            <a:ext cx="10026888" cy="523220"/>
          </a:xfrm>
          <a:prstGeom prst="rect">
            <a:avLst/>
          </a:prstGeom>
          <a:noFill/>
        </p:spPr>
        <p:txBody>
          <a:bodyPr wrap="square">
            <a:spAutoFit/>
          </a:bodyPr>
          <a:lstStyle/>
          <a:p>
            <a:r>
              <a:rPr lang="es-ES" altLang="zh-CN" sz="2800" b="1" dirty="0">
                <a:solidFill>
                  <a:srgbClr val="00B0F0"/>
                </a:solidFill>
                <a:latin typeface="Roboto" panose="02000000000000000000" pitchFamily="2" charset="0"/>
                <a:ea typeface="Roboto" panose="02000000000000000000" pitchFamily="2" charset="0"/>
              </a:rPr>
              <a:t>Video</a:t>
            </a:r>
            <a:endParaRPr lang="es-ES" sz="2800" b="1" dirty="0">
              <a:solidFill>
                <a:srgbClr val="00B0F0"/>
              </a:solidFill>
              <a:latin typeface="Roboto" panose="02000000000000000000" pitchFamily="2" charset="0"/>
              <a:ea typeface="Roboto" panose="02000000000000000000" pitchFamily="2" charset="0"/>
            </a:endParaRPr>
          </a:p>
        </p:txBody>
      </p:sp>
      <p:sp>
        <p:nvSpPr>
          <p:cNvPr id="7" name="Rectangle 6">
            <a:extLst>
              <a:ext uri="{FF2B5EF4-FFF2-40B4-BE49-F238E27FC236}">
                <a16:creationId xmlns:a16="http://schemas.microsoft.com/office/drawing/2014/main" id="{E81E8EEC-7C3E-F71F-565E-544774EC10AD}"/>
              </a:ext>
            </a:extLst>
          </p:cNvPr>
          <p:cNvSpPr/>
          <p:nvPr/>
        </p:nvSpPr>
        <p:spPr>
          <a:xfrm>
            <a:off x="9584712" y="0"/>
            <a:ext cx="2222535" cy="1973179"/>
          </a:xfrm>
          <a:prstGeom prst="rect">
            <a:avLst/>
          </a:prstGeom>
          <a:solidFill>
            <a:srgbClr val="019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raphic 7" descr="Video camera outline">
            <a:extLst>
              <a:ext uri="{FF2B5EF4-FFF2-40B4-BE49-F238E27FC236}">
                <a16:creationId xmlns:a16="http://schemas.microsoft.com/office/drawing/2014/main" id="{49B6CE0A-4E0E-4348-695A-48D096945EF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26519" y="-25684"/>
            <a:ext cx="1771047" cy="1771047"/>
          </a:xfrm>
          <a:prstGeom prst="rect">
            <a:avLst/>
          </a:prstGeom>
        </p:spPr>
      </p:pic>
    </p:spTree>
    <p:extLst>
      <p:ext uri="{BB962C8B-B14F-4D97-AF65-F5344CB8AC3E}">
        <p14:creationId xmlns:p14="http://schemas.microsoft.com/office/powerpoint/2010/main" val="19924391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ropped">
            <a:extLst>
              <a:ext uri="{FF2B5EF4-FFF2-40B4-BE49-F238E27FC236}">
                <a16:creationId xmlns:a16="http://schemas.microsoft.com/office/drawing/2014/main" id="{972873B9-76F6-4DF0-9890-594D93B4691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0804"/>
          <a:stretch/>
        </p:blipFill>
        <p:spPr bwMode="auto">
          <a:xfrm>
            <a:off x="446313" y="697986"/>
            <a:ext cx="3635829" cy="6160014"/>
          </a:xfrm>
          <a:prstGeom prst="rect">
            <a:avLst/>
          </a:prstGeom>
          <a:noFill/>
          <a:extLst>
            <a:ext uri="{909E8E84-426E-40DD-AFC4-6F175D3DCCD1}">
              <a14:hiddenFill xmlns:a14="http://schemas.microsoft.com/office/drawing/2010/main">
                <a:solidFill>
                  <a:srgbClr val="FFFFFF"/>
                </a:solidFill>
              </a14:hiddenFill>
            </a:ext>
          </a:extLst>
        </p:spPr>
      </p:pic>
      <p:sp>
        <p:nvSpPr>
          <p:cNvPr id="16" name="CuadroTexto 15">
            <a:extLst>
              <a:ext uri="{FF2B5EF4-FFF2-40B4-BE49-F238E27FC236}">
                <a16:creationId xmlns:a16="http://schemas.microsoft.com/office/drawing/2014/main" id="{9F190C4B-6205-459E-938F-4269BFFDC9E5}"/>
              </a:ext>
            </a:extLst>
          </p:cNvPr>
          <p:cNvSpPr txBox="1"/>
          <p:nvPr/>
        </p:nvSpPr>
        <p:spPr>
          <a:xfrm>
            <a:off x="4108595" y="1394619"/>
            <a:ext cx="7739743" cy="3416320"/>
          </a:xfrm>
          <a:prstGeom prst="rect">
            <a:avLst/>
          </a:prstGeom>
          <a:noFill/>
        </p:spPr>
        <p:txBody>
          <a:bodyPr wrap="square">
            <a:spAutoFit/>
          </a:bodyPr>
          <a:lstStyle/>
          <a:p>
            <a:r>
              <a:rPr lang="es-ES" sz="2000" b="1" i="0" dirty="0">
                <a:solidFill>
                  <a:srgbClr val="000000"/>
                </a:solidFill>
                <a:effectLst/>
              </a:rPr>
              <a:t>Peter</a:t>
            </a:r>
            <a:endParaRPr lang="es-ES" b="1" i="0" dirty="0">
              <a:solidFill>
                <a:srgbClr val="000000"/>
              </a:solidFill>
              <a:effectLst/>
            </a:endParaRPr>
          </a:p>
          <a:p>
            <a:endParaRPr lang="es-ES" b="1" i="0" dirty="0">
              <a:solidFill>
                <a:srgbClr val="000000"/>
              </a:solidFill>
              <a:effectLst/>
            </a:endParaRPr>
          </a:p>
          <a:p>
            <a:pPr algn="l" fontAlgn="base"/>
            <a:r>
              <a:rPr lang="en-US" altLang="zh-CN" b="0" i="0" dirty="0">
                <a:solidFill>
                  <a:srgbClr val="000000"/>
                </a:solidFill>
                <a:effectLst/>
              </a:rPr>
              <a:t>And it harms victims socially.</a:t>
            </a:r>
          </a:p>
          <a:p>
            <a:pPr algn="l" fontAlgn="base"/>
            <a:endParaRPr lang="en-US" altLang="zh-CN" b="0" i="0" dirty="0">
              <a:solidFill>
                <a:srgbClr val="000000"/>
              </a:solidFill>
              <a:effectLst/>
            </a:endParaRPr>
          </a:p>
          <a:p>
            <a:pPr algn="l" fontAlgn="base"/>
            <a:r>
              <a:rPr lang="en-US" altLang="zh-CN" b="1" i="0" dirty="0">
                <a:solidFill>
                  <a:srgbClr val="000000"/>
                </a:solidFill>
                <a:effectLst/>
              </a:rPr>
              <a:t>Social harm:</a:t>
            </a:r>
          </a:p>
          <a:p>
            <a:pPr algn="l" fontAlgn="base"/>
            <a:r>
              <a:rPr lang="en-US" altLang="zh-CN" b="0" i="0" dirty="0">
                <a:solidFill>
                  <a:srgbClr val="000000"/>
                </a:solidFill>
                <a:effectLst/>
              </a:rPr>
              <a:t>In many countries, there are strict social norms about how women, men, girls and boys are expected to behave. When sexual exploitation and abuse occurs, families and communities may punish victims for having violated these social norms. Victims may be beaten by their families, be forced to leave home, or lose their families’ financial support. Victims may be ostracized by their communities. In some countries, victims may be arrested by the police, for instance, for sex outside of marriage.</a:t>
            </a:r>
            <a:endParaRPr lang="es-ES" i="0" dirty="0">
              <a:solidFill>
                <a:srgbClr val="000000"/>
              </a:solidFill>
              <a:effectLst/>
            </a:endParaRPr>
          </a:p>
        </p:txBody>
      </p:sp>
      <p:sp>
        <p:nvSpPr>
          <p:cNvPr id="7" name="CuadroTexto 6">
            <a:extLst>
              <a:ext uri="{FF2B5EF4-FFF2-40B4-BE49-F238E27FC236}">
                <a16:creationId xmlns:a16="http://schemas.microsoft.com/office/drawing/2014/main" id="{A37C4AAA-7179-42B1-8CD7-80098476DC07}"/>
              </a:ext>
            </a:extLst>
          </p:cNvPr>
          <p:cNvSpPr txBox="1"/>
          <p:nvPr/>
        </p:nvSpPr>
        <p:spPr>
          <a:xfrm>
            <a:off x="369306" y="220932"/>
            <a:ext cx="9400860" cy="954107"/>
          </a:xfrm>
          <a:prstGeom prst="rect">
            <a:avLst/>
          </a:prstGeom>
          <a:noFill/>
        </p:spPr>
        <p:txBody>
          <a:bodyPr wrap="square">
            <a:spAutoFit/>
          </a:bodyPr>
          <a:lstStyle/>
          <a:p>
            <a:r>
              <a:rPr lang="en-US" altLang="zh-CN" sz="2800" b="1" dirty="0">
                <a:solidFill>
                  <a:srgbClr val="00B0F0"/>
                </a:solidFill>
              </a:rPr>
              <a:t>What is the impact of sexual exploitation and abuse on victims?</a:t>
            </a:r>
            <a:endParaRPr lang="es-ES" sz="2800" b="1" dirty="0">
              <a:solidFill>
                <a:srgbClr val="00B0F0"/>
              </a:solidFill>
            </a:endParaRPr>
          </a:p>
        </p:txBody>
      </p:sp>
    </p:spTree>
    <p:extLst>
      <p:ext uri="{BB962C8B-B14F-4D97-AF65-F5344CB8AC3E}">
        <p14:creationId xmlns:p14="http://schemas.microsoft.com/office/powerpoint/2010/main" val="31366485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321FD03-F43E-4749-8360-92F33D9D7C77}"/>
              </a:ext>
            </a:extLst>
          </p:cNvPr>
          <p:cNvSpPr txBox="1"/>
          <p:nvPr/>
        </p:nvSpPr>
        <p:spPr>
          <a:xfrm>
            <a:off x="404473" y="264370"/>
            <a:ext cx="9783135" cy="954107"/>
          </a:xfrm>
          <a:prstGeom prst="rect">
            <a:avLst/>
          </a:prstGeom>
          <a:noFill/>
        </p:spPr>
        <p:txBody>
          <a:bodyPr wrap="square">
            <a:spAutoFit/>
          </a:bodyPr>
          <a:lstStyle/>
          <a:p>
            <a:pPr algn="l"/>
            <a:r>
              <a:rPr lang="en-US" altLang="zh-CN" sz="2800" b="1" i="0" dirty="0">
                <a:solidFill>
                  <a:srgbClr val="009EDB"/>
                </a:solidFill>
                <a:effectLst/>
                <a:latin typeface="+mj-lt"/>
              </a:rPr>
              <a:t>What happens to a child born as a result of sexual exploitation and abuse? </a:t>
            </a:r>
            <a:endParaRPr lang="es-ES" sz="2800" dirty="0">
              <a:latin typeface="+mj-lt"/>
            </a:endParaRPr>
          </a:p>
        </p:txBody>
      </p:sp>
      <p:sp>
        <p:nvSpPr>
          <p:cNvPr id="4" name="CuadroTexto 3">
            <a:extLst>
              <a:ext uri="{FF2B5EF4-FFF2-40B4-BE49-F238E27FC236}">
                <a16:creationId xmlns:a16="http://schemas.microsoft.com/office/drawing/2014/main" id="{E61DE726-F923-4D8B-8892-CC672834F25D}"/>
              </a:ext>
            </a:extLst>
          </p:cNvPr>
          <p:cNvSpPr txBox="1"/>
          <p:nvPr/>
        </p:nvSpPr>
        <p:spPr>
          <a:xfrm>
            <a:off x="3302359" y="1809651"/>
            <a:ext cx="8640536" cy="830997"/>
          </a:xfrm>
          <a:prstGeom prst="rect">
            <a:avLst/>
          </a:prstGeom>
          <a:noFill/>
        </p:spPr>
        <p:txBody>
          <a:bodyPr wrap="square">
            <a:spAutoFit/>
          </a:bodyPr>
          <a:lstStyle/>
          <a:p>
            <a:pPr algn="l"/>
            <a:r>
              <a:rPr lang="en-US" altLang="zh-CN" sz="2400" b="0" i="0" dirty="0">
                <a:solidFill>
                  <a:srgbClr val="000000"/>
                </a:solidFill>
                <a:effectLst/>
              </a:rPr>
              <a:t>When we talk about the impact on victims, what happens to a child born as a result of sexual exploitation and abuse?</a:t>
            </a:r>
            <a:endParaRPr lang="es-ES" sz="2400" b="0" i="0" dirty="0">
              <a:solidFill>
                <a:srgbClr val="000000"/>
              </a:solidFill>
              <a:effectLst/>
            </a:endParaRPr>
          </a:p>
        </p:txBody>
      </p:sp>
      <p:pic>
        <p:nvPicPr>
          <p:cNvPr id="5" name="Imagen 4">
            <a:extLst>
              <a:ext uri="{FF2B5EF4-FFF2-40B4-BE49-F238E27FC236}">
                <a16:creationId xmlns:a16="http://schemas.microsoft.com/office/drawing/2014/main" id="{E1765705-7D5D-4DFA-86E3-68FE85F3AE18}"/>
              </a:ext>
            </a:extLst>
          </p:cNvPr>
          <p:cNvPicPr>
            <a:picLocks noChangeAspect="1"/>
          </p:cNvPicPr>
          <p:nvPr/>
        </p:nvPicPr>
        <p:blipFill>
          <a:blip r:embed="rId2"/>
          <a:stretch>
            <a:fillRect/>
          </a:stretch>
        </p:blipFill>
        <p:spPr>
          <a:xfrm>
            <a:off x="-435431" y="1809651"/>
            <a:ext cx="5048349" cy="5048349"/>
          </a:xfrm>
          <a:prstGeom prst="rect">
            <a:avLst/>
          </a:prstGeom>
        </p:spPr>
      </p:pic>
    </p:spTree>
    <p:extLst>
      <p:ext uri="{BB962C8B-B14F-4D97-AF65-F5344CB8AC3E}">
        <p14:creationId xmlns:p14="http://schemas.microsoft.com/office/powerpoint/2010/main" val="13630009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333E013E-24BF-4CCF-8DF7-AE012769E315}"/>
              </a:ext>
            </a:extLst>
          </p:cNvPr>
          <p:cNvSpPr txBox="1"/>
          <p:nvPr/>
        </p:nvSpPr>
        <p:spPr>
          <a:xfrm>
            <a:off x="403257" y="1244190"/>
            <a:ext cx="11677554" cy="1261884"/>
          </a:xfrm>
          <a:prstGeom prst="rect">
            <a:avLst/>
          </a:prstGeom>
          <a:noFill/>
        </p:spPr>
        <p:txBody>
          <a:bodyPr wrap="square">
            <a:spAutoFit/>
          </a:bodyPr>
          <a:lstStyle/>
          <a:p>
            <a:pPr algn="l"/>
            <a:r>
              <a:rPr lang="es-ES" altLang="ja-JP" sz="2000" b="1" dirty="0" err="1"/>
              <a:t>Explanation</a:t>
            </a:r>
            <a:endParaRPr lang="es-ES" altLang="ja-JP" sz="2000" b="1" dirty="0"/>
          </a:p>
          <a:p>
            <a:pPr algn="l"/>
            <a:endParaRPr lang="es-ES" sz="2000" b="1" dirty="0"/>
          </a:p>
          <a:p>
            <a:pPr algn="l"/>
            <a:r>
              <a:rPr lang="en-US" altLang="zh-CN" b="0" i="0" dirty="0">
                <a:solidFill>
                  <a:srgbClr val="000000"/>
                </a:solidFill>
                <a:effectLst/>
              </a:rPr>
              <a:t>A child born as a result of sexual exploitation and abuse by UN personnel may face life-long disadvantage and discrimination.</a:t>
            </a:r>
            <a:endParaRPr lang="es-ES" b="1" dirty="0"/>
          </a:p>
        </p:txBody>
      </p:sp>
      <p:sp>
        <p:nvSpPr>
          <p:cNvPr id="8" name="CuadroTexto 7">
            <a:extLst>
              <a:ext uri="{FF2B5EF4-FFF2-40B4-BE49-F238E27FC236}">
                <a16:creationId xmlns:a16="http://schemas.microsoft.com/office/drawing/2014/main" id="{84A256FB-76D3-461E-8D01-807C9AEFDA3E}"/>
              </a:ext>
            </a:extLst>
          </p:cNvPr>
          <p:cNvSpPr txBox="1"/>
          <p:nvPr/>
        </p:nvSpPr>
        <p:spPr>
          <a:xfrm>
            <a:off x="5935846" y="2506074"/>
            <a:ext cx="5964865" cy="3447098"/>
          </a:xfrm>
          <a:prstGeom prst="rect">
            <a:avLst/>
          </a:prstGeom>
          <a:noFill/>
        </p:spPr>
        <p:txBody>
          <a:bodyPr wrap="square">
            <a:spAutoFit/>
          </a:bodyPr>
          <a:lstStyle/>
          <a:p>
            <a:pPr algn="l"/>
            <a:r>
              <a:rPr lang="es-ES" altLang="ja-JP" sz="2000" b="1" dirty="0" err="1">
                <a:latin typeface="+mj-lt"/>
              </a:rPr>
              <a:t>Example</a:t>
            </a:r>
            <a:endParaRPr lang="es-ES" altLang="ja-JP" sz="2000" b="1" dirty="0">
              <a:latin typeface="+mj-lt"/>
            </a:endParaRPr>
          </a:p>
          <a:p>
            <a:pPr algn="l"/>
            <a:endParaRPr lang="es-ES" b="1" dirty="0">
              <a:latin typeface="+mj-lt"/>
            </a:endParaRPr>
          </a:p>
          <a:p>
            <a:pPr algn="l" fontAlgn="base"/>
            <a:r>
              <a:rPr lang="en-US" altLang="zh-CN" b="0" i="0" dirty="0">
                <a:solidFill>
                  <a:srgbClr val="000000"/>
                </a:solidFill>
                <a:effectLst/>
                <a:latin typeface="+mj-lt"/>
              </a:rPr>
              <a:t>In the Democratic Republic of the Congo, a non-governmental organization (NGO) reported that a child born to a Congolese mother who had been sexually exploited by a UN peacekeeper was growing up in extreme poverty. </a:t>
            </a:r>
          </a:p>
          <a:p>
            <a:pPr algn="l" fontAlgn="base"/>
            <a:endParaRPr lang="en-US" altLang="zh-CN" b="0" i="0" dirty="0">
              <a:solidFill>
                <a:srgbClr val="000000"/>
              </a:solidFill>
              <a:effectLst/>
              <a:latin typeface="+mj-lt"/>
            </a:endParaRPr>
          </a:p>
          <a:p>
            <a:pPr algn="l" fontAlgn="base"/>
            <a:r>
              <a:rPr lang="en-US" altLang="zh-CN" b="0" i="0" dirty="0">
                <a:solidFill>
                  <a:srgbClr val="000000"/>
                </a:solidFill>
                <a:effectLst/>
                <a:latin typeface="+mj-lt"/>
              </a:rPr>
              <a:t>A child growing up in extreme poverty is more likely to be malnourished, not go to school and die early from preventable diseases. A child born out of SEA is also likely to experience discrimination and a sense of shame.</a:t>
            </a:r>
            <a:endParaRPr lang="zh-CN" altLang="es-ES" b="0" i="0" dirty="0">
              <a:solidFill>
                <a:srgbClr val="000000"/>
              </a:solidFill>
              <a:effectLst/>
              <a:latin typeface="+mj-lt"/>
            </a:endParaRPr>
          </a:p>
        </p:txBody>
      </p:sp>
      <p:sp>
        <p:nvSpPr>
          <p:cNvPr id="11" name="CuadroTexto 10">
            <a:extLst>
              <a:ext uri="{FF2B5EF4-FFF2-40B4-BE49-F238E27FC236}">
                <a16:creationId xmlns:a16="http://schemas.microsoft.com/office/drawing/2014/main" id="{F928B1A3-A77B-424B-AAB9-7941AE8B8D1E}"/>
              </a:ext>
            </a:extLst>
          </p:cNvPr>
          <p:cNvSpPr txBox="1"/>
          <p:nvPr/>
        </p:nvSpPr>
        <p:spPr>
          <a:xfrm>
            <a:off x="403257" y="214293"/>
            <a:ext cx="10457576" cy="954107"/>
          </a:xfrm>
          <a:prstGeom prst="rect">
            <a:avLst/>
          </a:prstGeom>
          <a:noFill/>
        </p:spPr>
        <p:txBody>
          <a:bodyPr wrap="square">
            <a:spAutoFit/>
          </a:bodyPr>
          <a:lstStyle/>
          <a:p>
            <a:pPr algn="l"/>
            <a:r>
              <a:rPr lang="en-US" altLang="zh-CN" sz="2800" b="1" i="0" dirty="0">
                <a:solidFill>
                  <a:srgbClr val="00B0F0"/>
                </a:solidFill>
                <a:effectLst/>
                <a:latin typeface="+mj-lt"/>
              </a:rPr>
              <a:t>What happens to a child born as a result of sexual exploitation and abuse? </a:t>
            </a:r>
            <a:endParaRPr lang="es-ES" sz="2800" dirty="0">
              <a:solidFill>
                <a:srgbClr val="00B0F0"/>
              </a:solidFill>
              <a:latin typeface="+mj-lt"/>
            </a:endParaRPr>
          </a:p>
        </p:txBody>
      </p:sp>
      <p:pic>
        <p:nvPicPr>
          <p:cNvPr id="4100" name="Picture 4" descr="Malik in the city">
            <a:extLst>
              <a:ext uri="{FF2B5EF4-FFF2-40B4-BE49-F238E27FC236}">
                <a16:creationId xmlns:a16="http://schemas.microsoft.com/office/drawing/2014/main" id="{B4CD9CE7-33CF-467F-8D6C-C7A7E363EE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79700"/>
            <a:ext cx="5350933" cy="3009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72770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11024BE-B93A-4C0E-B387-6F7C2F151D82}"/>
              </a:ext>
            </a:extLst>
          </p:cNvPr>
          <p:cNvSpPr txBox="1"/>
          <p:nvPr/>
        </p:nvSpPr>
        <p:spPr>
          <a:xfrm>
            <a:off x="419480" y="422988"/>
            <a:ext cx="6096000" cy="461665"/>
          </a:xfrm>
          <a:prstGeom prst="rect">
            <a:avLst/>
          </a:prstGeom>
          <a:noFill/>
        </p:spPr>
        <p:txBody>
          <a:bodyPr wrap="square">
            <a:spAutoFit/>
          </a:bodyPr>
          <a:lstStyle/>
          <a:p>
            <a:r>
              <a:rPr lang="es-ES" sz="2400" b="1" dirty="0" err="1">
                <a:solidFill>
                  <a:srgbClr val="00B0F0"/>
                </a:solidFill>
              </a:rPr>
              <a:t>Jane's</a:t>
            </a:r>
            <a:r>
              <a:rPr lang="es-ES" sz="2400" b="1" dirty="0">
                <a:solidFill>
                  <a:srgbClr val="00B0F0"/>
                </a:solidFill>
              </a:rPr>
              <a:t> </a:t>
            </a:r>
            <a:r>
              <a:rPr lang="es-ES" sz="2400" b="1" dirty="0" err="1">
                <a:solidFill>
                  <a:srgbClr val="00B0F0"/>
                </a:solidFill>
              </a:rPr>
              <a:t>story</a:t>
            </a:r>
            <a:endParaRPr lang="es-ES" sz="2400" b="1" dirty="0">
              <a:solidFill>
                <a:srgbClr val="00B0F0"/>
              </a:solidFill>
            </a:endParaRPr>
          </a:p>
        </p:txBody>
      </p:sp>
      <p:sp>
        <p:nvSpPr>
          <p:cNvPr id="4" name="CuadroTexto 3">
            <a:extLst>
              <a:ext uri="{FF2B5EF4-FFF2-40B4-BE49-F238E27FC236}">
                <a16:creationId xmlns:a16="http://schemas.microsoft.com/office/drawing/2014/main" id="{B35872C3-CC72-4A8B-AFC5-034A2F41B294}"/>
              </a:ext>
            </a:extLst>
          </p:cNvPr>
          <p:cNvSpPr txBox="1"/>
          <p:nvPr/>
        </p:nvSpPr>
        <p:spPr>
          <a:xfrm>
            <a:off x="3148692" y="1461308"/>
            <a:ext cx="8640536" cy="830997"/>
          </a:xfrm>
          <a:prstGeom prst="rect">
            <a:avLst/>
          </a:prstGeom>
          <a:noFill/>
        </p:spPr>
        <p:txBody>
          <a:bodyPr wrap="square">
            <a:spAutoFit/>
          </a:bodyPr>
          <a:lstStyle/>
          <a:p>
            <a:pPr algn="l"/>
            <a:r>
              <a:rPr lang="en-US" altLang="zh-CN" sz="2400" b="0" i="0" dirty="0">
                <a:solidFill>
                  <a:srgbClr val="000000"/>
                </a:solidFill>
                <a:effectLst/>
              </a:rPr>
              <a:t>Let us listen to this video where Jane explains how a UN personnel sexually exploited and abused her, and how this impacted her life.</a:t>
            </a:r>
            <a:endParaRPr lang="es-ES" sz="2400" b="0" i="0" dirty="0">
              <a:solidFill>
                <a:srgbClr val="000000"/>
              </a:solidFill>
              <a:effectLst/>
            </a:endParaRPr>
          </a:p>
        </p:txBody>
      </p:sp>
      <p:pic>
        <p:nvPicPr>
          <p:cNvPr id="5" name="Imagen 4">
            <a:extLst>
              <a:ext uri="{FF2B5EF4-FFF2-40B4-BE49-F238E27FC236}">
                <a16:creationId xmlns:a16="http://schemas.microsoft.com/office/drawing/2014/main" id="{8D430ACD-E998-481A-876B-D88EECB0031E}"/>
              </a:ext>
            </a:extLst>
          </p:cNvPr>
          <p:cNvPicPr>
            <a:picLocks noChangeAspect="1"/>
          </p:cNvPicPr>
          <p:nvPr/>
        </p:nvPicPr>
        <p:blipFill>
          <a:blip r:embed="rId2"/>
          <a:stretch>
            <a:fillRect/>
          </a:stretch>
        </p:blipFill>
        <p:spPr>
          <a:xfrm>
            <a:off x="-636232" y="1809651"/>
            <a:ext cx="5048349" cy="5048349"/>
          </a:xfrm>
          <a:prstGeom prst="rect">
            <a:avLst/>
          </a:prstGeom>
        </p:spPr>
      </p:pic>
    </p:spTree>
    <p:extLst>
      <p:ext uri="{BB962C8B-B14F-4D97-AF65-F5344CB8AC3E}">
        <p14:creationId xmlns:p14="http://schemas.microsoft.com/office/powerpoint/2010/main" val="16999273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hlinkClick r:id="rId3"/>
            <a:extLst>
              <a:ext uri="{FF2B5EF4-FFF2-40B4-BE49-F238E27FC236}">
                <a16:creationId xmlns:a16="http://schemas.microsoft.com/office/drawing/2014/main" id="{3F0A04F9-38E2-44B4-9682-40A5D536A7FA}"/>
              </a:ext>
            </a:extLst>
          </p:cNvPr>
          <p:cNvPicPr>
            <a:picLocks noChangeAspect="1"/>
          </p:cNvPicPr>
          <p:nvPr/>
        </p:nvPicPr>
        <p:blipFill>
          <a:blip r:embed="rId4"/>
          <a:stretch>
            <a:fillRect/>
          </a:stretch>
        </p:blipFill>
        <p:spPr>
          <a:xfrm>
            <a:off x="1420083" y="1286584"/>
            <a:ext cx="8936895" cy="4531384"/>
          </a:xfrm>
          <a:prstGeom prst="rect">
            <a:avLst/>
          </a:prstGeom>
        </p:spPr>
      </p:pic>
      <p:sp>
        <p:nvSpPr>
          <p:cNvPr id="7" name="CuadroTexto 6">
            <a:extLst>
              <a:ext uri="{FF2B5EF4-FFF2-40B4-BE49-F238E27FC236}">
                <a16:creationId xmlns:a16="http://schemas.microsoft.com/office/drawing/2014/main" id="{9F4A8CAD-A411-4F1F-8969-BC3524BC774C}"/>
              </a:ext>
            </a:extLst>
          </p:cNvPr>
          <p:cNvSpPr txBox="1"/>
          <p:nvPr/>
        </p:nvSpPr>
        <p:spPr>
          <a:xfrm>
            <a:off x="419480" y="348343"/>
            <a:ext cx="6096000" cy="523220"/>
          </a:xfrm>
          <a:prstGeom prst="rect">
            <a:avLst/>
          </a:prstGeom>
          <a:noFill/>
        </p:spPr>
        <p:txBody>
          <a:bodyPr wrap="square">
            <a:spAutoFit/>
          </a:bodyPr>
          <a:lstStyle/>
          <a:p>
            <a:r>
              <a:rPr lang="es-ES" sz="2800" b="1" dirty="0" err="1">
                <a:solidFill>
                  <a:srgbClr val="00B0F0"/>
                </a:solidFill>
              </a:rPr>
              <a:t>Jane's</a:t>
            </a:r>
            <a:r>
              <a:rPr lang="es-ES" sz="2800" b="1" dirty="0">
                <a:solidFill>
                  <a:srgbClr val="00B0F0"/>
                </a:solidFill>
              </a:rPr>
              <a:t> </a:t>
            </a:r>
            <a:r>
              <a:rPr lang="es-ES" sz="2800" b="1" dirty="0" err="1">
                <a:solidFill>
                  <a:srgbClr val="00B0F0"/>
                </a:solidFill>
              </a:rPr>
              <a:t>story</a:t>
            </a:r>
            <a:endParaRPr lang="es-ES" sz="2800" b="1" dirty="0">
              <a:solidFill>
                <a:srgbClr val="00B0F0"/>
              </a:solidFill>
            </a:endParaRPr>
          </a:p>
        </p:txBody>
      </p:sp>
      <p:sp>
        <p:nvSpPr>
          <p:cNvPr id="2" name="Rectangle 1">
            <a:extLst>
              <a:ext uri="{FF2B5EF4-FFF2-40B4-BE49-F238E27FC236}">
                <a16:creationId xmlns:a16="http://schemas.microsoft.com/office/drawing/2014/main" id="{095E1F63-7B7C-8FE1-2066-50AF33950117}"/>
              </a:ext>
            </a:extLst>
          </p:cNvPr>
          <p:cNvSpPr/>
          <p:nvPr/>
        </p:nvSpPr>
        <p:spPr>
          <a:xfrm>
            <a:off x="9584712" y="0"/>
            <a:ext cx="2222535" cy="1973179"/>
          </a:xfrm>
          <a:prstGeom prst="rect">
            <a:avLst/>
          </a:prstGeom>
          <a:solidFill>
            <a:srgbClr val="019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Graphic 3" descr="Video camera outline">
            <a:extLst>
              <a:ext uri="{FF2B5EF4-FFF2-40B4-BE49-F238E27FC236}">
                <a16:creationId xmlns:a16="http://schemas.microsoft.com/office/drawing/2014/main" id="{A2C30135-6E6A-7DFC-F8AF-688E5F404BB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26519" y="-25684"/>
            <a:ext cx="1771047" cy="1771047"/>
          </a:xfrm>
          <a:prstGeom prst="rect">
            <a:avLst/>
          </a:prstGeom>
        </p:spPr>
      </p:pic>
    </p:spTree>
    <p:extLst>
      <p:ext uri="{BB962C8B-B14F-4D97-AF65-F5344CB8AC3E}">
        <p14:creationId xmlns:p14="http://schemas.microsoft.com/office/powerpoint/2010/main" val="5400593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BA411F9-081E-4A44-9C21-3F7C471D38C7}"/>
              </a:ext>
            </a:extLst>
          </p:cNvPr>
          <p:cNvSpPr txBox="1"/>
          <p:nvPr/>
        </p:nvSpPr>
        <p:spPr>
          <a:xfrm>
            <a:off x="388413" y="391567"/>
            <a:ext cx="10112153" cy="954107"/>
          </a:xfrm>
          <a:prstGeom prst="rect">
            <a:avLst/>
          </a:prstGeom>
          <a:noFill/>
        </p:spPr>
        <p:txBody>
          <a:bodyPr wrap="square">
            <a:spAutoFit/>
          </a:bodyPr>
          <a:lstStyle/>
          <a:p>
            <a:pPr rtl="1"/>
            <a:r>
              <a:rPr lang="en-US" altLang="zh-CN" sz="2800" b="1" dirty="0">
                <a:solidFill>
                  <a:srgbClr val="00B0F0"/>
                </a:solidFill>
              </a:rPr>
              <a:t>What are the consequences for UN personnel who commit sexual exploitation and abuse?</a:t>
            </a:r>
            <a:endParaRPr lang="es-ES" sz="2800" b="1" dirty="0">
              <a:solidFill>
                <a:srgbClr val="00B0F0"/>
              </a:solidFill>
            </a:endParaRPr>
          </a:p>
        </p:txBody>
      </p:sp>
      <p:sp>
        <p:nvSpPr>
          <p:cNvPr id="5" name="CuadroTexto 4">
            <a:extLst>
              <a:ext uri="{FF2B5EF4-FFF2-40B4-BE49-F238E27FC236}">
                <a16:creationId xmlns:a16="http://schemas.microsoft.com/office/drawing/2014/main" id="{BBD6B290-4525-4E5E-A05F-59186F1B6186}"/>
              </a:ext>
            </a:extLst>
          </p:cNvPr>
          <p:cNvSpPr txBox="1"/>
          <p:nvPr/>
        </p:nvSpPr>
        <p:spPr>
          <a:xfrm>
            <a:off x="388413" y="1798926"/>
            <a:ext cx="11560629" cy="2339102"/>
          </a:xfrm>
          <a:prstGeom prst="rect">
            <a:avLst/>
          </a:prstGeom>
          <a:noFill/>
        </p:spPr>
        <p:txBody>
          <a:bodyPr wrap="square">
            <a:spAutoFit/>
          </a:bodyPr>
          <a:lstStyle/>
          <a:p>
            <a:r>
              <a:rPr lang="es-ES" altLang="zh-CN" sz="2000" b="1" i="0" dirty="0" err="1">
                <a:solidFill>
                  <a:srgbClr val="00B0F0"/>
                </a:solidFill>
                <a:effectLst/>
              </a:rPr>
              <a:t>Four</a:t>
            </a:r>
            <a:r>
              <a:rPr lang="es-ES" altLang="zh-CN" sz="2000" b="1" i="0" dirty="0">
                <a:solidFill>
                  <a:srgbClr val="00B0F0"/>
                </a:solidFill>
                <a:effectLst/>
              </a:rPr>
              <a:t> </a:t>
            </a:r>
            <a:r>
              <a:rPr lang="es-ES" altLang="zh-CN" sz="2000" b="1" i="0" dirty="0" err="1">
                <a:solidFill>
                  <a:srgbClr val="00B0F0"/>
                </a:solidFill>
                <a:effectLst/>
              </a:rPr>
              <a:t>main</a:t>
            </a:r>
            <a:r>
              <a:rPr lang="es-ES" altLang="zh-CN" sz="2000" b="1" i="0" dirty="0">
                <a:solidFill>
                  <a:srgbClr val="00B0F0"/>
                </a:solidFill>
                <a:effectLst/>
              </a:rPr>
              <a:t> </a:t>
            </a:r>
            <a:r>
              <a:rPr lang="es-ES" altLang="zh-CN" sz="2000" b="1" i="0" dirty="0" err="1">
                <a:solidFill>
                  <a:srgbClr val="00B0F0"/>
                </a:solidFill>
                <a:effectLst/>
              </a:rPr>
              <a:t>consequences</a:t>
            </a:r>
            <a:endParaRPr lang="es-ES" altLang="zh-CN" sz="2000" b="1" i="0" dirty="0">
              <a:solidFill>
                <a:srgbClr val="00B0F0"/>
              </a:solidFill>
              <a:effectLst/>
            </a:endParaRPr>
          </a:p>
          <a:p>
            <a:endParaRPr lang="es-ES" b="1" dirty="0">
              <a:solidFill>
                <a:srgbClr val="009EDB"/>
              </a:solidFill>
            </a:endParaRPr>
          </a:p>
          <a:p>
            <a:r>
              <a:rPr lang="en-US" b="0" i="0" dirty="0">
                <a:solidFill>
                  <a:srgbClr val="000000"/>
                </a:solidFill>
                <a:effectLst/>
              </a:rPr>
              <a:t>There are</a:t>
            </a:r>
            <a:r>
              <a:rPr lang="en-US" b="1" i="0" dirty="0">
                <a:solidFill>
                  <a:srgbClr val="000000"/>
                </a:solidFill>
                <a:effectLst/>
              </a:rPr>
              <a:t> four main consequences for UN personnel</a:t>
            </a:r>
            <a:r>
              <a:rPr lang="en-US" b="0" i="0" dirty="0">
                <a:solidFill>
                  <a:srgbClr val="000000"/>
                </a:solidFill>
                <a:effectLst/>
              </a:rPr>
              <a:t> who commit sexual exploitation and abuse:</a:t>
            </a:r>
          </a:p>
          <a:p>
            <a:endParaRPr lang="es-ES" dirty="0">
              <a:solidFill>
                <a:srgbClr val="000000"/>
              </a:solidFill>
            </a:endParaRPr>
          </a:p>
          <a:p>
            <a:pPr marL="285750" indent="-285750">
              <a:buFont typeface="Arial" panose="020B0604020202020204" pitchFamily="34" charset="0"/>
              <a:buChar char="•"/>
            </a:pPr>
            <a:r>
              <a:rPr lang="en-US" altLang="zh-CN" b="0" i="0" dirty="0">
                <a:solidFill>
                  <a:srgbClr val="000000"/>
                </a:solidFill>
                <a:effectLst/>
              </a:rPr>
              <a:t>Their professional life will suffer.</a:t>
            </a:r>
          </a:p>
          <a:p>
            <a:pPr marL="285750" indent="-285750">
              <a:buFont typeface="Arial" panose="020B0604020202020204" pitchFamily="34" charset="0"/>
              <a:buChar char="•"/>
            </a:pPr>
            <a:r>
              <a:rPr lang="es-ES" b="0" i="0" dirty="0" err="1">
                <a:solidFill>
                  <a:srgbClr val="000000"/>
                </a:solidFill>
                <a:effectLst/>
              </a:rPr>
              <a:t>They</a:t>
            </a:r>
            <a:r>
              <a:rPr lang="es-ES" b="0" i="0" dirty="0">
                <a:solidFill>
                  <a:srgbClr val="000000"/>
                </a:solidFill>
                <a:effectLst/>
              </a:rPr>
              <a:t> </a:t>
            </a:r>
            <a:r>
              <a:rPr lang="es-ES" b="0" i="0" dirty="0" err="1">
                <a:solidFill>
                  <a:srgbClr val="000000"/>
                </a:solidFill>
                <a:effectLst/>
              </a:rPr>
              <a:t>may</a:t>
            </a:r>
            <a:r>
              <a:rPr lang="es-ES" b="0" i="0" dirty="0">
                <a:solidFill>
                  <a:srgbClr val="000000"/>
                </a:solidFill>
                <a:effectLst/>
              </a:rPr>
              <a:t> be </a:t>
            </a:r>
            <a:r>
              <a:rPr lang="es-ES" b="0" i="0" dirty="0" err="1">
                <a:solidFill>
                  <a:srgbClr val="000000"/>
                </a:solidFill>
                <a:effectLst/>
              </a:rPr>
              <a:t>prosecuted</a:t>
            </a:r>
            <a:r>
              <a:rPr lang="es-ES" b="0" i="0" dirty="0">
                <a:solidFill>
                  <a:srgbClr val="000000"/>
                </a:solidFill>
                <a:effectLst/>
              </a:rPr>
              <a:t>.</a:t>
            </a:r>
          </a:p>
          <a:p>
            <a:pPr marL="285750" indent="-285750">
              <a:buFont typeface="Arial" panose="020B0604020202020204" pitchFamily="34" charset="0"/>
              <a:buChar char="•"/>
            </a:pPr>
            <a:r>
              <a:rPr lang="en-US" b="0" i="0" dirty="0">
                <a:solidFill>
                  <a:srgbClr val="000000"/>
                </a:solidFill>
                <a:effectLst/>
              </a:rPr>
              <a:t>Their safety and health may be at risk.</a:t>
            </a:r>
          </a:p>
          <a:p>
            <a:pPr marL="285750" indent="-285750">
              <a:buFont typeface="Arial" panose="020B0604020202020204" pitchFamily="34" charset="0"/>
              <a:buChar char="•"/>
            </a:pPr>
            <a:r>
              <a:rPr lang="en-US" altLang="zh-CN" b="0" i="0" dirty="0">
                <a:solidFill>
                  <a:srgbClr val="000000"/>
                </a:solidFill>
                <a:effectLst/>
              </a:rPr>
              <a:t>Their personal life will suffer.</a:t>
            </a:r>
            <a:endParaRPr lang="es-ES" dirty="0"/>
          </a:p>
        </p:txBody>
      </p:sp>
    </p:spTree>
    <p:extLst>
      <p:ext uri="{BB962C8B-B14F-4D97-AF65-F5344CB8AC3E}">
        <p14:creationId xmlns:p14="http://schemas.microsoft.com/office/powerpoint/2010/main" val="37141790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801FDA7-ECDB-4199-AB2E-76F7DB2758B0}"/>
              </a:ext>
            </a:extLst>
          </p:cNvPr>
          <p:cNvSpPr txBox="1"/>
          <p:nvPr/>
        </p:nvSpPr>
        <p:spPr>
          <a:xfrm>
            <a:off x="365124" y="405114"/>
            <a:ext cx="10026502" cy="523220"/>
          </a:xfrm>
          <a:prstGeom prst="rect">
            <a:avLst/>
          </a:prstGeom>
          <a:noFill/>
        </p:spPr>
        <p:txBody>
          <a:bodyPr wrap="square">
            <a:spAutoFit/>
          </a:bodyPr>
          <a:lstStyle/>
          <a:p>
            <a:pPr algn="l"/>
            <a:r>
              <a:rPr lang="en-US" altLang="zh-CN" sz="2800" b="1" i="0" dirty="0">
                <a:solidFill>
                  <a:srgbClr val="00B0F0"/>
                </a:solidFill>
                <a:effectLst/>
              </a:rPr>
              <a:t>Consequences: Their professional life will suffer</a:t>
            </a:r>
            <a:endParaRPr lang="es-ES" sz="2800" dirty="0">
              <a:solidFill>
                <a:srgbClr val="00B0F0"/>
              </a:solidFill>
            </a:endParaRPr>
          </a:p>
        </p:txBody>
      </p:sp>
      <p:pic>
        <p:nvPicPr>
          <p:cNvPr id="4" name="Imagen 3">
            <a:extLst>
              <a:ext uri="{FF2B5EF4-FFF2-40B4-BE49-F238E27FC236}">
                <a16:creationId xmlns:a16="http://schemas.microsoft.com/office/drawing/2014/main" id="{84802F00-C291-456A-ABBF-8BB6F82534B4}"/>
              </a:ext>
            </a:extLst>
          </p:cNvPr>
          <p:cNvPicPr>
            <a:picLocks noChangeAspect="1"/>
          </p:cNvPicPr>
          <p:nvPr/>
        </p:nvPicPr>
        <p:blipFill>
          <a:blip r:embed="rId2"/>
          <a:stretch>
            <a:fillRect/>
          </a:stretch>
        </p:blipFill>
        <p:spPr>
          <a:xfrm>
            <a:off x="1079500" y="1290935"/>
            <a:ext cx="9312126" cy="4853930"/>
          </a:xfrm>
          <a:prstGeom prst="rect">
            <a:avLst/>
          </a:prstGeom>
        </p:spPr>
      </p:pic>
    </p:spTree>
    <p:extLst>
      <p:ext uri="{BB962C8B-B14F-4D97-AF65-F5344CB8AC3E}">
        <p14:creationId xmlns:p14="http://schemas.microsoft.com/office/powerpoint/2010/main" val="22081596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019067E5-0646-44C0-960C-E124890D6BFA}"/>
              </a:ext>
            </a:extLst>
          </p:cNvPr>
          <p:cNvSpPr txBox="1"/>
          <p:nvPr/>
        </p:nvSpPr>
        <p:spPr>
          <a:xfrm>
            <a:off x="445240" y="1498365"/>
            <a:ext cx="7304314" cy="3416320"/>
          </a:xfrm>
          <a:prstGeom prst="rect">
            <a:avLst/>
          </a:prstGeom>
          <a:noFill/>
        </p:spPr>
        <p:txBody>
          <a:bodyPr wrap="square">
            <a:spAutoFit/>
          </a:bodyPr>
          <a:lstStyle/>
          <a:p>
            <a:pPr algn="l"/>
            <a:r>
              <a:rPr lang="en-US" altLang="zh-CN" sz="2000" b="1" dirty="0"/>
              <a:t>Termination of UN contract or service under the UN flag </a:t>
            </a:r>
          </a:p>
          <a:p>
            <a:pPr algn="l"/>
            <a:endParaRPr lang="es-ES" dirty="0"/>
          </a:p>
          <a:p>
            <a:pPr algn="l" fontAlgn="base"/>
            <a:r>
              <a:rPr lang="en-US" altLang="zh-CN" b="0" i="0" dirty="0">
                <a:solidFill>
                  <a:srgbClr val="000000"/>
                </a:solidFill>
                <a:effectLst/>
              </a:rPr>
              <a:t>Sexual exploitation and abuse are acts of serious misconduct. If an allegation of sexual exploitation and abuse is proven to be true, UN personnel will no longer be allowed to work for the UN or serve under the UN flag. </a:t>
            </a:r>
          </a:p>
          <a:p>
            <a:pPr algn="l" fontAlgn="base"/>
            <a:endParaRPr lang="en-US" altLang="zh-CN" b="0" i="0" dirty="0">
              <a:solidFill>
                <a:srgbClr val="000000"/>
              </a:solidFill>
              <a:effectLst/>
            </a:endParaRPr>
          </a:p>
          <a:p>
            <a:pPr algn="l" fontAlgn="base"/>
            <a:r>
              <a:rPr lang="en-US" altLang="zh-CN" b="0" i="0" dirty="0">
                <a:solidFill>
                  <a:srgbClr val="000000"/>
                </a:solidFill>
                <a:effectLst/>
              </a:rPr>
              <a:t>UN civilians will be dismissed from their jobs. Cooperative agreements with NGOs, private sector contractors, consultants and interns can be terminated. Uniformed personnel will be repatriated by the UN to face justice in their home country. If there is credible evidence of widespread or systematic sexual exploitation and abuse, the UN may repatriate an entire military unit or formed police unit.</a:t>
            </a:r>
            <a:endParaRPr lang="es-ES" dirty="0"/>
          </a:p>
        </p:txBody>
      </p:sp>
      <p:pic>
        <p:nvPicPr>
          <p:cNvPr id="11268" name="Picture 4" descr="Cropped">
            <a:extLst>
              <a:ext uri="{FF2B5EF4-FFF2-40B4-BE49-F238E27FC236}">
                <a16:creationId xmlns:a16="http://schemas.microsoft.com/office/drawing/2014/main" id="{3D4F4F2D-8D48-48CB-BB22-CDF4CC7CC41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399" r="13264"/>
          <a:stretch/>
        </p:blipFill>
        <p:spPr bwMode="auto">
          <a:xfrm>
            <a:off x="7986913" y="1498365"/>
            <a:ext cx="4093028" cy="3693320"/>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5B1E6EB5-7289-4FF4-AA07-4750216FE1AE}"/>
              </a:ext>
            </a:extLst>
          </p:cNvPr>
          <p:cNvSpPr txBox="1"/>
          <p:nvPr/>
        </p:nvSpPr>
        <p:spPr>
          <a:xfrm>
            <a:off x="374672" y="395785"/>
            <a:ext cx="10026502" cy="523220"/>
          </a:xfrm>
          <a:prstGeom prst="rect">
            <a:avLst/>
          </a:prstGeom>
          <a:noFill/>
        </p:spPr>
        <p:txBody>
          <a:bodyPr wrap="square">
            <a:spAutoFit/>
          </a:bodyPr>
          <a:lstStyle/>
          <a:p>
            <a:pPr algn="l"/>
            <a:r>
              <a:rPr lang="en-US" altLang="zh-CN" sz="2800" b="1" i="0" dirty="0">
                <a:solidFill>
                  <a:srgbClr val="00B0F0"/>
                </a:solidFill>
                <a:effectLst/>
              </a:rPr>
              <a:t>Consequences: Their professional life will suffer</a:t>
            </a:r>
            <a:endParaRPr lang="es-ES" sz="2800" dirty="0">
              <a:solidFill>
                <a:srgbClr val="00B0F0"/>
              </a:solidFill>
            </a:endParaRPr>
          </a:p>
        </p:txBody>
      </p:sp>
    </p:spTree>
    <p:extLst>
      <p:ext uri="{BB962C8B-B14F-4D97-AF65-F5344CB8AC3E}">
        <p14:creationId xmlns:p14="http://schemas.microsoft.com/office/powerpoint/2010/main" val="25149146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019067E5-0646-44C0-960C-E124890D6BFA}"/>
              </a:ext>
            </a:extLst>
          </p:cNvPr>
          <p:cNvSpPr txBox="1"/>
          <p:nvPr/>
        </p:nvSpPr>
        <p:spPr>
          <a:xfrm>
            <a:off x="467289" y="1888755"/>
            <a:ext cx="7304314" cy="1785104"/>
          </a:xfrm>
          <a:prstGeom prst="rect">
            <a:avLst/>
          </a:prstGeom>
          <a:noFill/>
        </p:spPr>
        <p:txBody>
          <a:bodyPr wrap="square">
            <a:spAutoFit/>
          </a:bodyPr>
          <a:lstStyle/>
          <a:p>
            <a:r>
              <a:rPr lang="es-ES" altLang="ja-JP" sz="2000" b="1" dirty="0" err="1"/>
              <a:t>Financial</a:t>
            </a:r>
            <a:r>
              <a:rPr lang="es-ES" altLang="ja-JP" sz="2000" b="1" dirty="0"/>
              <a:t> </a:t>
            </a:r>
            <a:r>
              <a:rPr lang="es-ES" altLang="ja-JP" sz="2000" b="1" dirty="0" err="1"/>
              <a:t>loss</a:t>
            </a:r>
            <a:r>
              <a:rPr lang="es-ES" altLang="ja-JP" sz="2000" b="1" dirty="0"/>
              <a:t> </a:t>
            </a:r>
          </a:p>
          <a:p>
            <a:endParaRPr lang="es-ES" b="1" dirty="0"/>
          </a:p>
          <a:p>
            <a:r>
              <a:rPr lang="en-US" altLang="zh-CN" b="0" i="0" dirty="0">
                <a:solidFill>
                  <a:srgbClr val="000000"/>
                </a:solidFill>
                <a:effectLst/>
              </a:rPr>
              <a:t>The UN can impose a fine on UN staff and withhold payments for those who have been dismissed for sexual exploitation and abuse. The UN can also withhold payment to troop- and police-contributing countries from which uniformed personnel are found guilty of sexual exploitation and abuse.</a:t>
            </a:r>
            <a:endParaRPr lang="es-ES" dirty="0"/>
          </a:p>
        </p:txBody>
      </p:sp>
      <p:pic>
        <p:nvPicPr>
          <p:cNvPr id="13314" name="Picture 2" descr="Cropped">
            <a:extLst>
              <a:ext uri="{FF2B5EF4-FFF2-40B4-BE49-F238E27FC236}">
                <a16:creationId xmlns:a16="http://schemas.microsoft.com/office/drawing/2014/main" id="{6FA48D8D-8C8A-40E3-B288-A46C68AD4D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1603" y="1572992"/>
            <a:ext cx="4060720" cy="2416629"/>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914E45C2-7808-4C45-91DC-3BE6862E7B18}"/>
              </a:ext>
            </a:extLst>
          </p:cNvPr>
          <p:cNvSpPr txBox="1"/>
          <p:nvPr/>
        </p:nvSpPr>
        <p:spPr>
          <a:xfrm>
            <a:off x="373983" y="377122"/>
            <a:ext cx="10026502" cy="523220"/>
          </a:xfrm>
          <a:prstGeom prst="rect">
            <a:avLst/>
          </a:prstGeom>
          <a:noFill/>
        </p:spPr>
        <p:txBody>
          <a:bodyPr wrap="square">
            <a:spAutoFit/>
          </a:bodyPr>
          <a:lstStyle/>
          <a:p>
            <a:pPr algn="l"/>
            <a:r>
              <a:rPr lang="en-US" altLang="zh-CN" sz="2800" b="1" i="0" dirty="0">
                <a:solidFill>
                  <a:srgbClr val="00B0F0"/>
                </a:solidFill>
                <a:effectLst/>
              </a:rPr>
              <a:t>Consequences: Their professional life will suffer</a:t>
            </a:r>
            <a:endParaRPr lang="es-ES" sz="2800" dirty="0">
              <a:solidFill>
                <a:srgbClr val="00B0F0"/>
              </a:solidFill>
            </a:endParaRPr>
          </a:p>
        </p:txBody>
      </p:sp>
    </p:spTree>
    <p:extLst>
      <p:ext uri="{BB962C8B-B14F-4D97-AF65-F5344CB8AC3E}">
        <p14:creationId xmlns:p14="http://schemas.microsoft.com/office/powerpoint/2010/main" val="14785466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019067E5-0646-44C0-960C-E124890D6BFA}"/>
              </a:ext>
            </a:extLst>
          </p:cNvPr>
          <p:cNvSpPr txBox="1"/>
          <p:nvPr/>
        </p:nvSpPr>
        <p:spPr>
          <a:xfrm>
            <a:off x="350873" y="1985872"/>
            <a:ext cx="7051157" cy="2616101"/>
          </a:xfrm>
          <a:prstGeom prst="rect">
            <a:avLst/>
          </a:prstGeom>
          <a:noFill/>
        </p:spPr>
        <p:txBody>
          <a:bodyPr wrap="square">
            <a:spAutoFit/>
          </a:bodyPr>
          <a:lstStyle/>
          <a:p>
            <a:pPr algn="l"/>
            <a:r>
              <a:rPr lang="en-US" altLang="zh-CN" sz="2000" b="1" dirty="0"/>
              <a:t>Banned from future service with the UN</a:t>
            </a:r>
          </a:p>
          <a:p>
            <a:pPr algn="l"/>
            <a:endParaRPr lang="es-ES" b="1" dirty="0"/>
          </a:p>
          <a:p>
            <a:pPr algn="l" fontAlgn="base"/>
            <a:r>
              <a:rPr lang="en-US" altLang="zh-CN" b="0" i="0" dirty="0">
                <a:solidFill>
                  <a:srgbClr val="000000"/>
                </a:solidFill>
                <a:effectLst/>
              </a:rPr>
              <a:t>If a person has engaged in sexual exploitation and abuse, they will be banned from all future service with the UN. They can never work for the UN again.</a:t>
            </a:r>
          </a:p>
          <a:p>
            <a:pPr algn="l" fontAlgn="base"/>
            <a:endParaRPr lang="en-US" altLang="zh-CN" b="0" i="0" dirty="0">
              <a:solidFill>
                <a:srgbClr val="000000"/>
              </a:solidFill>
              <a:effectLst/>
            </a:endParaRPr>
          </a:p>
          <a:p>
            <a:pPr algn="l" fontAlgn="base"/>
            <a:r>
              <a:rPr lang="en-US" altLang="zh-CN" b="0" i="0" dirty="0">
                <a:solidFill>
                  <a:srgbClr val="000000"/>
                </a:solidFill>
                <a:effectLst/>
              </a:rPr>
              <a:t>The UN has in place a mechanism that ensures that prior offenders are not rehired or redeployed with the UN, including employment within the UN system.</a:t>
            </a:r>
            <a:endParaRPr lang="es-ES" dirty="0"/>
          </a:p>
        </p:txBody>
      </p:sp>
      <p:pic>
        <p:nvPicPr>
          <p:cNvPr id="12290" name="Picture 2" descr="Cropped">
            <a:extLst>
              <a:ext uri="{FF2B5EF4-FFF2-40B4-BE49-F238E27FC236}">
                <a16:creationId xmlns:a16="http://schemas.microsoft.com/office/drawing/2014/main" id="{F3450ECE-2AD1-437D-811F-272F7F9B79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2030" y="1985872"/>
            <a:ext cx="4276725" cy="2381250"/>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AAA658F3-7720-4F17-8707-662AE48F559A}"/>
              </a:ext>
            </a:extLst>
          </p:cNvPr>
          <p:cNvSpPr txBox="1"/>
          <p:nvPr/>
        </p:nvSpPr>
        <p:spPr>
          <a:xfrm>
            <a:off x="350873" y="358462"/>
            <a:ext cx="10026502" cy="523220"/>
          </a:xfrm>
          <a:prstGeom prst="rect">
            <a:avLst/>
          </a:prstGeom>
          <a:noFill/>
        </p:spPr>
        <p:txBody>
          <a:bodyPr wrap="square">
            <a:spAutoFit/>
          </a:bodyPr>
          <a:lstStyle/>
          <a:p>
            <a:pPr algn="l"/>
            <a:r>
              <a:rPr lang="en-US" altLang="zh-CN" sz="2800" b="1" i="0" dirty="0">
                <a:solidFill>
                  <a:srgbClr val="00B0F0"/>
                </a:solidFill>
                <a:effectLst/>
              </a:rPr>
              <a:t>Consequences: Their professional life will suffer</a:t>
            </a:r>
            <a:endParaRPr lang="es-ES" sz="2800" dirty="0">
              <a:solidFill>
                <a:srgbClr val="00B0F0"/>
              </a:solidFill>
            </a:endParaRPr>
          </a:p>
        </p:txBody>
      </p:sp>
    </p:spTree>
    <p:extLst>
      <p:ext uri="{BB962C8B-B14F-4D97-AF65-F5344CB8AC3E}">
        <p14:creationId xmlns:p14="http://schemas.microsoft.com/office/powerpoint/2010/main" val="38744394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DCBE04A-0788-445E-B603-CE18746C25B0}"/>
              </a:ext>
            </a:extLst>
          </p:cNvPr>
          <p:cNvSpPr txBox="1"/>
          <p:nvPr/>
        </p:nvSpPr>
        <p:spPr>
          <a:xfrm>
            <a:off x="391060" y="405973"/>
            <a:ext cx="10026888" cy="523220"/>
          </a:xfrm>
          <a:prstGeom prst="rect">
            <a:avLst/>
          </a:prstGeom>
          <a:noFill/>
        </p:spPr>
        <p:txBody>
          <a:bodyPr wrap="square">
            <a:spAutoFit/>
          </a:bodyPr>
          <a:lstStyle/>
          <a:p>
            <a:r>
              <a:rPr lang="es-ES" altLang="zh-CN" sz="2800" b="1" dirty="0">
                <a:solidFill>
                  <a:srgbClr val="00B0F0"/>
                </a:solidFill>
                <a:latin typeface="Roboto" panose="02000000000000000000" pitchFamily="2" charset="0"/>
                <a:ea typeface="Roboto" panose="02000000000000000000" pitchFamily="2" charset="0"/>
              </a:rPr>
              <a:t>LESSON 1. UN STANDARDS</a:t>
            </a:r>
            <a:endParaRPr lang="es-ES" sz="2800" b="1" dirty="0">
              <a:solidFill>
                <a:srgbClr val="00B0F0"/>
              </a:solidFill>
              <a:latin typeface="Roboto" panose="02000000000000000000" pitchFamily="2" charset="0"/>
              <a:ea typeface="Roboto" panose="02000000000000000000" pitchFamily="2" charset="0"/>
            </a:endParaRPr>
          </a:p>
        </p:txBody>
      </p:sp>
      <p:pic>
        <p:nvPicPr>
          <p:cNvPr id="7" name="Imagen 6">
            <a:extLst>
              <a:ext uri="{FF2B5EF4-FFF2-40B4-BE49-F238E27FC236}">
                <a16:creationId xmlns:a16="http://schemas.microsoft.com/office/drawing/2014/main" id="{AA6706AD-7A2B-47E0-B4DE-4F1C2734AAC2}"/>
              </a:ext>
            </a:extLst>
          </p:cNvPr>
          <p:cNvPicPr>
            <a:picLocks noChangeAspect="1"/>
          </p:cNvPicPr>
          <p:nvPr/>
        </p:nvPicPr>
        <p:blipFill>
          <a:blip r:embed="rId3"/>
          <a:stretch>
            <a:fillRect/>
          </a:stretch>
        </p:blipFill>
        <p:spPr>
          <a:xfrm>
            <a:off x="475037" y="1859125"/>
            <a:ext cx="5837278" cy="2944606"/>
          </a:xfrm>
          <a:prstGeom prst="rect">
            <a:avLst/>
          </a:prstGeom>
        </p:spPr>
      </p:pic>
      <p:sp>
        <p:nvSpPr>
          <p:cNvPr id="9" name="CuadroTexto 8">
            <a:extLst>
              <a:ext uri="{FF2B5EF4-FFF2-40B4-BE49-F238E27FC236}">
                <a16:creationId xmlns:a16="http://schemas.microsoft.com/office/drawing/2014/main" id="{286D8D64-4D70-48C5-BD8C-C5E8EB76F5F7}"/>
              </a:ext>
            </a:extLst>
          </p:cNvPr>
          <p:cNvSpPr txBox="1"/>
          <p:nvPr/>
        </p:nvSpPr>
        <p:spPr>
          <a:xfrm>
            <a:off x="6533568" y="1943100"/>
            <a:ext cx="5351346" cy="4247317"/>
          </a:xfrm>
          <a:prstGeom prst="rect">
            <a:avLst/>
          </a:prstGeom>
          <a:noFill/>
        </p:spPr>
        <p:txBody>
          <a:bodyPr wrap="square">
            <a:spAutoFit/>
          </a:bodyPr>
          <a:lstStyle/>
          <a:p>
            <a:r>
              <a:rPr lang="en-US" altLang="zh-CN" b="0" i="0" u="none" strike="noStrike" baseline="0" dirty="0">
                <a:solidFill>
                  <a:srgbClr val="000000"/>
                </a:solidFill>
                <a:latin typeface="Roboto" panose="02000000000000000000" pitchFamily="2" charset="0"/>
                <a:ea typeface="Roboto" panose="02000000000000000000" pitchFamily="2" charset="0"/>
                <a:cs typeface="Roboto" panose="02000000000000000000" pitchFamily="2" charset="0"/>
              </a:rPr>
              <a:t>Hi and welcome on board! I’m Hiroko. I am a UN trainer. I will accompany you through this course.</a:t>
            </a:r>
          </a:p>
          <a:p>
            <a:endParaRPr lang="es-ES" dirty="0">
              <a:solidFill>
                <a:srgbClr val="000000"/>
              </a:solidFill>
              <a:latin typeface="Roboto" panose="02000000000000000000" pitchFamily="2" charset="0"/>
              <a:ea typeface="Roboto" panose="02000000000000000000" pitchFamily="2" charset="0"/>
              <a:cs typeface="Roboto" panose="02000000000000000000" pitchFamily="2" charset="0"/>
            </a:endParaRPr>
          </a:p>
          <a:p>
            <a:r>
              <a:rPr lang="en-US" altLang="zh-CN" b="1" i="0" dirty="0">
                <a:solidFill>
                  <a:srgbClr val="00B0F0"/>
                </a:solidFill>
                <a:effectLst/>
                <a:latin typeface="Roboto" panose="02000000000000000000" pitchFamily="2" charset="0"/>
                <a:ea typeface="Roboto" panose="02000000000000000000" pitchFamily="2" charset="0"/>
              </a:rPr>
              <a:t>In this lesson, you will learn about:</a:t>
            </a:r>
          </a:p>
          <a:p>
            <a:endParaRPr lang="es-ES" b="0" i="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n-US" altLang="zh-CN" b="0" i="0" dirty="0">
                <a:solidFill>
                  <a:srgbClr val="000000"/>
                </a:solidFill>
                <a:effectLst/>
                <a:latin typeface="Roboto" panose="02000000000000000000" pitchFamily="2" charset="0"/>
                <a:ea typeface="Roboto" panose="02000000000000000000" pitchFamily="2" charset="0"/>
              </a:rPr>
              <a:t>Who is required to follow the UN standards of conduct on sexual exploitation and abuse?</a:t>
            </a:r>
          </a:p>
          <a:p>
            <a:pPr marL="285750" indent="-285750">
              <a:buFont typeface="Arial" panose="020B0604020202020204" pitchFamily="34" charset="0"/>
              <a:buChar char="•"/>
            </a:pPr>
            <a:endParaRPr lang="es-ES" dirty="0">
              <a:solidFill>
                <a:srgbClr val="000000"/>
              </a:solidFill>
              <a:latin typeface="Roboto" panose="02000000000000000000" pitchFamily="2"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s-ES" b="0" i="0" dirty="0" err="1">
                <a:solidFill>
                  <a:srgbClr val="000000"/>
                </a:solidFill>
                <a:effectLst/>
                <a:latin typeface="Roboto" panose="02000000000000000000" pitchFamily="2" charset="0"/>
                <a:ea typeface="Roboto" panose="02000000000000000000" pitchFamily="2" charset="0"/>
              </a:rPr>
              <a:t>What</a:t>
            </a:r>
            <a:r>
              <a:rPr lang="es-ES" b="0" i="0" dirty="0">
                <a:solidFill>
                  <a:srgbClr val="000000"/>
                </a:solidFill>
                <a:effectLst/>
                <a:latin typeface="Roboto" panose="02000000000000000000" pitchFamily="2" charset="0"/>
                <a:ea typeface="Roboto" panose="02000000000000000000" pitchFamily="2" charset="0"/>
              </a:rPr>
              <a:t> </a:t>
            </a:r>
            <a:r>
              <a:rPr lang="es-ES" b="0" i="0" dirty="0" err="1">
                <a:solidFill>
                  <a:srgbClr val="000000"/>
                </a:solidFill>
                <a:effectLst/>
                <a:latin typeface="Roboto" panose="02000000000000000000" pitchFamily="2" charset="0"/>
                <a:ea typeface="Roboto" panose="02000000000000000000" pitchFamily="2" charset="0"/>
              </a:rPr>
              <a:t>is</a:t>
            </a:r>
            <a:r>
              <a:rPr lang="es-ES" b="0" i="0" dirty="0">
                <a:solidFill>
                  <a:srgbClr val="000000"/>
                </a:solidFill>
                <a:effectLst/>
                <a:latin typeface="Roboto" panose="02000000000000000000" pitchFamily="2" charset="0"/>
                <a:ea typeface="Roboto" panose="02000000000000000000" pitchFamily="2" charset="0"/>
              </a:rPr>
              <a:t> </a:t>
            </a:r>
            <a:r>
              <a:rPr lang="es-ES" b="1" i="0" dirty="0" err="1">
                <a:solidFill>
                  <a:srgbClr val="000000"/>
                </a:solidFill>
                <a:effectLst/>
                <a:latin typeface="Roboto" panose="02000000000000000000" pitchFamily="2" charset="0"/>
                <a:ea typeface="Roboto" panose="02000000000000000000" pitchFamily="2" charset="0"/>
              </a:rPr>
              <a:t>prohibited</a:t>
            </a:r>
            <a:r>
              <a:rPr lang="es-ES" b="1" i="0" dirty="0">
                <a:solidFill>
                  <a:srgbClr val="000000"/>
                </a:solidFill>
                <a:effectLst/>
                <a:latin typeface="Roboto" panose="02000000000000000000" pitchFamily="2" charset="0"/>
                <a:ea typeface="Roboto" panose="02000000000000000000" pitchFamily="2" charset="0"/>
              </a:rPr>
              <a:t> </a:t>
            </a:r>
            <a:r>
              <a:rPr lang="es-ES" b="1" i="0" dirty="0" err="1">
                <a:solidFill>
                  <a:srgbClr val="000000"/>
                </a:solidFill>
                <a:effectLst/>
                <a:latin typeface="Roboto" panose="02000000000000000000" pitchFamily="2" charset="0"/>
                <a:ea typeface="Roboto" panose="02000000000000000000" pitchFamily="2" charset="0"/>
              </a:rPr>
              <a:t>conduct</a:t>
            </a:r>
            <a:r>
              <a:rPr lang="es-ES" b="0" i="0" dirty="0">
                <a:solidFill>
                  <a:srgbClr val="000000"/>
                </a:solidFill>
                <a:effectLst/>
                <a:latin typeface="Roboto" panose="02000000000000000000" pitchFamily="2" charset="0"/>
                <a:ea typeface="Roboto" panose="02000000000000000000" pitchFamily="2" charset="0"/>
              </a:rPr>
              <a:t>?</a:t>
            </a:r>
          </a:p>
          <a:p>
            <a:pPr marL="285750" indent="-285750">
              <a:buFont typeface="Arial" panose="020B0604020202020204" pitchFamily="34" charset="0"/>
              <a:buChar char="•"/>
            </a:pPr>
            <a:endParaRPr lang="es-ES" b="1" dirty="0">
              <a:solidFill>
                <a:srgbClr val="000000"/>
              </a:solidFill>
              <a:latin typeface="Roboto" panose="02000000000000000000" pitchFamily="2"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n-US" b="0" i="0" dirty="0">
                <a:solidFill>
                  <a:srgbClr val="000000"/>
                </a:solidFill>
                <a:effectLst/>
                <a:latin typeface="Roboto" panose="02000000000000000000" pitchFamily="2" charset="0"/>
                <a:ea typeface="Roboto" panose="02000000000000000000" pitchFamily="2" charset="0"/>
              </a:rPr>
              <a:t>What is </a:t>
            </a:r>
            <a:r>
              <a:rPr lang="en-US" b="1" i="0" dirty="0">
                <a:solidFill>
                  <a:srgbClr val="000000"/>
                </a:solidFill>
                <a:effectLst/>
                <a:latin typeface="Roboto" panose="02000000000000000000" pitchFamily="2" charset="0"/>
                <a:ea typeface="Roboto" panose="02000000000000000000" pitchFamily="2" charset="0"/>
              </a:rPr>
              <a:t>strongly discouraged conduct</a:t>
            </a:r>
            <a:r>
              <a:rPr lang="en-US" b="0" i="0" dirty="0">
                <a:solidFill>
                  <a:srgbClr val="000000"/>
                </a:solidFill>
                <a:effectLst/>
                <a:latin typeface="Roboto" panose="02000000000000000000" pitchFamily="2" charset="0"/>
                <a:ea typeface="Roboto" panose="02000000000000000000" pitchFamily="2" charset="0"/>
              </a:rPr>
              <a:t>?</a:t>
            </a:r>
          </a:p>
          <a:p>
            <a:pPr marL="285750" indent="-285750">
              <a:buFont typeface="Arial" panose="020B0604020202020204" pitchFamily="34" charset="0"/>
              <a:buChar char="•"/>
            </a:pPr>
            <a:endParaRPr lang="es-ES" b="1" dirty="0">
              <a:solidFill>
                <a:srgbClr val="000000"/>
              </a:solidFill>
              <a:latin typeface="Roboto" panose="02000000000000000000" pitchFamily="2"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n-US" b="0" i="0" dirty="0">
                <a:solidFill>
                  <a:srgbClr val="000000"/>
                </a:solidFill>
                <a:effectLst/>
                <a:latin typeface="Roboto" panose="02000000000000000000" pitchFamily="2" charset="0"/>
                <a:ea typeface="Roboto" panose="02000000000000000000" pitchFamily="2" charset="0"/>
              </a:rPr>
              <a:t>What are some </a:t>
            </a:r>
            <a:r>
              <a:rPr lang="en-US" b="1" i="0" dirty="0">
                <a:solidFill>
                  <a:srgbClr val="000000"/>
                </a:solidFill>
                <a:effectLst/>
                <a:latin typeface="Roboto" panose="02000000000000000000" pitchFamily="2" charset="0"/>
                <a:ea typeface="Roboto" panose="02000000000000000000" pitchFamily="2" charset="0"/>
              </a:rPr>
              <a:t>misconceptions </a:t>
            </a:r>
            <a:r>
              <a:rPr lang="en-US" b="0" i="0" dirty="0">
                <a:solidFill>
                  <a:srgbClr val="000000"/>
                </a:solidFill>
                <a:effectLst/>
                <a:latin typeface="Roboto" panose="02000000000000000000" pitchFamily="2" charset="0"/>
                <a:ea typeface="Roboto" panose="02000000000000000000" pitchFamily="2" charset="0"/>
              </a:rPr>
              <a:t>that UN personnel might have about sexual exploitation and abuse?</a:t>
            </a:r>
            <a:endParaRPr lang="es-ES"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1764760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019067E5-0646-44C0-960C-E124890D6BFA}"/>
              </a:ext>
            </a:extLst>
          </p:cNvPr>
          <p:cNvSpPr txBox="1"/>
          <p:nvPr/>
        </p:nvSpPr>
        <p:spPr>
          <a:xfrm>
            <a:off x="371830" y="2116178"/>
            <a:ext cx="6732490" cy="1815882"/>
          </a:xfrm>
          <a:prstGeom prst="rect">
            <a:avLst/>
          </a:prstGeom>
          <a:noFill/>
        </p:spPr>
        <p:txBody>
          <a:bodyPr wrap="square">
            <a:spAutoFit/>
          </a:bodyPr>
          <a:lstStyle/>
          <a:p>
            <a:r>
              <a:rPr lang="en-US" altLang="zh-CN" sz="2000" b="1" dirty="0"/>
              <a:t>Administrative sanctions imposed by troop- and police-contributing countries</a:t>
            </a:r>
          </a:p>
          <a:p>
            <a:endParaRPr lang="es-ES" b="1" dirty="0"/>
          </a:p>
          <a:p>
            <a:pPr fontAlgn="base"/>
            <a:r>
              <a:rPr lang="en-US" altLang="zh-CN" b="0" i="0" dirty="0">
                <a:solidFill>
                  <a:srgbClr val="000000"/>
                </a:solidFill>
                <a:effectLst/>
              </a:rPr>
              <a:t>Troop- and police-contributing countries may also impose their own administrative sanctions such as removal from a position of command  and removal of benefits.</a:t>
            </a:r>
            <a:endParaRPr lang="es-ES" dirty="0"/>
          </a:p>
        </p:txBody>
      </p:sp>
      <p:pic>
        <p:nvPicPr>
          <p:cNvPr id="14338" name="Picture 2" descr="Cropped">
            <a:extLst>
              <a:ext uri="{FF2B5EF4-FFF2-40B4-BE49-F238E27FC236}">
                <a16:creationId xmlns:a16="http://schemas.microsoft.com/office/drawing/2014/main" id="{28D10BA2-4E8D-400A-B120-E74CA4C987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0006" y="1812851"/>
            <a:ext cx="4340164" cy="2656114"/>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68139593-F4DA-4099-9D59-E0D7B4377884}"/>
              </a:ext>
            </a:extLst>
          </p:cNvPr>
          <p:cNvSpPr txBox="1"/>
          <p:nvPr/>
        </p:nvSpPr>
        <p:spPr>
          <a:xfrm>
            <a:off x="371830" y="395784"/>
            <a:ext cx="10026502" cy="523220"/>
          </a:xfrm>
          <a:prstGeom prst="rect">
            <a:avLst/>
          </a:prstGeom>
          <a:noFill/>
        </p:spPr>
        <p:txBody>
          <a:bodyPr wrap="square">
            <a:spAutoFit/>
          </a:bodyPr>
          <a:lstStyle/>
          <a:p>
            <a:pPr algn="l"/>
            <a:r>
              <a:rPr lang="en-US" altLang="zh-CN" sz="2800" b="1" i="0" dirty="0">
                <a:solidFill>
                  <a:srgbClr val="00B0F0"/>
                </a:solidFill>
                <a:effectLst/>
              </a:rPr>
              <a:t>Consequences: Their professional life will suffer</a:t>
            </a:r>
            <a:endParaRPr lang="es-ES" sz="2800" dirty="0">
              <a:solidFill>
                <a:srgbClr val="00B0F0"/>
              </a:solidFill>
            </a:endParaRPr>
          </a:p>
        </p:txBody>
      </p:sp>
    </p:spTree>
    <p:extLst>
      <p:ext uri="{BB962C8B-B14F-4D97-AF65-F5344CB8AC3E}">
        <p14:creationId xmlns:p14="http://schemas.microsoft.com/office/powerpoint/2010/main" val="27185155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11024BE-B93A-4C0E-B387-6F7C2F151D82}"/>
              </a:ext>
            </a:extLst>
          </p:cNvPr>
          <p:cNvSpPr txBox="1"/>
          <p:nvPr/>
        </p:nvSpPr>
        <p:spPr>
          <a:xfrm>
            <a:off x="398106" y="392277"/>
            <a:ext cx="10196286" cy="523220"/>
          </a:xfrm>
          <a:prstGeom prst="rect">
            <a:avLst/>
          </a:prstGeom>
          <a:noFill/>
        </p:spPr>
        <p:txBody>
          <a:bodyPr wrap="square">
            <a:spAutoFit/>
          </a:bodyPr>
          <a:lstStyle/>
          <a:p>
            <a:r>
              <a:rPr lang="en-US" altLang="zh-CN" sz="2800" b="1" i="0" dirty="0">
                <a:solidFill>
                  <a:srgbClr val="00B0F0"/>
                </a:solidFill>
                <a:effectLst/>
                <a:latin typeface="+mj-lt"/>
              </a:rPr>
              <a:t>Consequences: UN personnel may be prosecuted</a:t>
            </a:r>
            <a:endParaRPr lang="es-ES" sz="2800" b="1" dirty="0">
              <a:solidFill>
                <a:srgbClr val="00B0F0"/>
              </a:solidFill>
              <a:latin typeface="+mj-lt"/>
            </a:endParaRPr>
          </a:p>
        </p:txBody>
      </p:sp>
      <p:sp>
        <p:nvSpPr>
          <p:cNvPr id="4" name="CuadroTexto 3">
            <a:extLst>
              <a:ext uri="{FF2B5EF4-FFF2-40B4-BE49-F238E27FC236}">
                <a16:creationId xmlns:a16="http://schemas.microsoft.com/office/drawing/2014/main" id="{B35872C3-CC72-4A8B-AFC5-034A2F41B294}"/>
              </a:ext>
            </a:extLst>
          </p:cNvPr>
          <p:cNvSpPr txBox="1"/>
          <p:nvPr/>
        </p:nvSpPr>
        <p:spPr>
          <a:xfrm>
            <a:off x="3863786" y="1708123"/>
            <a:ext cx="7890329" cy="2246769"/>
          </a:xfrm>
          <a:prstGeom prst="rect">
            <a:avLst/>
          </a:prstGeom>
          <a:noFill/>
        </p:spPr>
        <p:txBody>
          <a:bodyPr wrap="square">
            <a:spAutoFit/>
          </a:bodyPr>
          <a:lstStyle/>
          <a:p>
            <a:pPr algn="l" fontAlgn="base"/>
            <a:r>
              <a:rPr lang="en-US" altLang="zh-CN" sz="2000" b="0" i="0" dirty="0">
                <a:solidFill>
                  <a:srgbClr val="000000"/>
                </a:solidFill>
                <a:effectLst/>
              </a:rPr>
              <a:t>UN personnel have privileges and immunities to enable them to perform their work-related functions. These privileges and immunities can never be used to shield UN personnel from prosecution for sexual exploitation and abuse or any other crimes they may have committed. If a crime such as rape has been committed, UN personnel can be prosecuted.</a:t>
            </a:r>
          </a:p>
          <a:p>
            <a:pPr algn="l" fontAlgn="base"/>
            <a:endParaRPr lang="en-US" altLang="zh-CN" sz="2000" b="0" i="0" dirty="0">
              <a:solidFill>
                <a:srgbClr val="000000"/>
              </a:solidFill>
              <a:effectLst/>
            </a:endParaRPr>
          </a:p>
          <a:p>
            <a:pPr algn="l" fontAlgn="base"/>
            <a:r>
              <a:rPr lang="en-US" altLang="zh-CN" sz="2000" b="0" i="0" dirty="0">
                <a:solidFill>
                  <a:srgbClr val="000000"/>
                </a:solidFill>
                <a:effectLst/>
              </a:rPr>
              <a:t>Let us see how UN personnel are prosecuted for crimes.</a:t>
            </a:r>
            <a:endParaRPr lang="zh-CN" altLang="es-ES" sz="2000" b="0" i="0" dirty="0">
              <a:solidFill>
                <a:srgbClr val="000000"/>
              </a:solidFill>
              <a:effectLst/>
            </a:endParaRPr>
          </a:p>
        </p:txBody>
      </p:sp>
      <p:pic>
        <p:nvPicPr>
          <p:cNvPr id="5" name="Imagen 4">
            <a:extLst>
              <a:ext uri="{FF2B5EF4-FFF2-40B4-BE49-F238E27FC236}">
                <a16:creationId xmlns:a16="http://schemas.microsoft.com/office/drawing/2014/main" id="{8D430ACD-E998-481A-876B-D88EECB0031E}"/>
              </a:ext>
            </a:extLst>
          </p:cNvPr>
          <p:cNvPicPr>
            <a:picLocks noChangeAspect="1"/>
          </p:cNvPicPr>
          <p:nvPr/>
        </p:nvPicPr>
        <p:blipFill>
          <a:blip r:embed="rId2"/>
          <a:stretch>
            <a:fillRect/>
          </a:stretch>
        </p:blipFill>
        <p:spPr>
          <a:xfrm>
            <a:off x="-665298" y="1809651"/>
            <a:ext cx="5048349" cy="5048349"/>
          </a:xfrm>
          <a:prstGeom prst="rect">
            <a:avLst/>
          </a:prstGeom>
        </p:spPr>
      </p:pic>
    </p:spTree>
    <p:extLst>
      <p:ext uri="{BB962C8B-B14F-4D97-AF65-F5344CB8AC3E}">
        <p14:creationId xmlns:p14="http://schemas.microsoft.com/office/powerpoint/2010/main" val="7507797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4291D357-D4E9-4301-BBB4-8392D87E851D}"/>
              </a:ext>
            </a:extLst>
          </p:cNvPr>
          <p:cNvSpPr/>
          <p:nvPr/>
        </p:nvSpPr>
        <p:spPr>
          <a:xfrm>
            <a:off x="0" y="2072951"/>
            <a:ext cx="12192000" cy="2712097"/>
          </a:xfrm>
          <a:prstGeom prst="rect">
            <a:avLst/>
          </a:prstGeom>
          <a:solidFill>
            <a:srgbClr val="019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base"/>
            <a:r>
              <a:rPr lang="en-US" altLang="zh-CN" b="0" i="0" dirty="0">
                <a:solidFill>
                  <a:srgbClr val="FFFFFF"/>
                </a:solidFill>
                <a:effectLst/>
                <a:latin typeface="+mj-lt"/>
              </a:rPr>
              <a:t>The UN Secretary-General can waive the immunity of UN personnel to allow them to face a criminal prosecution, and has done so in the past.</a:t>
            </a:r>
          </a:p>
          <a:p>
            <a:pPr algn="l" fontAlgn="base"/>
            <a:endParaRPr lang="en-US" altLang="zh-CN" b="0" i="0" dirty="0">
              <a:solidFill>
                <a:srgbClr val="FFFFFF"/>
              </a:solidFill>
              <a:effectLst/>
              <a:latin typeface="+mj-lt"/>
            </a:endParaRPr>
          </a:p>
          <a:p>
            <a:pPr algn="l" fontAlgn="base"/>
            <a:r>
              <a:rPr lang="en-US" altLang="zh-CN" b="0" i="0" dirty="0">
                <a:solidFill>
                  <a:srgbClr val="FFFFFF"/>
                </a:solidFill>
                <a:effectLst/>
                <a:latin typeface="+mj-lt"/>
              </a:rPr>
              <a:t>Uniformed personnel who engage in sexual exploitation and abuse are repatriated by the UN, and typically face a court martial or other disciplinary proceedings instituted by their national authorities. These could lead to dismissal and imprisonment.</a:t>
            </a:r>
            <a:endParaRPr lang="zh-CN" altLang="es-ES" b="0" i="0" dirty="0">
              <a:solidFill>
                <a:srgbClr val="000000"/>
              </a:solidFill>
              <a:effectLst/>
              <a:latin typeface="+mj-lt"/>
            </a:endParaRPr>
          </a:p>
        </p:txBody>
      </p:sp>
      <p:sp>
        <p:nvSpPr>
          <p:cNvPr id="6" name="CuadroTexto 5">
            <a:extLst>
              <a:ext uri="{FF2B5EF4-FFF2-40B4-BE49-F238E27FC236}">
                <a16:creationId xmlns:a16="http://schemas.microsoft.com/office/drawing/2014/main" id="{D2BF1E0E-3F85-4C7D-B286-EC89C704D063}"/>
              </a:ext>
            </a:extLst>
          </p:cNvPr>
          <p:cNvSpPr txBox="1"/>
          <p:nvPr/>
        </p:nvSpPr>
        <p:spPr>
          <a:xfrm>
            <a:off x="379445" y="382946"/>
            <a:ext cx="10196286" cy="523220"/>
          </a:xfrm>
          <a:prstGeom prst="rect">
            <a:avLst/>
          </a:prstGeom>
          <a:noFill/>
        </p:spPr>
        <p:txBody>
          <a:bodyPr wrap="square">
            <a:spAutoFit/>
          </a:bodyPr>
          <a:lstStyle/>
          <a:p>
            <a:r>
              <a:rPr lang="en-US" altLang="zh-CN" sz="2800" b="1" i="0" dirty="0">
                <a:solidFill>
                  <a:srgbClr val="00B0F0"/>
                </a:solidFill>
                <a:effectLst/>
                <a:latin typeface="+mj-lt"/>
              </a:rPr>
              <a:t>Consequences: UN personnel may be prosecuted</a:t>
            </a:r>
            <a:endParaRPr lang="es-ES" sz="2800" b="1" dirty="0">
              <a:solidFill>
                <a:srgbClr val="00B0F0"/>
              </a:solidFill>
              <a:latin typeface="+mj-lt"/>
            </a:endParaRPr>
          </a:p>
        </p:txBody>
      </p:sp>
    </p:spTree>
    <p:extLst>
      <p:ext uri="{BB962C8B-B14F-4D97-AF65-F5344CB8AC3E}">
        <p14:creationId xmlns:p14="http://schemas.microsoft.com/office/powerpoint/2010/main" val="4590486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7C59D61-FB5A-4767-B223-C4A6350A4365}"/>
              </a:ext>
            </a:extLst>
          </p:cNvPr>
          <p:cNvSpPr txBox="1"/>
          <p:nvPr/>
        </p:nvSpPr>
        <p:spPr>
          <a:xfrm>
            <a:off x="425958" y="254208"/>
            <a:ext cx="10109791" cy="954107"/>
          </a:xfrm>
          <a:prstGeom prst="rect">
            <a:avLst/>
          </a:prstGeom>
          <a:noFill/>
        </p:spPr>
        <p:txBody>
          <a:bodyPr wrap="square">
            <a:spAutoFit/>
          </a:bodyPr>
          <a:lstStyle/>
          <a:p>
            <a:pPr algn="l"/>
            <a:r>
              <a:rPr lang="en-US" altLang="zh-CN" sz="2800" b="1" i="0" dirty="0">
                <a:solidFill>
                  <a:srgbClr val="00B0F0"/>
                </a:solidFill>
                <a:effectLst/>
              </a:rPr>
              <a:t>Consequences: UN personnel may be prosecuted for child support </a:t>
            </a:r>
            <a:endParaRPr lang="es-ES" sz="2800" dirty="0">
              <a:solidFill>
                <a:srgbClr val="00B0F0"/>
              </a:solidFill>
            </a:endParaRPr>
          </a:p>
        </p:txBody>
      </p:sp>
      <p:pic>
        <p:nvPicPr>
          <p:cNvPr id="15362" name="Picture 2" descr="Cropped">
            <a:extLst>
              <a:ext uri="{FF2B5EF4-FFF2-40B4-BE49-F238E27FC236}">
                <a16:creationId xmlns:a16="http://schemas.microsoft.com/office/drawing/2014/main" id="{3BB7741F-EC21-4B9D-9CEB-0081B80A9F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171" y="1768928"/>
            <a:ext cx="3880757" cy="3880757"/>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5EE736FF-26B5-4110-88D5-E9AE557D90E7}"/>
              </a:ext>
            </a:extLst>
          </p:cNvPr>
          <p:cNvSpPr txBox="1"/>
          <p:nvPr/>
        </p:nvSpPr>
        <p:spPr>
          <a:xfrm>
            <a:off x="4690477" y="2413337"/>
            <a:ext cx="7260772" cy="1200329"/>
          </a:xfrm>
          <a:prstGeom prst="rect">
            <a:avLst/>
          </a:prstGeom>
          <a:noFill/>
        </p:spPr>
        <p:txBody>
          <a:bodyPr wrap="square">
            <a:spAutoFit/>
          </a:bodyPr>
          <a:lstStyle/>
          <a:p>
            <a:pPr algn="l" fontAlgn="base"/>
            <a:r>
              <a:rPr lang="en-US" altLang="zh-CN" b="0" i="0" dirty="0">
                <a:solidFill>
                  <a:srgbClr val="000000"/>
                </a:solidFill>
                <a:effectLst/>
              </a:rPr>
              <a:t>UN personnel must </a:t>
            </a:r>
            <a:r>
              <a:rPr lang="en-US" altLang="zh-CN" b="0" i="0" dirty="0" err="1">
                <a:solidFill>
                  <a:srgbClr val="000000"/>
                </a:solidFill>
                <a:effectLst/>
              </a:rPr>
              <a:t>honour</a:t>
            </a:r>
            <a:r>
              <a:rPr lang="en-US" altLang="zh-CN" b="0" i="0" dirty="0">
                <a:solidFill>
                  <a:srgbClr val="000000"/>
                </a:solidFill>
                <a:effectLst/>
              </a:rPr>
              <a:t> their private legal obligations, which includes any court orders requiring them to pay for child support. This means that UN personnel are liable for child support if a child is born as a result of them engaging in sexual exploitation and abuse.</a:t>
            </a:r>
          </a:p>
        </p:txBody>
      </p:sp>
    </p:spTree>
    <p:extLst>
      <p:ext uri="{BB962C8B-B14F-4D97-AF65-F5344CB8AC3E}">
        <p14:creationId xmlns:p14="http://schemas.microsoft.com/office/powerpoint/2010/main" val="15361876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5EE736FF-26B5-4110-88D5-E9AE557D90E7}"/>
              </a:ext>
            </a:extLst>
          </p:cNvPr>
          <p:cNvSpPr txBox="1"/>
          <p:nvPr/>
        </p:nvSpPr>
        <p:spPr>
          <a:xfrm>
            <a:off x="4637314" y="2480494"/>
            <a:ext cx="7260772" cy="1200329"/>
          </a:xfrm>
          <a:prstGeom prst="rect">
            <a:avLst/>
          </a:prstGeom>
          <a:noFill/>
        </p:spPr>
        <p:txBody>
          <a:bodyPr wrap="square">
            <a:spAutoFit/>
          </a:bodyPr>
          <a:lstStyle/>
          <a:p>
            <a:pPr fontAlgn="base"/>
            <a:r>
              <a:rPr lang="en-US" altLang="zh-CN" sz="2400" i="0" dirty="0">
                <a:solidFill>
                  <a:srgbClr val="000000"/>
                </a:solidFill>
                <a:effectLst/>
              </a:rPr>
              <a:t>In a child support claim, paternity must be established. Can you explain what role the UN plays in paternity claims?</a:t>
            </a:r>
            <a:endParaRPr lang="es-ES" sz="2400" dirty="0"/>
          </a:p>
        </p:txBody>
      </p:sp>
      <p:pic>
        <p:nvPicPr>
          <p:cNvPr id="16386" name="Picture 2" descr="Cropped">
            <a:extLst>
              <a:ext uri="{FF2B5EF4-FFF2-40B4-BE49-F238E27FC236}">
                <a16:creationId xmlns:a16="http://schemas.microsoft.com/office/drawing/2014/main" id="{5C48AB89-98AA-4A85-B67C-4B21BA2A49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957" y="1849122"/>
            <a:ext cx="4109357" cy="4109357"/>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73B25394-BFC1-454F-9E02-7D0D37222FED}"/>
              </a:ext>
            </a:extLst>
          </p:cNvPr>
          <p:cNvSpPr txBox="1"/>
          <p:nvPr/>
        </p:nvSpPr>
        <p:spPr>
          <a:xfrm>
            <a:off x="425958" y="202838"/>
            <a:ext cx="10109791" cy="954107"/>
          </a:xfrm>
          <a:prstGeom prst="rect">
            <a:avLst/>
          </a:prstGeom>
          <a:noFill/>
        </p:spPr>
        <p:txBody>
          <a:bodyPr wrap="square">
            <a:spAutoFit/>
          </a:bodyPr>
          <a:lstStyle/>
          <a:p>
            <a:pPr algn="l"/>
            <a:r>
              <a:rPr lang="en-US" altLang="zh-CN" sz="2800" b="1" i="0" dirty="0">
                <a:solidFill>
                  <a:srgbClr val="00B0F0"/>
                </a:solidFill>
                <a:effectLst/>
              </a:rPr>
              <a:t>Consequences: UN personnel may be prosecuted for child support </a:t>
            </a:r>
            <a:endParaRPr lang="es-ES" sz="2800" dirty="0">
              <a:solidFill>
                <a:srgbClr val="00B0F0"/>
              </a:solidFill>
            </a:endParaRPr>
          </a:p>
        </p:txBody>
      </p:sp>
    </p:spTree>
    <p:extLst>
      <p:ext uri="{BB962C8B-B14F-4D97-AF65-F5344CB8AC3E}">
        <p14:creationId xmlns:p14="http://schemas.microsoft.com/office/powerpoint/2010/main" val="9654571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ropped">
            <a:extLst>
              <a:ext uri="{FF2B5EF4-FFF2-40B4-BE49-F238E27FC236}">
                <a16:creationId xmlns:a16="http://schemas.microsoft.com/office/drawing/2014/main" id="{3BB7741F-EC21-4B9D-9CEB-0081B80A9F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171" y="1768928"/>
            <a:ext cx="3880757" cy="3880757"/>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5EE736FF-26B5-4110-88D5-E9AE557D90E7}"/>
              </a:ext>
            </a:extLst>
          </p:cNvPr>
          <p:cNvSpPr txBox="1"/>
          <p:nvPr/>
        </p:nvSpPr>
        <p:spPr>
          <a:xfrm>
            <a:off x="4637314" y="1849122"/>
            <a:ext cx="7260772" cy="2308324"/>
          </a:xfrm>
          <a:prstGeom prst="rect">
            <a:avLst/>
          </a:prstGeom>
          <a:noFill/>
        </p:spPr>
        <p:txBody>
          <a:bodyPr wrap="square">
            <a:spAutoFit/>
          </a:bodyPr>
          <a:lstStyle/>
          <a:p>
            <a:pPr algn="l" fontAlgn="base"/>
            <a:r>
              <a:rPr lang="en-US" altLang="zh-CN" sz="2400" b="0" i="0" dirty="0">
                <a:solidFill>
                  <a:srgbClr val="000000"/>
                </a:solidFill>
                <a:effectLst/>
              </a:rPr>
              <a:t>The UN can help collect DNA from UN personnel in paternity claims, with the alleged father’s consent.</a:t>
            </a:r>
          </a:p>
          <a:p>
            <a:pPr algn="l" fontAlgn="base"/>
            <a:endParaRPr lang="en-US" altLang="zh-CN" sz="2400" b="0" i="0" dirty="0">
              <a:solidFill>
                <a:srgbClr val="000000"/>
              </a:solidFill>
              <a:effectLst/>
            </a:endParaRPr>
          </a:p>
          <a:p>
            <a:br>
              <a:rPr lang="fr-FR" sz="2400" b="0" i="0" dirty="0">
                <a:solidFill>
                  <a:srgbClr val="000000"/>
                </a:solidFill>
                <a:effectLst/>
              </a:rPr>
            </a:br>
            <a:br>
              <a:rPr lang="es-ES" sz="2400" b="0" i="0" dirty="0">
                <a:solidFill>
                  <a:srgbClr val="000000"/>
                </a:solidFill>
                <a:effectLst/>
              </a:rPr>
            </a:br>
            <a:endParaRPr lang="es-ES" sz="2400" dirty="0"/>
          </a:p>
        </p:txBody>
      </p:sp>
      <p:sp>
        <p:nvSpPr>
          <p:cNvPr id="8" name="CuadroTexto 7">
            <a:extLst>
              <a:ext uri="{FF2B5EF4-FFF2-40B4-BE49-F238E27FC236}">
                <a16:creationId xmlns:a16="http://schemas.microsoft.com/office/drawing/2014/main" id="{7A23DE91-46C7-4CE1-9ED5-B8869CFD1BA9}"/>
              </a:ext>
            </a:extLst>
          </p:cNvPr>
          <p:cNvSpPr txBox="1"/>
          <p:nvPr/>
        </p:nvSpPr>
        <p:spPr>
          <a:xfrm>
            <a:off x="405471" y="254208"/>
            <a:ext cx="10109791" cy="954107"/>
          </a:xfrm>
          <a:prstGeom prst="rect">
            <a:avLst/>
          </a:prstGeom>
          <a:noFill/>
        </p:spPr>
        <p:txBody>
          <a:bodyPr wrap="square">
            <a:spAutoFit/>
          </a:bodyPr>
          <a:lstStyle/>
          <a:p>
            <a:pPr algn="l"/>
            <a:r>
              <a:rPr lang="en-US" altLang="zh-CN" sz="2800" b="1" i="0" dirty="0">
                <a:solidFill>
                  <a:srgbClr val="00B0F0"/>
                </a:solidFill>
                <a:effectLst/>
              </a:rPr>
              <a:t>Consequences: UN personnel may be prosecuted for child support </a:t>
            </a:r>
            <a:endParaRPr lang="es-ES" sz="2800" dirty="0">
              <a:solidFill>
                <a:srgbClr val="00B0F0"/>
              </a:solidFill>
            </a:endParaRPr>
          </a:p>
        </p:txBody>
      </p:sp>
    </p:spTree>
    <p:extLst>
      <p:ext uri="{BB962C8B-B14F-4D97-AF65-F5344CB8AC3E}">
        <p14:creationId xmlns:p14="http://schemas.microsoft.com/office/powerpoint/2010/main" val="34667721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5EE736FF-26B5-4110-88D5-E9AE557D90E7}"/>
              </a:ext>
            </a:extLst>
          </p:cNvPr>
          <p:cNvSpPr txBox="1"/>
          <p:nvPr/>
        </p:nvSpPr>
        <p:spPr>
          <a:xfrm>
            <a:off x="4637314" y="2480494"/>
            <a:ext cx="7260772" cy="830997"/>
          </a:xfrm>
          <a:prstGeom prst="rect">
            <a:avLst/>
          </a:prstGeom>
          <a:noFill/>
        </p:spPr>
        <p:txBody>
          <a:bodyPr wrap="square">
            <a:spAutoFit/>
          </a:bodyPr>
          <a:lstStyle/>
          <a:p>
            <a:pPr algn="l" fontAlgn="base"/>
            <a:r>
              <a:rPr lang="en-US" altLang="zh-CN" sz="2400" b="0" i="0" dirty="0">
                <a:solidFill>
                  <a:srgbClr val="000000"/>
                </a:solidFill>
                <a:effectLst/>
              </a:rPr>
              <a:t>And what happens once paternity has been established?</a:t>
            </a:r>
          </a:p>
          <a:p>
            <a:pPr algn="l" fontAlgn="base"/>
            <a:endParaRPr lang="en-US" altLang="zh-CN" sz="2400" b="0" i="0" dirty="0">
              <a:solidFill>
                <a:srgbClr val="000000"/>
              </a:solidFill>
              <a:effectLst/>
            </a:endParaRPr>
          </a:p>
        </p:txBody>
      </p:sp>
      <p:pic>
        <p:nvPicPr>
          <p:cNvPr id="16386" name="Picture 2" descr="Cropped">
            <a:extLst>
              <a:ext uri="{FF2B5EF4-FFF2-40B4-BE49-F238E27FC236}">
                <a16:creationId xmlns:a16="http://schemas.microsoft.com/office/drawing/2014/main" id="{5C48AB89-98AA-4A85-B67C-4B21BA2A49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957" y="1849122"/>
            <a:ext cx="4109357" cy="4109357"/>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3976764A-FA36-42B7-82EE-0968EF80D73B}"/>
              </a:ext>
            </a:extLst>
          </p:cNvPr>
          <p:cNvSpPr txBox="1"/>
          <p:nvPr/>
        </p:nvSpPr>
        <p:spPr>
          <a:xfrm>
            <a:off x="424741" y="227826"/>
            <a:ext cx="10109791" cy="954107"/>
          </a:xfrm>
          <a:prstGeom prst="rect">
            <a:avLst/>
          </a:prstGeom>
          <a:noFill/>
        </p:spPr>
        <p:txBody>
          <a:bodyPr wrap="square">
            <a:spAutoFit/>
          </a:bodyPr>
          <a:lstStyle/>
          <a:p>
            <a:pPr algn="l"/>
            <a:r>
              <a:rPr lang="en-US" altLang="zh-CN" sz="2800" b="1" i="0" dirty="0">
                <a:solidFill>
                  <a:srgbClr val="00B0F0"/>
                </a:solidFill>
                <a:effectLst/>
              </a:rPr>
              <a:t>Consequences: UN personnel may be prosecuted for child support </a:t>
            </a:r>
            <a:endParaRPr lang="es-ES" sz="2800" dirty="0">
              <a:solidFill>
                <a:srgbClr val="00B0F0"/>
              </a:solidFill>
            </a:endParaRPr>
          </a:p>
        </p:txBody>
      </p:sp>
    </p:spTree>
    <p:extLst>
      <p:ext uri="{BB962C8B-B14F-4D97-AF65-F5344CB8AC3E}">
        <p14:creationId xmlns:p14="http://schemas.microsoft.com/office/powerpoint/2010/main" val="14131764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ropped">
            <a:extLst>
              <a:ext uri="{FF2B5EF4-FFF2-40B4-BE49-F238E27FC236}">
                <a16:creationId xmlns:a16="http://schemas.microsoft.com/office/drawing/2014/main" id="{3BB7741F-EC21-4B9D-9CEB-0081B80A9F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171" y="1768928"/>
            <a:ext cx="3880757" cy="3880757"/>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5EE736FF-26B5-4110-88D5-E9AE557D90E7}"/>
              </a:ext>
            </a:extLst>
          </p:cNvPr>
          <p:cNvSpPr txBox="1"/>
          <p:nvPr/>
        </p:nvSpPr>
        <p:spPr>
          <a:xfrm>
            <a:off x="4618461" y="1768928"/>
            <a:ext cx="7260772" cy="2308324"/>
          </a:xfrm>
          <a:prstGeom prst="rect">
            <a:avLst/>
          </a:prstGeom>
          <a:noFill/>
        </p:spPr>
        <p:txBody>
          <a:bodyPr wrap="square">
            <a:spAutoFit/>
          </a:bodyPr>
          <a:lstStyle/>
          <a:p>
            <a:pPr algn="l" fontAlgn="base"/>
            <a:r>
              <a:rPr lang="en-US" altLang="zh-CN" sz="2400" b="0" i="0" dirty="0">
                <a:solidFill>
                  <a:srgbClr val="000000"/>
                </a:solidFill>
                <a:effectLst/>
              </a:rPr>
              <a:t>If a court order is received, the UN will deduct child support from staff salaries. If a court order is made against uniformed personnel, the UN will transmit it to the relevant troop- or police-contributing country for action.</a:t>
            </a:r>
          </a:p>
          <a:p>
            <a:pPr algn="l" fontAlgn="base"/>
            <a:endParaRPr lang="en-US" altLang="zh-CN" sz="2400" b="0" i="0" dirty="0">
              <a:solidFill>
                <a:srgbClr val="000000"/>
              </a:solidFill>
              <a:effectLst/>
            </a:endParaRPr>
          </a:p>
        </p:txBody>
      </p:sp>
      <p:sp>
        <p:nvSpPr>
          <p:cNvPr id="8" name="CuadroTexto 7">
            <a:extLst>
              <a:ext uri="{FF2B5EF4-FFF2-40B4-BE49-F238E27FC236}">
                <a16:creationId xmlns:a16="http://schemas.microsoft.com/office/drawing/2014/main" id="{603CE933-9DAC-488B-96B6-05A70880C6ED}"/>
              </a:ext>
            </a:extLst>
          </p:cNvPr>
          <p:cNvSpPr txBox="1"/>
          <p:nvPr/>
        </p:nvSpPr>
        <p:spPr>
          <a:xfrm>
            <a:off x="396749" y="254208"/>
            <a:ext cx="10109791" cy="954107"/>
          </a:xfrm>
          <a:prstGeom prst="rect">
            <a:avLst/>
          </a:prstGeom>
          <a:noFill/>
        </p:spPr>
        <p:txBody>
          <a:bodyPr wrap="square">
            <a:spAutoFit/>
          </a:bodyPr>
          <a:lstStyle/>
          <a:p>
            <a:pPr algn="l"/>
            <a:r>
              <a:rPr lang="en-US" altLang="zh-CN" sz="2800" b="1" i="0" dirty="0">
                <a:solidFill>
                  <a:srgbClr val="00B0F0"/>
                </a:solidFill>
                <a:effectLst/>
              </a:rPr>
              <a:t>Consequences: UN personnel may be prosecuted for child support </a:t>
            </a:r>
            <a:endParaRPr lang="es-ES" sz="2800" dirty="0">
              <a:solidFill>
                <a:srgbClr val="00B0F0"/>
              </a:solidFill>
            </a:endParaRPr>
          </a:p>
        </p:txBody>
      </p:sp>
    </p:spTree>
    <p:extLst>
      <p:ext uri="{BB962C8B-B14F-4D97-AF65-F5344CB8AC3E}">
        <p14:creationId xmlns:p14="http://schemas.microsoft.com/office/powerpoint/2010/main" val="11956253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7A948DE-8762-4F8A-96FF-B2C4ABD96DFC}"/>
              </a:ext>
            </a:extLst>
          </p:cNvPr>
          <p:cNvSpPr txBox="1"/>
          <p:nvPr/>
        </p:nvSpPr>
        <p:spPr>
          <a:xfrm>
            <a:off x="363893" y="423126"/>
            <a:ext cx="6096000" cy="523220"/>
          </a:xfrm>
          <a:prstGeom prst="rect">
            <a:avLst/>
          </a:prstGeom>
          <a:noFill/>
        </p:spPr>
        <p:txBody>
          <a:bodyPr wrap="square" lIns="91440" tIns="45720" rIns="91440" bIns="45720" anchor="t">
            <a:spAutoFit/>
          </a:bodyPr>
          <a:lstStyle>
            <a:defPPr>
              <a:defRPr lang="es-ES"/>
            </a:defPPr>
            <a:lvl1pPr algn="r" rtl="1">
              <a:defRPr sz="2400" b="1" i="0">
                <a:solidFill>
                  <a:srgbClr val="009EDB"/>
                </a:solidFill>
                <a:effectLst/>
                <a:latin typeface="var(--font-family-head)"/>
              </a:defRPr>
            </a:lvl1pPr>
          </a:lstStyle>
          <a:p>
            <a:pPr algn="l"/>
            <a:r>
              <a:rPr lang="es-ES" altLang="ja-JP" sz="2800" b="1" i="0" dirty="0" err="1">
                <a:solidFill>
                  <a:srgbClr val="00B0F0"/>
                </a:solidFill>
                <a:effectLst/>
                <a:latin typeface="+mj-lt"/>
              </a:rPr>
              <a:t>What</a:t>
            </a:r>
            <a:r>
              <a:rPr lang="es-ES" altLang="ja-JP" sz="2800" b="1" i="0" dirty="0">
                <a:solidFill>
                  <a:srgbClr val="00B0F0"/>
                </a:solidFill>
                <a:effectLst/>
                <a:latin typeface="+mj-lt"/>
              </a:rPr>
              <a:t> do </a:t>
            </a:r>
            <a:r>
              <a:rPr lang="es-ES" altLang="ja-JP" sz="2800" b="1" i="0" dirty="0" err="1">
                <a:solidFill>
                  <a:srgbClr val="00B0F0"/>
                </a:solidFill>
                <a:effectLst/>
                <a:latin typeface="+mj-lt"/>
              </a:rPr>
              <a:t>you</a:t>
            </a:r>
            <a:r>
              <a:rPr lang="es-ES" altLang="ja-JP" sz="2800" b="1" i="0" dirty="0">
                <a:solidFill>
                  <a:srgbClr val="00B0F0"/>
                </a:solidFill>
                <a:effectLst/>
                <a:latin typeface="+mj-lt"/>
              </a:rPr>
              <a:t> </a:t>
            </a:r>
            <a:r>
              <a:rPr lang="es-ES" altLang="ja-JP" sz="2800" b="1" i="0" dirty="0" err="1">
                <a:solidFill>
                  <a:srgbClr val="00B0F0"/>
                </a:solidFill>
                <a:effectLst/>
                <a:latin typeface="+mj-lt"/>
              </a:rPr>
              <a:t>think</a:t>
            </a:r>
            <a:r>
              <a:rPr lang="es-ES" altLang="ja-JP" sz="2800" b="1" i="0" dirty="0">
                <a:solidFill>
                  <a:srgbClr val="00B0F0"/>
                </a:solidFill>
                <a:effectLst/>
                <a:latin typeface="+mj-lt"/>
              </a:rPr>
              <a:t>?</a:t>
            </a:r>
            <a:endParaRPr lang="es-ES" altLang="ja-JP" sz="2800" dirty="0">
              <a:solidFill>
                <a:srgbClr val="00B0F0"/>
              </a:solidFill>
              <a:latin typeface="+mj-lt"/>
              <a:ea typeface="Roboto"/>
              <a:cs typeface="Roboto"/>
            </a:endParaRPr>
          </a:p>
        </p:txBody>
      </p:sp>
      <p:sp>
        <p:nvSpPr>
          <p:cNvPr id="5" name="CuadroTexto 4">
            <a:extLst>
              <a:ext uri="{FF2B5EF4-FFF2-40B4-BE49-F238E27FC236}">
                <a16:creationId xmlns:a16="http://schemas.microsoft.com/office/drawing/2014/main" id="{CAE28361-AF5F-4F94-80AB-D2865920CD52}"/>
              </a:ext>
            </a:extLst>
          </p:cNvPr>
          <p:cNvSpPr txBox="1"/>
          <p:nvPr/>
        </p:nvSpPr>
        <p:spPr>
          <a:xfrm>
            <a:off x="435429" y="1530171"/>
            <a:ext cx="11440886" cy="707886"/>
          </a:xfrm>
          <a:prstGeom prst="rect">
            <a:avLst/>
          </a:prstGeom>
          <a:noFill/>
        </p:spPr>
        <p:txBody>
          <a:bodyPr wrap="square">
            <a:spAutoFit/>
          </a:bodyPr>
          <a:lstStyle/>
          <a:p>
            <a:pPr algn="l" fontAlgn="base"/>
            <a:r>
              <a:rPr lang="en-US" altLang="zh-CN" sz="2000" b="1" i="0" dirty="0">
                <a:solidFill>
                  <a:srgbClr val="000000"/>
                </a:solidFill>
                <a:effectLst/>
              </a:rPr>
              <a:t>Sexual exploitation and abuse may also put the safety and health of UN personnel and others at risk. What are some specific risks?</a:t>
            </a:r>
          </a:p>
        </p:txBody>
      </p:sp>
      <p:sp>
        <p:nvSpPr>
          <p:cNvPr id="7" name="CuadroTexto 6">
            <a:extLst>
              <a:ext uri="{FF2B5EF4-FFF2-40B4-BE49-F238E27FC236}">
                <a16:creationId xmlns:a16="http://schemas.microsoft.com/office/drawing/2014/main" id="{FD33B526-F155-4A1B-945F-9AE32203A272}"/>
              </a:ext>
            </a:extLst>
          </p:cNvPr>
          <p:cNvSpPr txBox="1"/>
          <p:nvPr/>
        </p:nvSpPr>
        <p:spPr>
          <a:xfrm>
            <a:off x="5780315" y="2262386"/>
            <a:ext cx="6096000" cy="369332"/>
          </a:xfrm>
          <a:prstGeom prst="rect">
            <a:avLst/>
          </a:prstGeom>
          <a:noFill/>
        </p:spPr>
        <p:txBody>
          <a:bodyPr wrap="square">
            <a:spAutoFit/>
          </a:bodyPr>
          <a:lstStyle/>
          <a:p>
            <a:pPr algn="r" rtl="1"/>
            <a:endParaRPr lang="es-ES" sz="1800" b="1" dirty="0"/>
          </a:p>
        </p:txBody>
      </p:sp>
      <p:sp>
        <p:nvSpPr>
          <p:cNvPr id="9" name="CuadroTexto 8">
            <a:extLst>
              <a:ext uri="{FF2B5EF4-FFF2-40B4-BE49-F238E27FC236}">
                <a16:creationId xmlns:a16="http://schemas.microsoft.com/office/drawing/2014/main" id="{44B71D0F-2834-44D3-8026-C573A5FC40A5}"/>
              </a:ext>
            </a:extLst>
          </p:cNvPr>
          <p:cNvSpPr txBox="1"/>
          <p:nvPr/>
        </p:nvSpPr>
        <p:spPr>
          <a:xfrm>
            <a:off x="996038" y="2806523"/>
            <a:ext cx="10002831" cy="646331"/>
          </a:xfrm>
          <a:prstGeom prst="rect">
            <a:avLst/>
          </a:prstGeom>
          <a:noFill/>
        </p:spPr>
        <p:txBody>
          <a:bodyPr wrap="square">
            <a:spAutoFit/>
          </a:bodyPr>
          <a:lstStyle/>
          <a:p>
            <a:pPr algn="l"/>
            <a:r>
              <a:rPr lang="en-US" altLang="zh-CN" b="0" i="0" dirty="0">
                <a:solidFill>
                  <a:srgbClr val="000000"/>
                </a:solidFill>
                <a:effectLst/>
              </a:rPr>
              <a:t>There is a risk of retaliation and physical attacks against UN personnel who commit sexual exploitation and abuse.</a:t>
            </a:r>
            <a:endParaRPr lang="es-ES" dirty="0"/>
          </a:p>
        </p:txBody>
      </p:sp>
      <p:sp>
        <p:nvSpPr>
          <p:cNvPr id="11" name="CuadroTexto 10">
            <a:extLst>
              <a:ext uri="{FF2B5EF4-FFF2-40B4-BE49-F238E27FC236}">
                <a16:creationId xmlns:a16="http://schemas.microsoft.com/office/drawing/2014/main" id="{9CE810D0-9CCC-4EE7-8AC0-0D26971BBFD1}"/>
              </a:ext>
            </a:extLst>
          </p:cNvPr>
          <p:cNvSpPr txBox="1"/>
          <p:nvPr/>
        </p:nvSpPr>
        <p:spPr>
          <a:xfrm>
            <a:off x="996038" y="3956859"/>
            <a:ext cx="10183586" cy="646331"/>
          </a:xfrm>
          <a:prstGeom prst="rect">
            <a:avLst/>
          </a:prstGeom>
          <a:noFill/>
        </p:spPr>
        <p:txBody>
          <a:bodyPr wrap="square">
            <a:spAutoFit/>
          </a:bodyPr>
          <a:lstStyle/>
          <a:p>
            <a:r>
              <a:rPr lang="en-US" altLang="zh-CN" b="0" i="0" dirty="0">
                <a:solidFill>
                  <a:srgbClr val="000000"/>
                </a:solidFill>
                <a:effectLst/>
              </a:rPr>
              <a:t>There is a risk of retaliation and physical attacks against the colleagues and fellow contingent members of UN personnel who commit sexual exploitation and abuse.</a:t>
            </a:r>
            <a:endParaRPr lang="es-ES" dirty="0"/>
          </a:p>
        </p:txBody>
      </p:sp>
      <p:sp>
        <p:nvSpPr>
          <p:cNvPr id="13" name="CuadroTexto 12">
            <a:extLst>
              <a:ext uri="{FF2B5EF4-FFF2-40B4-BE49-F238E27FC236}">
                <a16:creationId xmlns:a16="http://schemas.microsoft.com/office/drawing/2014/main" id="{34AA18C3-0B6F-4AFB-9FF2-EF55B20E2DED}"/>
              </a:ext>
            </a:extLst>
          </p:cNvPr>
          <p:cNvSpPr txBox="1"/>
          <p:nvPr/>
        </p:nvSpPr>
        <p:spPr>
          <a:xfrm>
            <a:off x="996039" y="5137275"/>
            <a:ext cx="10002831" cy="369332"/>
          </a:xfrm>
          <a:prstGeom prst="rect">
            <a:avLst/>
          </a:prstGeom>
          <a:noFill/>
        </p:spPr>
        <p:txBody>
          <a:bodyPr wrap="square">
            <a:spAutoFit/>
          </a:bodyPr>
          <a:lstStyle/>
          <a:p>
            <a:pPr algn="l"/>
            <a:r>
              <a:rPr lang="en-US" altLang="zh-CN" b="0" i="0" dirty="0">
                <a:solidFill>
                  <a:srgbClr val="000000"/>
                </a:solidFill>
                <a:effectLst/>
              </a:rPr>
              <a:t>There is a risk of UN personnel contracting and transmitting HIV and other sexually transmitted infections.</a:t>
            </a:r>
            <a:endParaRPr lang="es-ES" dirty="0"/>
          </a:p>
        </p:txBody>
      </p:sp>
      <p:sp>
        <p:nvSpPr>
          <p:cNvPr id="14" name="Rectángulo 13">
            <a:extLst>
              <a:ext uri="{FF2B5EF4-FFF2-40B4-BE49-F238E27FC236}">
                <a16:creationId xmlns:a16="http://schemas.microsoft.com/office/drawing/2014/main" id="{B7B70433-29C5-4972-A581-3FEDE384B934}"/>
              </a:ext>
            </a:extLst>
          </p:cNvPr>
          <p:cNvSpPr>
            <a:spLocks noChangeAspect="1"/>
          </p:cNvSpPr>
          <p:nvPr/>
        </p:nvSpPr>
        <p:spPr>
          <a:xfrm>
            <a:off x="435429" y="2923490"/>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ángulo 14">
            <a:extLst>
              <a:ext uri="{FF2B5EF4-FFF2-40B4-BE49-F238E27FC236}">
                <a16:creationId xmlns:a16="http://schemas.microsoft.com/office/drawing/2014/main" id="{8D15B77B-5504-4A0A-B424-B3A377791C40}"/>
              </a:ext>
            </a:extLst>
          </p:cNvPr>
          <p:cNvSpPr>
            <a:spLocks noChangeAspect="1"/>
          </p:cNvSpPr>
          <p:nvPr/>
        </p:nvSpPr>
        <p:spPr>
          <a:xfrm>
            <a:off x="435429" y="4059715"/>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15">
            <a:extLst>
              <a:ext uri="{FF2B5EF4-FFF2-40B4-BE49-F238E27FC236}">
                <a16:creationId xmlns:a16="http://schemas.microsoft.com/office/drawing/2014/main" id="{96152544-D65F-435B-8044-2CB5585F2CAB}"/>
              </a:ext>
            </a:extLst>
          </p:cNvPr>
          <p:cNvSpPr>
            <a:spLocks noChangeAspect="1"/>
          </p:cNvSpPr>
          <p:nvPr/>
        </p:nvSpPr>
        <p:spPr>
          <a:xfrm>
            <a:off x="435429" y="5195941"/>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491307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11024BE-B93A-4C0E-B387-6F7C2F151D82}"/>
              </a:ext>
            </a:extLst>
          </p:cNvPr>
          <p:cNvSpPr txBox="1"/>
          <p:nvPr/>
        </p:nvSpPr>
        <p:spPr>
          <a:xfrm>
            <a:off x="386443" y="413977"/>
            <a:ext cx="11419114" cy="523220"/>
          </a:xfrm>
          <a:prstGeom prst="rect">
            <a:avLst/>
          </a:prstGeom>
          <a:noFill/>
        </p:spPr>
        <p:txBody>
          <a:bodyPr wrap="square">
            <a:spAutoFit/>
          </a:bodyPr>
          <a:lstStyle/>
          <a:p>
            <a:r>
              <a:rPr lang="en-US" altLang="zh-CN" sz="2800" b="1" i="0" dirty="0">
                <a:solidFill>
                  <a:srgbClr val="00B0F0"/>
                </a:solidFill>
                <a:effectLst/>
                <a:latin typeface="+mj-lt"/>
              </a:rPr>
              <a:t>Consequences: Their personal life will suffer </a:t>
            </a:r>
            <a:endParaRPr lang="es-ES" sz="2800" b="1" dirty="0">
              <a:solidFill>
                <a:srgbClr val="00B0F0"/>
              </a:solidFill>
              <a:latin typeface="+mj-lt"/>
            </a:endParaRPr>
          </a:p>
        </p:txBody>
      </p:sp>
      <p:sp>
        <p:nvSpPr>
          <p:cNvPr id="4" name="CuadroTexto 3">
            <a:extLst>
              <a:ext uri="{FF2B5EF4-FFF2-40B4-BE49-F238E27FC236}">
                <a16:creationId xmlns:a16="http://schemas.microsoft.com/office/drawing/2014/main" id="{B35872C3-CC72-4A8B-AFC5-034A2F41B294}"/>
              </a:ext>
            </a:extLst>
          </p:cNvPr>
          <p:cNvSpPr txBox="1"/>
          <p:nvPr/>
        </p:nvSpPr>
        <p:spPr>
          <a:xfrm>
            <a:off x="3545619" y="1967902"/>
            <a:ext cx="8353938" cy="2246769"/>
          </a:xfrm>
          <a:prstGeom prst="rect">
            <a:avLst/>
          </a:prstGeom>
          <a:noFill/>
        </p:spPr>
        <p:txBody>
          <a:bodyPr wrap="square">
            <a:spAutoFit/>
          </a:bodyPr>
          <a:lstStyle/>
          <a:p>
            <a:pPr algn="l" fontAlgn="base"/>
            <a:r>
              <a:rPr lang="en-US" altLang="zh-CN" sz="2000" b="0" i="0" dirty="0">
                <a:solidFill>
                  <a:srgbClr val="000000"/>
                </a:solidFill>
                <a:effectLst/>
              </a:rPr>
              <a:t>UN personnel who commit sexual exploitation and abuse will see their personal and professional reputation ruined. They may be ostracized by their peers and/or community, and their relationships with family and friends may break down.</a:t>
            </a:r>
          </a:p>
          <a:p>
            <a:pPr algn="l" fontAlgn="base"/>
            <a:endParaRPr lang="en-US" altLang="zh-CN" sz="2000" b="0" i="0" dirty="0">
              <a:solidFill>
                <a:srgbClr val="000000"/>
              </a:solidFill>
              <a:effectLst/>
            </a:endParaRPr>
          </a:p>
          <a:p>
            <a:pPr algn="l" fontAlgn="base"/>
            <a:r>
              <a:rPr lang="en-US" altLang="zh-CN" sz="2000" b="0" i="0" dirty="0">
                <a:solidFill>
                  <a:srgbClr val="000000"/>
                </a:solidFill>
                <a:effectLst/>
              </a:rPr>
              <a:t>Let us now hear what happened to three UN personnel who committed sexual exploitation and abuse.</a:t>
            </a:r>
            <a:endParaRPr lang="es-ES" sz="2000" b="0" i="0" dirty="0">
              <a:solidFill>
                <a:srgbClr val="000000"/>
              </a:solidFill>
              <a:effectLst/>
            </a:endParaRPr>
          </a:p>
        </p:txBody>
      </p:sp>
      <p:pic>
        <p:nvPicPr>
          <p:cNvPr id="5" name="Imagen 4">
            <a:extLst>
              <a:ext uri="{FF2B5EF4-FFF2-40B4-BE49-F238E27FC236}">
                <a16:creationId xmlns:a16="http://schemas.microsoft.com/office/drawing/2014/main" id="{8D430ACD-E998-481A-876B-D88EECB0031E}"/>
              </a:ext>
            </a:extLst>
          </p:cNvPr>
          <p:cNvPicPr>
            <a:picLocks noChangeAspect="1"/>
          </p:cNvPicPr>
          <p:nvPr/>
        </p:nvPicPr>
        <p:blipFill>
          <a:blip r:embed="rId2"/>
          <a:stretch>
            <a:fillRect/>
          </a:stretch>
        </p:blipFill>
        <p:spPr>
          <a:xfrm>
            <a:off x="-665298" y="1809651"/>
            <a:ext cx="5048349" cy="5048349"/>
          </a:xfrm>
          <a:prstGeom prst="rect">
            <a:avLst/>
          </a:prstGeom>
        </p:spPr>
      </p:pic>
    </p:spTree>
    <p:extLst>
      <p:ext uri="{BB962C8B-B14F-4D97-AF65-F5344CB8AC3E}">
        <p14:creationId xmlns:p14="http://schemas.microsoft.com/office/powerpoint/2010/main" val="1523278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ropped">
            <a:extLst>
              <a:ext uri="{FF2B5EF4-FFF2-40B4-BE49-F238E27FC236}">
                <a16:creationId xmlns:a16="http://schemas.microsoft.com/office/drawing/2014/main" id="{972873B9-76F6-4DF0-9890-594D93B4691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0804"/>
          <a:stretch/>
        </p:blipFill>
        <p:spPr bwMode="auto">
          <a:xfrm>
            <a:off x="381001" y="1059012"/>
            <a:ext cx="2362200" cy="400216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ropped">
            <a:extLst>
              <a:ext uri="{FF2B5EF4-FFF2-40B4-BE49-F238E27FC236}">
                <a16:creationId xmlns:a16="http://schemas.microsoft.com/office/drawing/2014/main" id="{18A8260F-6DF4-455E-BEE5-39228D3D10A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125" r="40357"/>
          <a:stretch/>
        </p:blipFill>
        <p:spPr bwMode="auto">
          <a:xfrm>
            <a:off x="5105401" y="1059011"/>
            <a:ext cx="1740948" cy="400216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ropped">
            <a:extLst>
              <a:ext uri="{FF2B5EF4-FFF2-40B4-BE49-F238E27FC236}">
                <a16:creationId xmlns:a16="http://schemas.microsoft.com/office/drawing/2014/main" id="{A9732867-5B17-490A-8F96-F3B204638D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7500"/>
          <a:stretch/>
        </p:blipFill>
        <p:spPr bwMode="auto">
          <a:xfrm>
            <a:off x="9208549" y="1299473"/>
            <a:ext cx="2400860" cy="3654193"/>
          </a:xfrm>
          <a:prstGeom prst="rect">
            <a:avLst/>
          </a:prstGeom>
          <a:noFill/>
          <a:extLst>
            <a:ext uri="{909E8E84-426E-40DD-AFC4-6F175D3DCCD1}">
              <a14:hiddenFill xmlns:a14="http://schemas.microsoft.com/office/drawing/2010/main">
                <a:solidFill>
                  <a:srgbClr val="FFFFFF"/>
                </a:solidFill>
              </a14:hiddenFill>
            </a:ext>
          </a:extLst>
        </p:spPr>
      </p:pic>
      <p:sp>
        <p:nvSpPr>
          <p:cNvPr id="12" name="CuadroTexto 11">
            <a:extLst>
              <a:ext uri="{FF2B5EF4-FFF2-40B4-BE49-F238E27FC236}">
                <a16:creationId xmlns:a16="http://schemas.microsoft.com/office/drawing/2014/main" id="{494A0885-D43E-4C63-96A8-7DB53D4306B5}"/>
              </a:ext>
            </a:extLst>
          </p:cNvPr>
          <p:cNvSpPr txBox="1"/>
          <p:nvPr/>
        </p:nvSpPr>
        <p:spPr>
          <a:xfrm>
            <a:off x="185057" y="5185007"/>
            <a:ext cx="3875314" cy="1077218"/>
          </a:xfrm>
          <a:prstGeom prst="rect">
            <a:avLst/>
          </a:prstGeom>
          <a:noFill/>
        </p:spPr>
        <p:txBody>
          <a:bodyPr wrap="square">
            <a:spAutoFit/>
          </a:bodyPr>
          <a:lstStyle/>
          <a:p>
            <a:pPr algn="l" fontAlgn="base"/>
            <a:r>
              <a:rPr lang="en-US" altLang="zh-CN" sz="1600" b="0" i="0" dirty="0">
                <a:solidFill>
                  <a:srgbClr val="000000"/>
                </a:solidFill>
                <a:effectLst/>
                <a:latin typeface="Roboto" panose="02000000000000000000" pitchFamily="2" charset="0"/>
                <a:ea typeface="Roboto" panose="02000000000000000000" pitchFamily="2" charset="0"/>
              </a:rPr>
              <a:t>Hi! I’m </a:t>
            </a:r>
            <a:r>
              <a:rPr lang="en-US" altLang="zh-CN" sz="1600" b="1" i="0" dirty="0">
                <a:solidFill>
                  <a:srgbClr val="000000"/>
                </a:solidFill>
                <a:effectLst/>
                <a:latin typeface="Roboto" panose="02000000000000000000" pitchFamily="2" charset="0"/>
                <a:ea typeface="Roboto" panose="02000000000000000000" pitchFamily="2" charset="0"/>
              </a:rPr>
              <a:t>Peter</a:t>
            </a:r>
            <a:r>
              <a:rPr lang="en-US" altLang="zh-CN" sz="1600" b="0" i="0" dirty="0">
                <a:solidFill>
                  <a:srgbClr val="000000"/>
                </a:solidFill>
                <a:effectLst/>
                <a:latin typeface="Roboto" panose="02000000000000000000" pitchFamily="2" charset="0"/>
                <a:ea typeface="Roboto" panose="02000000000000000000" pitchFamily="2" charset="0"/>
              </a:rPr>
              <a:t> – nice to meet you.</a:t>
            </a:r>
          </a:p>
          <a:p>
            <a:pPr algn="l" fontAlgn="base"/>
            <a:r>
              <a:rPr lang="en-US" altLang="zh-CN" sz="1600" b="0" i="0" dirty="0">
                <a:solidFill>
                  <a:srgbClr val="000000"/>
                </a:solidFill>
                <a:effectLst/>
                <a:latin typeface="Roboto" panose="02000000000000000000" pitchFamily="2" charset="0"/>
                <a:ea typeface="Roboto" panose="02000000000000000000" pitchFamily="2" charset="0"/>
              </a:rPr>
              <a:t>I am an expert on the UN standards of conduct and hope to be able to answer your questions.</a:t>
            </a:r>
            <a:endParaRPr lang="zh-CN" altLang="es-ES" sz="1600" b="0" i="0" dirty="0">
              <a:solidFill>
                <a:srgbClr val="000000"/>
              </a:solidFill>
              <a:effectLst/>
              <a:latin typeface="Roboto" panose="02000000000000000000" pitchFamily="2" charset="0"/>
            </a:endParaRPr>
          </a:p>
        </p:txBody>
      </p:sp>
      <p:sp>
        <p:nvSpPr>
          <p:cNvPr id="14" name="CuadroTexto 13">
            <a:extLst>
              <a:ext uri="{FF2B5EF4-FFF2-40B4-BE49-F238E27FC236}">
                <a16:creationId xmlns:a16="http://schemas.microsoft.com/office/drawing/2014/main" id="{D2ED5B35-4F10-4EF8-B250-AA295074D497}"/>
              </a:ext>
            </a:extLst>
          </p:cNvPr>
          <p:cNvSpPr txBox="1"/>
          <p:nvPr/>
        </p:nvSpPr>
        <p:spPr>
          <a:xfrm>
            <a:off x="4353522" y="5185007"/>
            <a:ext cx="3712029" cy="1077218"/>
          </a:xfrm>
          <a:prstGeom prst="rect">
            <a:avLst/>
          </a:prstGeom>
          <a:noFill/>
        </p:spPr>
        <p:txBody>
          <a:bodyPr wrap="square">
            <a:spAutoFit/>
          </a:bodyPr>
          <a:lstStyle/>
          <a:p>
            <a:pPr algn="l" fontAlgn="base"/>
            <a:r>
              <a:rPr lang="en-US" sz="1600" b="0" i="0" dirty="0">
                <a:solidFill>
                  <a:srgbClr val="000000"/>
                </a:solidFill>
                <a:effectLst/>
                <a:latin typeface="Roboto" panose="02000000000000000000" pitchFamily="2" charset="0"/>
                <a:ea typeface="Roboto" panose="02000000000000000000" pitchFamily="2" charset="0"/>
              </a:rPr>
              <a:t>Hi! I’m </a:t>
            </a:r>
            <a:r>
              <a:rPr lang="en-US" sz="1600" b="1" i="0" dirty="0">
                <a:solidFill>
                  <a:srgbClr val="000000"/>
                </a:solidFill>
                <a:effectLst/>
                <a:latin typeface="Roboto" panose="02000000000000000000" pitchFamily="2" charset="0"/>
                <a:ea typeface="Roboto" panose="02000000000000000000" pitchFamily="2" charset="0"/>
              </a:rPr>
              <a:t>Fatou</a:t>
            </a:r>
            <a:r>
              <a:rPr lang="en-US" sz="1600" b="0" i="0" dirty="0">
                <a:solidFill>
                  <a:srgbClr val="000000"/>
                </a:solidFill>
                <a:effectLst/>
                <a:latin typeface="Roboto" panose="02000000000000000000" pitchFamily="2" charset="0"/>
                <a:ea typeface="Roboto" panose="02000000000000000000" pitchFamily="2" charset="0"/>
              </a:rPr>
              <a:t>. This is my fourth deployment with the UN now and I understand the challenges of living and working in the field.</a:t>
            </a:r>
            <a:endParaRPr lang="zh-CN" altLang="es-ES" sz="1600" b="0" i="0" dirty="0">
              <a:solidFill>
                <a:srgbClr val="000000"/>
              </a:solidFill>
              <a:effectLst/>
              <a:latin typeface="Roboto" panose="02000000000000000000" pitchFamily="2" charset="0"/>
            </a:endParaRPr>
          </a:p>
        </p:txBody>
      </p:sp>
      <p:sp>
        <p:nvSpPr>
          <p:cNvPr id="16" name="CuadroTexto 15">
            <a:extLst>
              <a:ext uri="{FF2B5EF4-FFF2-40B4-BE49-F238E27FC236}">
                <a16:creationId xmlns:a16="http://schemas.microsoft.com/office/drawing/2014/main" id="{9F190C4B-6205-459E-938F-4269BFFDC9E5}"/>
              </a:ext>
            </a:extLst>
          </p:cNvPr>
          <p:cNvSpPr txBox="1"/>
          <p:nvPr/>
        </p:nvSpPr>
        <p:spPr>
          <a:xfrm>
            <a:off x="8512630" y="5189194"/>
            <a:ext cx="3371364" cy="1077218"/>
          </a:xfrm>
          <a:prstGeom prst="rect">
            <a:avLst/>
          </a:prstGeom>
          <a:noFill/>
        </p:spPr>
        <p:txBody>
          <a:bodyPr wrap="square">
            <a:spAutoFit/>
          </a:bodyPr>
          <a:lstStyle/>
          <a:p>
            <a:r>
              <a:rPr lang="en-US" sz="1600" b="0" i="0" dirty="0">
                <a:solidFill>
                  <a:srgbClr val="000000"/>
                </a:solidFill>
                <a:effectLst/>
                <a:latin typeface="Roboto" panose="02000000000000000000" pitchFamily="2" charset="0"/>
                <a:ea typeface="Roboto" panose="02000000000000000000" pitchFamily="2" charset="0"/>
              </a:rPr>
              <a:t>Hello! I’m </a:t>
            </a:r>
            <a:r>
              <a:rPr lang="en-US" sz="1600" b="1" i="0" dirty="0">
                <a:solidFill>
                  <a:srgbClr val="000000"/>
                </a:solidFill>
                <a:effectLst/>
                <a:latin typeface="Roboto" panose="02000000000000000000" pitchFamily="2" charset="0"/>
                <a:ea typeface="Roboto" panose="02000000000000000000" pitchFamily="2" charset="0"/>
              </a:rPr>
              <a:t>Malik</a:t>
            </a:r>
            <a:r>
              <a:rPr lang="en-US" sz="1600" b="0" i="0" dirty="0">
                <a:solidFill>
                  <a:srgbClr val="000000"/>
                </a:solidFill>
                <a:effectLst/>
                <a:latin typeface="Roboto" panose="02000000000000000000" pitchFamily="2" charset="0"/>
                <a:ea typeface="Roboto" panose="02000000000000000000" pitchFamily="2" charset="0"/>
              </a:rPr>
              <a:t>. This is my first deployment with the UN so everything about the UN is new to me.</a:t>
            </a:r>
            <a:endParaRPr lang="es-ES" sz="1600" dirty="0">
              <a:latin typeface="Roboto" panose="02000000000000000000" pitchFamily="2" charset="0"/>
              <a:ea typeface="Roboto" panose="02000000000000000000" pitchFamily="2" charset="0"/>
            </a:endParaRPr>
          </a:p>
        </p:txBody>
      </p:sp>
      <p:sp>
        <p:nvSpPr>
          <p:cNvPr id="11" name="CuadroTexto 10">
            <a:extLst>
              <a:ext uri="{FF2B5EF4-FFF2-40B4-BE49-F238E27FC236}">
                <a16:creationId xmlns:a16="http://schemas.microsoft.com/office/drawing/2014/main" id="{A6D4658C-4172-4077-9E1C-54C351A919D0}"/>
              </a:ext>
            </a:extLst>
          </p:cNvPr>
          <p:cNvSpPr txBox="1"/>
          <p:nvPr/>
        </p:nvSpPr>
        <p:spPr>
          <a:xfrm>
            <a:off x="399342" y="344622"/>
            <a:ext cx="6093912" cy="523220"/>
          </a:xfrm>
          <a:prstGeom prst="rect">
            <a:avLst/>
          </a:prstGeom>
          <a:noFill/>
        </p:spPr>
        <p:txBody>
          <a:bodyPr wrap="square">
            <a:spAutoFit/>
          </a:bodyPr>
          <a:lstStyle/>
          <a:p>
            <a:r>
              <a:rPr lang="es-ES" sz="2800" b="1" i="0" dirty="0" err="1">
                <a:solidFill>
                  <a:srgbClr val="00B0F0"/>
                </a:solidFill>
                <a:effectLst/>
                <a:latin typeface="Roboto" panose="02000000000000000000" pitchFamily="2" charset="0"/>
                <a:ea typeface="Roboto" panose="02000000000000000000" pitchFamily="2" charset="0"/>
              </a:rPr>
              <a:t>Meet</a:t>
            </a:r>
            <a:r>
              <a:rPr lang="es-ES" sz="2800" b="1" i="0" dirty="0">
                <a:solidFill>
                  <a:srgbClr val="00B0F0"/>
                </a:solidFill>
                <a:effectLst/>
                <a:latin typeface="Roboto" panose="02000000000000000000" pitchFamily="2" charset="0"/>
                <a:ea typeface="Roboto" panose="02000000000000000000" pitchFamily="2" charset="0"/>
              </a:rPr>
              <a:t> </a:t>
            </a:r>
            <a:r>
              <a:rPr lang="es-ES" sz="2800" b="1" i="0" dirty="0" err="1">
                <a:solidFill>
                  <a:srgbClr val="00B0F0"/>
                </a:solidFill>
                <a:effectLst/>
                <a:latin typeface="Roboto" panose="02000000000000000000" pitchFamily="2" charset="0"/>
                <a:ea typeface="Roboto" panose="02000000000000000000" pitchFamily="2" charset="0"/>
              </a:rPr>
              <a:t>the</a:t>
            </a:r>
            <a:r>
              <a:rPr lang="es-ES" sz="2800" b="1" i="0" dirty="0">
                <a:solidFill>
                  <a:srgbClr val="00B0F0"/>
                </a:solidFill>
                <a:effectLst/>
                <a:latin typeface="Roboto" panose="02000000000000000000" pitchFamily="2" charset="0"/>
                <a:ea typeface="Roboto" panose="02000000000000000000" pitchFamily="2" charset="0"/>
              </a:rPr>
              <a:t> </a:t>
            </a:r>
            <a:r>
              <a:rPr lang="es-ES" sz="2800" b="1" i="0" dirty="0" err="1">
                <a:solidFill>
                  <a:srgbClr val="00B0F0"/>
                </a:solidFill>
                <a:effectLst/>
                <a:latin typeface="Roboto" panose="02000000000000000000" pitchFamily="2" charset="0"/>
                <a:ea typeface="Roboto" panose="02000000000000000000" pitchFamily="2" charset="0"/>
              </a:rPr>
              <a:t>team</a:t>
            </a:r>
            <a:endParaRPr lang="es-ES" sz="2800" dirty="0">
              <a:solidFill>
                <a:srgbClr val="00B0F0"/>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643345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11024BE-B93A-4C0E-B387-6F7C2F151D82}"/>
              </a:ext>
            </a:extLst>
          </p:cNvPr>
          <p:cNvSpPr txBox="1"/>
          <p:nvPr/>
        </p:nvSpPr>
        <p:spPr>
          <a:xfrm>
            <a:off x="395502" y="382267"/>
            <a:ext cx="10007263" cy="523220"/>
          </a:xfrm>
          <a:prstGeom prst="rect">
            <a:avLst/>
          </a:prstGeom>
          <a:noFill/>
        </p:spPr>
        <p:txBody>
          <a:bodyPr wrap="square">
            <a:spAutoFit/>
          </a:bodyPr>
          <a:lstStyle/>
          <a:p>
            <a:r>
              <a:rPr lang="es-ES" altLang="zh-CN" sz="2800" b="1" i="0" dirty="0" err="1">
                <a:solidFill>
                  <a:srgbClr val="009EDB"/>
                </a:solidFill>
                <a:effectLst/>
                <a:latin typeface="+mj-lt"/>
              </a:rPr>
              <a:t>Abusers</a:t>
            </a:r>
            <a:r>
              <a:rPr lang="es-ES" altLang="zh-CN" sz="2800" b="1" i="0" dirty="0">
                <a:solidFill>
                  <a:srgbClr val="009EDB"/>
                </a:solidFill>
                <a:effectLst/>
                <a:latin typeface="+mj-lt"/>
              </a:rPr>
              <a:t> </a:t>
            </a:r>
            <a:r>
              <a:rPr lang="es-ES" altLang="zh-CN" sz="2800" b="1" i="0" dirty="0" err="1">
                <a:solidFill>
                  <a:srgbClr val="009EDB"/>
                </a:solidFill>
                <a:effectLst/>
                <a:latin typeface="+mj-lt"/>
              </a:rPr>
              <a:t>speak</a:t>
            </a:r>
            <a:r>
              <a:rPr lang="es-ES" altLang="zh-CN" sz="2800" b="1" i="0" dirty="0">
                <a:solidFill>
                  <a:srgbClr val="009EDB"/>
                </a:solidFill>
                <a:effectLst/>
                <a:latin typeface="+mj-lt"/>
              </a:rPr>
              <a:t> </a:t>
            </a:r>
            <a:r>
              <a:rPr lang="es-ES" altLang="zh-CN" sz="2800" b="1" i="0" dirty="0" err="1">
                <a:solidFill>
                  <a:srgbClr val="009EDB"/>
                </a:solidFill>
                <a:effectLst/>
                <a:latin typeface="+mj-lt"/>
              </a:rPr>
              <a:t>out</a:t>
            </a:r>
            <a:endParaRPr lang="es-ES" sz="2800" b="1" dirty="0">
              <a:solidFill>
                <a:srgbClr val="0193DE"/>
              </a:solidFill>
              <a:latin typeface="+mj-lt"/>
            </a:endParaRPr>
          </a:p>
        </p:txBody>
      </p:sp>
      <p:pic>
        <p:nvPicPr>
          <p:cNvPr id="17410" name="Picture 2" descr="Cropped">
            <a:extLst>
              <a:ext uri="{FF2B5EF4-FFF2-40B4-BE49-F238E27FC236}">
                <a16:creationId xmlns:a16="http://schemas.microsoft.com/office/drawing/2014/main" id="{1493EABE-BF6D-4064-B2C7-6B3903C465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437" t="-29" r="66563" b="29"/>
          <a:stretch/>
        </p:blipFill>
        <p:spPr bwMode="auto">
          <a:xfrm>
            <a:off x="247261" y="1207181"/>
            <a:ext cx="4648200" cy="4118014"/>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22AF3EFE-BBF4-4C96-9984-931F691DC4CF}"/>
              </a:ext>
            </a:extLst>
          </p:cNvPr>
          <p:cNvSpPr txBox="1"/>
          <p:nvPr/>
        </p:nvSpPr>
        <p:spPr>
          <a:xfrm>
            <a:off x="5693228" y="1207181"/>
            <a:ext cx="6096000" cy="4555093"/>
          </a:xfrm>
          <a:prstGeom prst="rect">
            <a:avLst/>
          </a:prstGeom>
          <a:noFill/>
        </p:spPr>
        <p:txBody>
          <a:bodyPr wrap="square">
            <a:spAutoFit/>
          </a:bodyPr>
          <a:lstStyle/>
          <a:p>
            <a:pPr algn="l"/>
            <a:r>
              <a:rPr lang="es-ES" sz="2000" b="1" dirty="0"/>
              <a:t>Sam</a:t>
            </a:r>
          </a:p>
          <a:p>
            <a:pPr algn="l"/>
            <a:endParaRPr lang="es-ES" dirty="0"/>
          </a:p>
          <a:p>
            <a:pPr algn="l" fontAlgn="base"/>
            <a:r>
              <a:rPr lang="en-US" altLang="zh-CN" b="0" i="0" dirty="0">
                <a:solidFill>
                  <a:srgbClr val="000000"/>
                </a:solidFill>
                <a:effectLst/>
                <a:latin typeface="lato" panose="020F0502020204030203" pitchFamily="34" charset="0"/>
              </a:rPr>
              <a:t>The UN fired me for paying for sex with a local. She looked a lot older, but she was only 15. The last days in the office were like hell. I used to joke with my colleagues all the time. But suddenly everyone avoided me.  </a:t>
            </a:r>
          </a:p>
          <a:p>
            <a:pPr algn="l" fontAlgn="base"/>
            <a:endParaRPr lang="en-US" altLang="zh-CN" b="0" i="0" dirty="0">
              <a:solidFill>
                <a:srgbClr val="000000"/>
              </a:solidFill>
              <a:effectLst/>
              <a:latin typeface="lato" panose="020F0502020204030203" pitchFamily="34" charset="0"/>
            </a:endParaRPr>
          </a:p>
          <a:p>
            <a:pPr algn="l" fontAlgn="base"/>
            <a:r>
              <a:rPr lang="en-US" altLang="zh-CN" b="0" i="0" dirty="0">
                <a:solidFill>
                  <a:srgbClr val="000000"/>
                </a:solidFill>
                <a:effectLst/>
                <a:latin typeface="lato" panose="020F0502020204030203" pitchFamily="34" charset="0"/>
              </a:rPr>
              <a:t>Now I am back at home. The UN fined me, so I don’t have much money to live on. My professional reputation is in ruins. No-one will hire me.  </a:t>
            </a:r>
          </a:p>
          <a:p>
            <a:pPr algn="l" fontAlgn="base"/>
            <a:endParaRPr lang="en-US" altLang="zh-CN" b="0" i="0" dirty="0">
              <a:solidFill>
                <a:srgbClr val="000000"/>
              </a:solidFill>
              <a:effectLst/>
              <a:latin typeface="lato" panose="020F0502020204030203" pitchFamily="34" charset="0"/>
            </a:endParaRPr>
          </a:p>
          <a:p>
            <a:pPr algn="l" fontAlgn="base"/>
            <a:r>
              <a:rPr lang="en-US" altLang="zh-CN" b="0" i="0" dirty="0">
                <a:solidFill>
                  <a:srgbClr val="000000"/>
                </a:solidFill>
                <a:effectLst/>
                <a:latin typeface="lato" panose="020F0502020204030203" pitchFamily="34" charset="0"/>
              </a:rPr>
              <a:t>Last week, a police car came around to the house. It was the middle of the day, so all the </a:t>
            </a:r>
            <a:r>
              <a:rPr lang="en-US" altLang="zh-CN" b="0" i="0" dirty="0" err="1">
                <a:solidFill>
                  <a:srgbClr val="000000"/>
                </a:solidFill>
                <a:effectLst/>
                <a:latin typeface="lato" panose="020F0502020204030203" pitchFamily="34" charset="0"/>
              </a:rPr>
              <a:t>neighbours</a:t>
            </a:r>
            <a:r>
              <a:rPr lang="en-US" altLang="zh-CN" b="0" i="0" dirty="0">
                <a:solidFill>
                  <a:srgbClr val="000000"/>
                </a:solidFill>
                <a:effectLst/>
                <a:latin typeface="lato" panose="020F0502020204030203" pitchFamily="34" charset="0"/>
              </a:rPr>
              <a:t> could see. The police officers took my passport. They said I will be prosecuted for having sex with a child while overseas. This is a crime in my country.</a:t>
            </a:r>
            <a:endParaRPr lang="zh-CN" altLang="es-ES" b="0" i="0" dirty="0">
              <a:solidFill>
                <a:srgbClr val="000000"/>
              </a:solidFill>
              <a:effectLst/>
              <a:latin typeface="lato" panose="020F0502020204030203" pitchFamily="34" charset="0"/>
            </a:endParaRPr>
          </a:p>
        </p:txBody>
      </p:sp>
    </p:spTree>
    <p:extLst>
      <p:ext uri="{BB962C8B-B14F-4D97-AF65-F5344CB8AC3E}">
        <p14:creationId xmlns:p14="http://schemas.microsoft.com/office/powerpoint/2010/main" val="18249411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ropped">
            <a:extLst>
              <a:ext uri="{FF2B5EF4-FFF2-40B4-BE49-F238E27FC236}">
                <a16:creationId xmlns:a16="http://schemas.microsoft.com/office/drawing/2014/main" id="{1493EABE-BF6D-4064-B2C7-6B3903C465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500" r="37143"/>
          <a:stretch/>
        </p:blipFill>
        <p:spPr bwMode="auto">
          <a:xfrm>
            <a:off x="315505" y="1208829"/>
            <a:ext cx="5083628" cy="4440342"/>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8C732F2A-E1CB-4E5B-B0D0-EED8B88DC544}"/>
              </a:ext>
            </a:extLst>
          </p:cNvPr>
          <p:cNvSpPr txBox="1"/>
          <p:nvPr/>
        </p:nvSpPr>
        <p:spPr>
          <a:xfrm>
            <a:off x="5512474" y="1387318"/>
            <a:ext cx="6096000" cy="4093428"/>
          </a:xfrm>
          <a:prstGeom prst="rect">
            <a:avLst/>
          </a:prstGeom>
          <a:noFill/>
        </p:spPr>
        <p:txBody>
          <a:bodyPr wrap="square">
            <a:spAutoFit/>
          </a:bodyPr>
          <a:lstStyle/>
          <a:p>
            <a:pPr algn="l"/>
            <a:r>
              <a:rPr lang="es-ES" sz="2000" b="1" dirty="0"/>
              <a:t>Sid</a:t>
            </a:r>
          </a:p>
          <a:p>
            <a:pPr algn="l"/>
            <a:endParaRPr lang="es-ES" sz="2000" b="1" dirty="0"/>
          </a:p>
          <a:p>
            <a:pPr algn="l" fontAlgn="base"/>
            <a:r>
              <a:rPr lang="en-US" altLang="zh-CN" sz="2000" b="0" i="0" dirty="0">
                <a:solidFill>
                  <a:srgbClr val="000000"/>
                </a:solidFill>
                <a:effectLst/>
              </a:rPr>
              <a:t>I was repatriated by the UN to my home country. When the investigation found me guilty of sexual exploitation and abuse, I was dismissed from the police service. After 20 years of service in the police, no-one will remember me for my good work. They will only remember me as that man who sexually exploits women. </a:t>
            </a:r>
          </a:p>
          <a:p>
            <a:pPr algn="l" fontAlgn="base"/>
            <a:endParaRPr lang="en-US" altLang="zh-CN" sz="2000" b="0" i="0" dirty="0">
              <a:solidFill>
                <a:srgbClr val="000000"/>
              </a:solidFill>
              <a:effectLst/>
            </a:endParaRPr>
          </a:p>
          <a:p>
            <a:pPr algn="l" fontAlgn="base"/>
            <a:r>
              <a:rPr lang="en-US" altLang="zh-CN" sz="2000" b="0" i="0" dirty="0">
                <a:solidFill>
                  <a:srgbClr val="000000"/>
                </a:solidFill>
                <a:effectLst/>
              </a:rPr>
              <a:t>When my wife found out what I had done, she went to live with her parents and took the children with her. Now she says she wants a divorce. She says that the shame of divorce is better than the shame of living with me.</a:t>
            </a:r>
            <a:endParaRPr lang="es-ES" sz="2000" b="1" dirty="0"/>
          </a:p>
        </p:txBody>
      </p:sp>
      <p:sp>
        <p:nvSpPr>
          <p:cNvPr id="3" name="CuadroTexto 2">
            <a:extLst>
              <a:ext uri="{FF2B5EF4-FFF2-40B4-BE49-F238E27FC236}">
                <a16:creationId xmlns:a16="http://schemas.microsoft.com/office/drawing/2014/main" id="{19EA832A-65C7-8A55-4D0B-55941768B096}"/>
              </a:ext>
            </a:extLst>
          </p:cNvPr>
          <p:cNvSpPr txBox="1"/>
          <p:nvPr/>
        </p:nvSpPr>
        <p:spPr>
          <a:xfrm>
            <a:off x="395502" y="382267"/>
            <a:ext cx="10007263" cy="523220"/>
          </a:xfrm>
          <a:prstGeom prst="rect">
            <a:avLst/>
          </a:prstGeom>
          <a:noFill/>
        </p:spPr>
        <p:txBody>
          <a:bodyPr wrap="square">
            <a:spAutoFit/>
          </a:bodyPr>
          <a:lstStyle/>
          <a:p>
            <a:r>
              <a:rPr lang="es-ES" altLang="zh-CN" sz="2800" b="1" i="0" dirty="0" err="1">
                <a:solidFill>
                  <a:srgbClr val="00B0F0"/>
                </a:solidFill>
                <a:effectLst/>
                <a:latin typeface="+mj-lt"/>
              </a:rPr>
              <a:t>Abusers</a:t>
            </a:r>
            <a:r>
              <a:rPr lang="es-ES" altLang="zh-CN" sz="2800" b="1" i="0" dirty="0">
                <a:solidFill>
                  <a:srgbClr val="00B0F0"/>
                </a:solidFill>
                <a:effectLst/>
                <a:latin typeface="+mj-lt"/>
              </a:rPr>
              <a:t> </a:t>
            </a:r>
            <a:r>
              <a:rPr lang="es-ES" altLang="zh-CN" sz="2800" b="1" i="0" dirty="0" err="1">
                <a:solidFill>
                  <a:srgbClr val="00B0F0"/>
                </a:solidFill>
                <a:effectLst/>
                <a:latin typeface="+mj-lt"/>
              </a:rPr>
              <a:t>speak</a:t>
            </a:r>
            <a:r>
              <a:rPr lang="es-ES" altLang="zh-CN" sz="2800" b="1" i="0" dirty="0">
                <a:solidFill>
                  <a:srgbClr val="00B0F0"/>
                </a:solidFill>
                <a:effectLst/>
                <a:latin typeface="+mj-lt"/>
              </a:rPr>
              <a:t> </a:t>
            </a:r>
            <a:r>
              <a:rPr lang="es-ES" altLang="zh-CN" sz="2800" b="1" i="0" dirty="0" err="1">
                <a:solidFill>
                  <a:srgbClr val="00B0F0"/>
                </a:solidFill>
                <a:effectLst/>
                <a:latin typeface="+mj-lt"/>
              </a:rPr>
              <a:t>out</a:t>
            </a:r>
            <a:endParaRPr lang="es-ES" sz="2800" b="1" dirty="0">
              <a:solidFill>
                <a:srgbClr val="00B0F0"/>
              </a:solidFill>
              <a:latin typeface="+mj-lt"/>
            </a:endParaRPr>
          </a:p>
        </p:txBody>
      </p:sp>
    </p:spTree>
    <p:extLst>
      <p:ext uri="{BB962C8B-B14F-4D97-AF65-F5344CB8AC3E}">
        <p14:creationId xmlns:p14="http://schemas.microsoft.com/office/powerpoint/2010/main" val="41338203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ropped">
            <a:extLst>
              <a:ext uri="{FF2B5EF4-FFF2-40B4-BE49-F238E27FC236}">
                <a16:creationId xmlns:a16="http://schemas.microsoft.com/office/drawing/2014/main" id="{1493EABE-BF6D-4064-B2C7-6B3903C465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6339" r="8572"/>
          <a:stretch/>
        </p:blipFill>
        <p:spPr bwMode="auto">
          <a:xfrm>
            <a:off x="269031" y="1314857"/>
            <a:ext cx="4789714" cy="4228286"/>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1D12F17E-12A6-4FA3-8C90-97BD40E5AFDC}"/>
              </a:ext>
            </a:extLst>
          </p:cNvPr>
          <p:cNvSpPr txBox="1"/>
          <p:nvPr/>
        </p:nvSpPr>
        <p:spPr>
          <a:xfrm>
            <a:off x="5693228" y="1536174"/>
            <a:ext cx="6096000" cy="3200876"/>
          </a:xfrm>
          <a:prstGeom prst="rect">
            <a:avLst/>
          </a:prstGeom>
          <a:noFill/>
        </p:spPr>
        <p:txBody>
          <a:bodyPr wrap="square">
            <a:spAutoFit/>
          </a:bodyPr>
          <a:lstStyle/>
          <a:p>
            <a:pPr algn="l"/>
            <a:r>
              <a:rPr lang="es-ES" sz="2000" b="1" dirty="0" err="1"/>
              <a:t>Ravi</a:t>
            </a:r>
            <a:endParaRPr lang="es-ES" sz="2000" b="1" dirty="0"/>
          </a:p>
          <a:p>
            <a:pPr algn="l"/>
            <a:endParaRPr lang="es-ES" sz="2000" b="1" dirty="0"/>
          </a:p>
          <a:p>
            <a:pPr algn="l" fontAlgn="base"/>
            <a:r>
              <a:rPr lang="en-US" altLang="zh-CN" b="0" i="0" dirty="0">
                <a:solidFill>
                  <a:srgbClr val="000000"/>
                </a:solidFill>
                <a:effectLst/>
              </a:rPr>
              <a:t>I was repatriated by the UN to my home country. A court martial found me guilty of serious misconduct for having engaged in sexual exploitation and abuse while serving under the UN flag overseas. I was given a </a:t>
            </a:r>
            <a:r>
              <a:rPr lang="en-US" altLang="zh-CN" b="0" i="0" dirty="0" err="1">
                <a:solidFill>
                  <a:srgbClr val="000000"/>
                </a:solidFill>
                <a:effectLst/>
              </a:rPr>
              <a:t>dishonourable</a:t>
            </a:r>
            <a:r>
              <a:rPr lang="en-US" altLang="zh-CN" b="0" i="0" dirty="0">
                <a:solidFill>
                  <a:srgbClr val="000000"/>
                </a:solidFill>
                <a:effectLst/>
              </a:rPr>
              <a:t> discharge. I lost all my benefits and I was imprisoned.  </a:t>
            </a:r>
          </a:p>
          <a:p>
            <a:pPr algn="l" fontAlgn="base"/>
            <a:endParaRPr lang="en-US" altLang="zh-CN" b="0" i="0" dirty="0">
              <a:solidFill>
                <a:srgbClr val="000000"/>
              </a:solidFill>
              <a:effectLst/>
            </a:endParaRPr>
          </a:p>
          <a:p>
            <a:pPr algn="l" fontAlgn="base"/>
            <a:r>
              <a:rPr lang="en-US" altLang="zh-CN" b="0" i="0" dirty="0">
                <a:solidFill>
                  <a:srgbClr val="000000"/>
                </a:solidFill>
                <a:effectLst/>
              </a:rPr>
              <a:t>After serving my sentence, I met some soldiers from my former platoon. They say that I have embarrassed my country and brought </a:t>
            </a:r>
            <a:r>
              <a:rPr lang="en-US" altLang="zh-CN" b="0" i="0" dirty="0" err="1">
                <a:solidFill>
                  <a:srgbClr val="000000"/>
                </a:solidFill>
                <a:effectLst/>
              </a:rPr>
              <a:t>dishonour</a:t>
            </a:r>
            <a:r>
              <a:rPr lang="en-US" altLang="zh-CN" b="0" i="0" dirty="0">
                <a:solidFill>
                  <a:srgbClr val="000000"/>
                </a:solidFill>
                <a:effectLst/>
              </a:rPr>
              <a:t> to my regiment.</a:t>
            </a:r>
            <a:endParaRPr lang="es-ES" sz="2000" b="1" dirty="0"/>
          </a:p>
        </p:txBody>
      </p:sp>
      <p:sp>
        <p:nvSpPr>
          <p:cNvPr id="2" name="CuadroTexto 2">
            <a:extLst>
              <a:ext uri="{FF2B5EF4-FFF2-40B4-BE49-F238E27FC236}">
                <a16:creationId xmlns:a16="http://schemas.microsoft.com/office/drawing/2014/main" id="{6CCFBC37-FEB2-3433-FA9A-E95ACC62A2F4}"/>
              </a:ext>
            </a:extLst>
          </p:cNvPr>
          <p:cNvSpPr txBox="1"/>
          <p:nvPr/>
        </p:nvSpPr>
        <p:spPr>
          <a:xfrm>
            <a:off x="395502" y="382267"/>
            <a:ext cx="10007263" cy="523220"/>
          </a:xfrm>
          <a:prstGeom prst="rect">
            <a:avLst/>
          </a:prstGeom>
          <a:noFill/>
        </p:spPr>
        <p:txBody>
          <a:bodyPr wrap="square">
            <a:spAutoFit/>
          </a:bodyPr>
          <a:lstStyle/>
          <a:p>
            <a:r>
              <a:rPr lang="es-ES" altLang="zh-CN" sz="2800" b="1" i="0" dirty="0" err="1">
                <a:solidFill>
                  <a:srgbClr val="00B0F0"/>
                </a:solidFill>
                <a:effectLst/>
                <a:latin typeface="+mj-lt"/>
              </a:rPr>
              <a:t>Abusers</a:t>
            </a:r>
            <a:r>
              <a:rPr lang="es-ES" altLang="zh-CN" sz="2800" b="1" i="0" dirty="0">
                <a:solidFill>
                  <a:srgbClr val="00B0F0"/>
                </a:solidFill>
                <a:effectLst/>
                <a:latin typeface="+mj-lt"/>
              </a:rPr>
              <a:t> </a:t>
            </a:r>
            <a:r>
              <a:rPr lang="es-ES" altLang="zh-CN" sz="2800" b="1" i="0" dirty="0" err="1">
                <a:solidFill>
                  <a:srgbClr val="00B0F0"/>
                </a:solidFill>
                <a:effectLst/>
                <a:latin typeface="+mj-lt"/>
              </a:rPr>
              <a:t>speak</a:t>
            </a:r>
            <a:r>
              <a:rPr lang="es-ES" altLang="zh-CN" sz="2800" b="1" i="0" dirty="0">
                <a:solidFill>
                  <a:srgbClr val="00B0F0"/>
                </a:solidFill>
                <a:effectLst/>
                <a:latin typeface="+mj-lt"/>
              </a:rPr>
              <a:t> </a:t>
            </a:r>
            <a:r>
              <a:rPr lang="es-ES" altLang="zh-CN" sz="2800" b="1" i="0" dirty="0" err="1">
                <a:solidFill>
                  <a:srgbClr val="00B0F0"/>
                </a:solidFill>
                <a:effectLst/>
                <a:latin typeface="+mj-lt"/>
              </a:rPr>
              <a:t>out</a:t>
            </a:r>
            <a:endParaRPr lang="es-ES" sz="2800" b="1" dirty="0">
              <a:solidFill>
                <a:srgbClr val="00B0F0"/>
              </a:solidFill>
              <a:latin typeface="+mj-lt"/>
            </a:endParaRPr>
          </a:p>
        </p:txBody>
      </p:sp>
    </p:spTree>
    <p:extLst>
      <p:ext uri="{BB962C8B-B14F-4D97-AF65-F5344CB8AC3E}">
        <p14:creationId xmlns:p14="http://schemas.microsoft.com/office/powerpoint/2010/main" val="9369773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6E29EC79-2A0E-4831-97FD-1F04D82BD183}"/>
              </a:ext>
            </a:extLst>
          </p:cNvPr>
          <p:cNvSpPr/>
          <p:nvPr/>
        </p:nvSpPr>
        <p:spPr>
          <a:xfrm>
            <a:off x="0" y="2453950"/>
            <a:ext cx="12192000" cy="1586981"/>
          </a:xfrm>
          <a:prstGeom prst="rect">
            <a:avLst/>
          </a:prstGeom>
          <a:solidFill>
            <a:srgbClr val="019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altLang="zh-CN" sz="2400" b="1" i="0" dirty="0">
                <a:solidFill>
                  <a:srgbClr val="FFFFFF"/>
                </a:solidFill>
                <a:effectLst/>
              </a:rPr>
              <a:t>These three stories of sexual exploitation and abuse by UN personnel are fictitious examples based on facts from real-life cases. Names of perpetrators and voices have been changed to protect identities.</a:t>
            </a:r>
            <a:endParaRPr lang="ar-QA" sz="2400" b="1" i="0" dirty="0">
              <a:solidFill>
                <a:srgbClr val="000000"/>
              </a:solidFill>
              <a:effectLst/>
            </a:endParaRPr>
          </a:p>
        </p:txBody>
      </p:sp>
      <p:sp>
        <p:nvSpPr>
          <p:cNvPr id="2" name="CuadroTexto 2">
            <a:extLst>
              <a:ext uri="{FF2B5EF4-FFF2-40B4-BE49-F238E27FC236}">
                <a16:creationId xmlns:a16="http://schemas.microsoft.com/office/drawing/2014/main" id="{29F4C384-68B2-5D00-BEFE-CEFCD0DE5856}"/>
              </a:ext>
            </a:extLst>
          </p:cNvPr>
          <p:cNvSpPr txBox="1"/>
          <p:nvPr/>
        </p:nvSpPr>
        <p:spPr>
          <a:xfrm>
            <a:off x="395502" y="382267"/>
            <a:ext cx="10007263" cy="523220"/>
          </a:xfrm>
          <a:prstGeom prst="rect">
            <a:avLst/>
          </a:prstGeom>
          <a:noFill/>
        </p:spPr>
        <p:txBody>
          <a:bodyPr wrap="square">
            <a:spAutoFit/>
          </a:bodyPr>
          <a:lstStyle/>
          <a:p>
            <a:r>
              <a:rPr lang="es-ES" altLang="zh-CN" sz="2800" b="1" i="0" dirty="0" err="1">
                <a:solidFill>
                  <a:srgbClr val="00B0F0"/>
                </a:solidFill>
                <a:effectLst/>
                <a:latin typeface="+mj-lt"/>
              </a:rPr>
              <a:t>Abusers</a:t>
            </a:r>
            <a:r>
              <a:rPr lang="es-ES" altLang="zh-CN" sz="2800" b="1" i="0" dirty="0">
                <a:solidFill>
                  <a:srgbClr val="00B0F0"/>
                </a:solidFill>
                <a:effectLst/>
                <a:latin typeface="+mj-lt"/>
              </a:rPr>
              <a:t> </a:t>
            </a:r>
            <a:r>
              <a:rPr lang="es-ES" altLang="zh-CN" sz="2800" b="1" i="0" dirty="0" err="1">
                <a:solidFill>
                  <a:srgbClr val="00B0F0"/>
                </a:solidFill>
                <a:effectLst/>
                <a:latin typeface="+mj-lt"/>
              </a:rPr>
              <a:t>speak</a:t>
            </a:r>
            <a:r>
              <a:rPr lang="es-ES" altLang="zh-CN" sz="2800" b="1" i="0" dirty="0">
                <a:solidFill>
                  <a:srgbClr val="00B0F0"/>
                </a:solidFill>
                <a:effectLst/>
                <a:latin typeface="+mj-lt"/>
              </a:rPr>
              <a:t> </a:t>
            </a:r>
            <a:r>
              <a:rPr lang="es-ES" altLang="zh-CN" sz="2800" b="1" i="0" dirty="0" err="1">
                <a:solidFill>
                  <a:srgbClr val="00B0F0"/>
                </a:solidFill>
                <a:effectLst/>
                <a:latin typeface="+mj-lt"/>
              </a:rPr>
              <a:t>out</a:t>
            </a:r>
            <a:endParaRPr lang="es-ES" sz="2800" b="1" dirty="0">
              <a:solidFill>
                <a:srgbClr val="00B0F0"/>
              </a:solidFill>
              <a:latin typeface="+mj-lt"/>
            </a:endParaRPr>
          </a:p>
        </p:txBody>
      </p:sp>
    </p:spTree>
    <p:extLst>
      <p:ext uri="{BB962C8B-B14F-4D97-AF65-F5344CB8AC3E}">
        <p14:creationId xmlns:p14="http://schemas.microsoft.com/office/powerpoint/2010/main" val="16795181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ropped">
            <a:extLst>
              <a:ext uri="{FF2B5EF4-FFF2-40B4-BE49-F238E27FC236}">
                <a16:creationId xmlns:a16="http://schemas.microsoft.com/office/drawing/2014/main" id="{ECECA153-C06C-4B25-B2CD-D969FA8C32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4050" y="0"/>
            <a:ext cx="645795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83C7EBA2-CEBA-49B1-81DC-84BABF608094}"/>
              </a:ext>
            </a:extLst>
          </p:cNvPr>
          <p:cNvSpPr txBox="1"/>
          <p:nvPr/>
        </p:nvSpPr>
        <p:spPr>
          <a:xfrm>
            <a:off x="405556" y="1781334"/>
            <a:ext cx="5050465" cy="2308324"/>
          </a:xfrm>
          <a:prstGeom prst="rect">
            <a:avLst/>
          </a:prstGeom>
          <a:noFill/>
        </p:spPr>
        <p:txBody>
          <a:bodyPr wrap="square">
            <a:spAutoFit/>
          </a:bodyPr>
          <a:lstStyle/>
          <a:p>
            <a:pPr algn="l" fontAlgn="base"/>
            <a:r>
              <a:rPr lang="en-US" altLang="zh-CN" b="0" i="0" dirty="0">
                <a:solidFill>
                  <a:srgbClr val="000000"/>
                </a:solidFill>
                <a:effectLst/>
              </a:rPr>
              <a:t>Acts of sexual exploitation and abuse damage the image and credibility of the UN. This in turn undermines the ability of the UN to implement its mandate and do its work effectively.</a:t>
            </a:r>
          </a:p>
          <a:p>
            <a:pPr algn="l" fontAlgn="base"/>
            <a:endParaRPr lang="en-US" altLang="zh-CN" b="0" i="0" dirty="0">
              <a:solidFill>
                <a:srgbClr val="000000"/>
              </a:solidFill>
              <a:effectLst/>
            </a:endParaRPr>
          </a:p>
          <a:p>
            <a:pPr algn="l" fontAlgn="base"/>
            <a:endParaRPr lang="zh-CN" altLang="es-ES" b="0" i="0" dirty="0">
              <a:solidFill>
                <a:srgbClr val="000000"/>
              </a:solidFill>
              <a:effectLst/>
            </a:endParaRPr>
          </a:p>
          <a:p>
            <a:pPr algn="l" fontAlgn="base"/>
            <a:endParaRPr lang="ru-RU" b="0" i="0" dirty="0">
              <a:solidFill>
                <a:srgbClr val="000000"/>
              </a:solidFill>
              <a:effectLst/>
            </a:endParaRPr>
          </a:p>
          <a:p>
            <a:pPr algn="l" fontAlgn="base"/>
            <a:endParaRPr lang="fr-FR" b="0" i="0" dirty="0">
              <a:solidFill>
                <a:srgbClr val="000000"/>
              </a:solidFill>
              <a:effectLst/>
            </a:endParaRPr>
          </a:p>
        </p:txBody>
      </p:sp>
      <p:sp>
        <p:nvSpPr>
          <p:cNvPr id="6" name="CuadroTexto 5">
            <a:extLst>
              <a:ext uri="{FF2B5EF4-FFF2-40B4-BE49-F238E27FC236}">
                <a16:creationId xmlns:a16="http://schemas.microsoft.com/office/drawing/2014/main" id="{135315C1-F522-458B-A310-0354D09D04D8}"/>
              </a:ext>
            </a:extLst>
          </p:cNvPr>
          <p:cNvSpPr txBox="1"/>
          <p:nvPr/>
        </p:nvSpPr>
        <p:spPr>
          <a:xfrm>
            <a:off x="405555" y="292962"/>
            <a:ext cx="5050465" cy="830997"/>
          </a:xfrm>
          <a:prstGeom prst="rect">
            <a:avLst/>
          </a:prstGeom>
          <a:noFill/>
        </p:spPr>
        <p:txBody>
          <a:bodyPr wrap="square">
            <a:spAutoFit/>
          </a:bodyPr>
          <a:lstStyle/>
          <a:p>
            <a:pPr rtl="1"/>
            <a:r>
              <a:rPr lang="en-US" altLang="zh-CN" sz="2400" b="1" dirty="0">
                <a:solidFill>
                  <a:srgbClr val="00B0F0"/>
                </a:solidFill>
              </a:rPr>
              <a:t>Sexual exploitation and abuse damages the work of the UN </a:t>
            </a:r>
            <a:endParaRPr lang="fr-FR" sz="2400" b="1" dirty="0">
              <a:solidFill>
                <a:srgbClr val="00B0F0"/>
              </a:solidFill>
            </a:endParaRPr>
          </a:p>
        </p:txBody>
      </p:sp>
    </p:spTree>
    <p:extLst>
      <p:ext uri="{BB962C8B-B14F-4D97-AF65-F5344CB8AC3E}">
        <p14:creationId xmlns:p14="http://schemas.microsoft.com/office/powerpoint/2010/main" val="17321791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ropped">
            <a:extLst>
              <a:ext uri="{FF2B5EF4-FFF2-40B4-BE49-F238E27FC236}">
                <a16:creationId xmlns:a16="http://schemas.microsoft.com/office/drawing/2014/main" id="{6AF85FFA-13C5-4317-8EEA-F745CF9E99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4050" y="0"/>
            <a:ext cx="645795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83C7EBA2-CEBA-49B1-81DC-84BABF608094}"/>
              </a:ext>
            </a:extLst>
          </p:cNvPr>
          <p:cNvSpPr txBox="1"/>
          <p:nvPr/>
        </p:nvSpPr>
        <p:spPr>
          <a:xfrm>
            <a:off x="421831" y="1859339"/>
            <a:ext cx="5214257" cy="3139321"/>
          </a:xfrm>
          <a:prstGeom prst="rect">
            <a:avLst/>
          </a:prstGeom>
          <a:noFill/>
        </p:spPr>
        <p:txBody>
          <a:bodyPr wrap="square">
            <a:spAutoFit/>
          </a:bodyPr>
          <a:lstStyle/>
          <a:p>
            <a:pPr algn="l" fontAlgn="base"/>
            <a:r>
              <a:rPr lang="en-US" altLang="zh-CN" b="0" i="0" dirty="0">
                <a:solidFill>
                  <a:srgbClr val="000000"/>
                </a:solidFill>
                <a:effectLst/>
              </a:rPr>
              <a:t>For example, allegations of sexual exploitation and abuse by UN personnel have overshadowed the important work that the UN is doing to bring peace and security, and diverted management time and resources away from mandate implementation. In countries where the UN has a mandate to protect civilians, acts of sexual exploitation and abuse directly undermine this mandate. </a:t>
            </a:r>
          </a:p>
          <a:p>
            <a:pPr algn="l" fontAlgn="base"/>
            <a:endParaRPr lang="en-US" altLang="zh-CN" b="0" i="0" dirty="0">
              <a:solidFill>
                <a:srgbClr val="000000"/>
              </a:solidFill>
              <a:effectLst/>
            </a:endParaRPr>
          </a:p>
          <a:p>
            <a:br>
              <a:rPr lang="es-ES" b="0" i="0" dirty="0">
                <a:solidFill>
                  <a:srgbClr val="000000"/>
                </a:solidFill>
                <a:effectLst/>
              </a:rPr>
            </a:br>
            <a:endParaRPr lang="es-ES" dirty="0"/>
          </a:p>
        </p:txBody>
      </p:sp>
      <p:sp>
        <p:nvSpPr>
          <p:cNvPr id="7" name="CuadroTexto 6">
            <a:extLst>
              <a:ext uri="{FF2B5EF4-FFF2-40B4-BE49-F238E27FC236}">
                <a16:creationId xmlns:a16="http://schemas.microsoft.com/office/drawing/2014/main" id="{32D1F9E7-5E9E-456A-871E-855BACE10E40}"/>
              </a:ext>
            </a:extLst>
          </p:cNvPr>
          <p:cNvSpPr txBox="1"/>
          <p:nvPr/>
        </p:nvSpPr>
        <p:spPr>
          <a:xfrm>
            <a:off x="421831" y="258887"/>
            <a:ext cx="5050465" cy="830997"/>
          </a:xfrm>
          <a:prstGeom prst="rect">
            <a:avLst/>
          </a:prstGeom>
          <a:noFill/>
        </p:spPr>
        <p:txBody>
          <a:bodyPr wrap="square">
            <a:spAutoFit/>
          </a:bodyPr>
          <a:lstStyle/>
          <a:p>
            <a:pPr rtl="1"/>
            <a:r>
              <a:rPr lang="en-US" altLang="zh-CN" sz="2400" b="1" dirty="0">
                <a:solidFill>
                  <a:srgbClr val="00B0F0"/>
                </a:solidFill>
              </a:rPr>
              <a:t>Sexual exploitation and abuse damages the work of the UN </a:t>
            </a:r>
            <a:endParaRPr lang="fr-FR" sz="2400" b="1" dirty="0">
              <a:solidFill>
                <a:srgbClr val="00B0F0"/>
              </a:solidFill>
            </a:endParaRPr>
          </a:p>
        </p:txBody>
      </p:sp>
    </p:spTree>
    <p:extLst>
      <p:ext uri="{BB962C8B-B14F-4D97-AF65-F5344CB8AC3E}">
        <p14:creationId xmlns:p14="http://schemas.microsoft.com/office/powerpoint/2010/main" val="36966180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83C7EBA2-CEBA-49B1-81DC-84BABF608094}"/>
              </a:ext>
            </a:extLst>
          </p:cNvPr>
          <p:cNvSpPr txBox="1"/>
          <p:nvPr/>
        </p:nvSpPr>
        <p:spPr>
          <a:xfrm>
            <a:off x="239487" y="4752230"/>
            <a:ext cx="11713025" cy="1200329"/>
          </a:xfrm>
          <a:prstGeom prst="rect">
            <a:avLst/>
          </a:prstGeom>
          <a:noFill/>
        </p:spPr>
        <p:txBody>
          <a:bodyPr wrap="square">
            <a:spAutoFit/>
          </a:bodyPr>
          <a:lstStyle/>
          <a:p>
            <a:pPr algn="l" fontAlgn="base"/>
            <a:r>
              <a:rPr lang="en-US" altLang="zh-CN" b="0" i="0" dirty="0">
                <a:solidFill>
                  <a:srgbClr val="000000"/>
                </a:solidFill>
                <a:effectLst/>
              </a:rPr>
              <a:t>In some countries, women have been trafficked and forced to work in the commercial sex industry. When UN personnel buy sex, this may fuel human trafficking and undermine the work of the UN and others in combating serious and organized crime.</a:t>
            </a:r>
            <a:br>
              <a:rPr lang="es-ES" b="0" i="0" dirty="0">
                <a:solidFill>
                  <a:srgbClr val="000000"/>
                </a:solidFill>
                <a:effectLst/>
              </a:rPr>
            </a:br>
            <a:endParaRPr lang="es-ES" dirty="0"/>
          </a:p>
        </p:txBody>
      </p:sp>
      <p:pic>
        <p:nvPicPr>
          <p:cNvPr id="26626" name="Picture 2" descr="Cropped">
            <a:extLst>
              <a:ext uri="{FF2B5EF4-FFF2-40B4-BE49-F238E27FC236}">
                <a16:creationId xmlns:a16="http://schemas.microsoft.com/office/drawing/2014/main" id="{256532E5-BD25-4A10-A6E2-1023F6600D2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413" b="29206"/>
          <a:stretch/>
        </p:blipFill>
        <p:spPr bwMode="auto">
          <a:xfrm>
            <a:off x="0" y="0"/>
            <a:ext cx="12192000" cy="3592287"/>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5F6637ED-34B9-458A-9E9C-BC3748E839D6}"/>
              </a:ext>
            </a:extLst>
          </p:cNvPr>
          <p:cNvSpPr txBox="1"/>
          <p:nvPr/>
        </p:nvSpPr>
        <p:spPr>
          <a:xfrm>
            <a:off x="239487" y="3941426"/>
            <a:ext cx="11713025" cy="461665"/>
          </a:xfrm>
          <a:prstGeom prst="rect">
            <a:avLst/>
          </a:prstGeom>
          <a:noFill/>
        </p:spPr>
        <p:txBody>
          <a:bodyPr wrap="square">
            <a:spAutoFit/>
          </a:bodyPr>
          <a:lstStyle/>
          <a:p>
            <a:pPr rtl="1"/>
            <a:r>
              <a:rPr lang="en-US" altLang="zh-CN" sz="2400" b="1" dirty="0">
                <a:solidFill>
                  <a:srgbClr val="00B0F0"/>
                </a:solidFill>
              </a:rPr>
              <a:t>Sexual exploitation and abuse damages the work of the UN </a:t>
            </a:r>
          </a:p>
        </p:txBody>
      </p:sp>
    </p:spTree>
    <p:extLst>
      <p:ext uri="{BB962C8B-B14F-4D97-AF65-F5344CB8AC3E}">
        <p14:creationId xmlns:p14="http://schemas.microsoft.com/office/powerpoint/2010/main" val="38274656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ropped">
            <a:extLst>
              <a:ext uri="{FF2B5EF4-FFF2-40B4-BE49-F238E27FC236}">
                <a16:creationId xmlns:a16="http://schemas.microsoft.com/office/drawing/2014/main" id="{54E76A13-7BB5-4C14-B9F1-B1A36C5F4C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83C7EBA2-CEBA-49B1-81DC-84BABF608094}"/>
              </a:ext>
            </a:extLst>
          </p:cNvPr>
          <p:cNvSpPr txBox="1"/>
          <p:nvPr/>
        </p:nvSpPr>
        <p:spPr>
          <a:xfrm>
            <a:off x="340243" y="2114069"/>
            <a:ext cx="4699592" cy="2308324"/>
          </a:xfrm>
          <a:prstGeom prst="rect">
            <a:avLst/>
          </a:prstGeom>
          <a:noFill/>
        </p:spPr>
        <p:txBody>
          <a:bodyPr wrap="square">
            <a:spAutoFit/>
          </a:bodyPr>
          <a:lstStyle/>
          <a:p>
            <a:pPr fontAlgn="base"/>
            <a:r>
              <a:rPr lang="en-US" altLang="zh-CN" b="0" i="0" dirty="0">
                <a:solidFill>
                  <a:srgbClr val="000000"/>
                </a:solidFill>
                <a:effectLst/>
              </a:rPr>
              <a:t>Acts of sexual exploitation and abuse by UN personnel damage donor support for the UN and its work.</a:t>
            </a:r>
          </a:p>
          <a:p>
            <a:pPr fontAlgn="base"/>
            <a:endParaRPr lang="en-US" altLang="zh-CN" b="0" i="0" dirty="0">
              <a:solidFill>
                <a:srgbClr val="000000"/>
              </a:solidFill>
              <a:effectLst/>
            </a:endParaRPr>
          </a:p>
          <a:p>
            <a:pPr fontAlgn="base"/>
            <a:r>
              <a:rPr lang="en-US" altLang="zh-CN" b="0" i="0" dirty="0">
                <a:solidFill>
                  <a:srgbClr val="000000"/>
                </a:solidFill>
                <a:effectLst/>
              </a:rPr>
              <a:t>Acts of sexual exploitation and abuse by uniformed personnel serving under the UN flag damage the reputation of troop- and police-contributing countries overseas.</a:t>
            </a:r>
            <a:endParaRPr lang="ar-QA" b="0" i="0" dirty="0">
              <a:solidFill>
                <a:srgbClr val="000000"/>
              </a:solidFill>
              <a:effectLst/>
            </a:endParaRPr>
          </a:p>
        </p:txBody>
      </p:sp>
      <p:sp>
        <p:nvSpPr>
          <p:cNvPr id="5" name="CuadroTexto 4">
            <a:extLst>
              <a:ext uri="{FF2B5EF4-FFF2-40B4-BE49-F238E27FC236}">
                <a16:creationId xmlns:a16="http://schemas.microsoft.com/office/drawing/2014/main" id="{7DBE72B9-A137-4C58-8BA4-F0CC49A432EB}"/>
              </a:ext>
            </a:extLst>
          </p:cNvPr>
          <p:cNvSpPr txBox="1"/>
          <p:nvPr/>
        </p:nvSpPr>
        <p:spPr>
          <a:xfrm>
            <a:off x="414887" y="370649"/>
            <a:ext cx="5050465" cy="830997"/>
          </a:xfrm>
          <a:prstGeom prst="rect">
            <a:avLst/>
          </a:prstGeom>
          <a:noFill/>
        </p:spPr>
        <p:txBody>
          <a:bodyPr wrap="square">
            <a:spAutoFit/>
          </a:bodyPr>
          <a:lstStyle/>
          <a:p>
            <a:pPr rtl="1"/>
            <a:r>
              <a:rPr lang="en-US" altLang="zh-CN" sz="2400" b="1" dirty="0">
                <a:solidFill>
                  <a:srgbClr val="00B0F0"/>
                </a:solidFill>
              </a:rPr>
              <a:t>Sexual exploitation and abuse damages the work of the UN </a:t>
            </a:r>
            <a:endParaRPr lang="fr-FR" sz="2400" b="1" dirty="0">
              <a:solidFill>
                <a:srgbClr val="00B0F0"/>
              </a:solidFill>
            </a:endParaRPr>
          </a:p>
        </p:txBody>
      </p:sp>
    </p:spTree>
    <p:extLst>
      <p:ext uri="{BB962C8B-B14F-4D97-AF65-F5344CB8AC3E}">
        <p14:creationId xmlns:p14="http://schemas.microsoft.com/office/powerpoint/2010/main" val="92814796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ropped">
            <a:extLst>
              <a:ext uri="{FF2B5EF4-FFF2-40B4-BE49-F238E27FC236}">
                <a16:creationId xmlns:a16="http://schemas.microsoft.com/office/drawing/2014/main" id="{81F2E697-368D-4405-BDAE-26F65B5797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1020"/>
          <a:stretch/>
        </p:blipFill>
        <p:spPr bwMode="auto">
          <a:xfrm>
            <a:off x="0" y="0"/>
            <a:ext cx="12192000" cy="2982923"/>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FB667E3C-5FD4-4221-BAE0-E49B6ED8EFFC}"/>
              </a:ext>
            </a:extLst>
          </p:cNvPr>
          <p:cNvSpPr txBox="1"/>
          <p:nvPr/>
        </p:nvSpPr>
        <p:spPr>
          <a:xfrm>
            <a:off x="432318" y="3275631"/>
            <a:ext cx="6096000" cy="461665"/>
          </a:xfrm>
          <a:prstGeom prst="rect">
            <a:avLst/>
          </a:prstGeom>
          <a:noFill/>
        </p:spPr>
        <p:txBody>
          <a:bodyPr wrap="square">
            <a:spAutoFit/>
          </a:bodyPr>
          <a:lstStyle/>
          <a:p>
            <a:pPr algn="l"/>
            <a:r>
              <a:rPr lang="es-ES" altLang="ja-JP" sz="2400" b="1" dirty="0" err="1">
                <a:solidFill>
                  <a:srgbClr val="00B0F0"/>
                </a:solidFill>
              </a:rPr>
              <a:t>Summary</a:t>
            </a:r>
            <a:endParaRPr lang="es-ES" sz="2400" b="1" dirty="0">
              <a:solidFill>
                <a:srgbClr val="00B0F0"/>
              </a:solidFill>
            </a:endParaRPr>
          </a:p>
        </p:txBody>
      </p:sp>
      <p:sp>
        <p:nvSpPr>
          <p:cNvPr id="5" name="CuadroTexto 4">
            <a:extLst>
              <a:ext uri="{FF2B5EF4-FFF2-40B4-BE49-F238E27FC236}">
                <a16:creationId xmlns:a16="http://schemas.microsoft.com/office/drawing/2014/main" id="{2D6A747D-AD62-4775-A09A-5CA75FECD120}"/>
              </a:ext>
            </a:extLst>
          </p:cNvPr>
          <p:cNvSpPr txBox="1"/>
          <p:nvPr/>
        </p:nvSpPr>
        <p:spPr>
          <a:xfrm>
            <a:off x="432318" y="3781037"/>
            <a:ext cx="6096000" cy="400110"/>
          </a:xfrm>
          <a:prstGeom prst="rect">
            <a:avLst/>
          </a:prstGeom>
          <a:noFill/>
        </p:spPr>
        <p:txBody>
          <a:bodyPr wrap="square" lIns="91440" tIns="45720" rIns="91440" bIns="45720" anchor="t">
            <a:spAutoFit/>
          </a:bodyPr>
          <a:lstStyle/>
          <a:p>
            <a:pPr rtl="1"/>
            <a:r>
              <a:rPr lang="en-US" altLang="zh-CN" sz="2000" b="1" i="0" dirty="0">
                <a:solidFill>
                  <a:srgbClr val="00B0F0"/>
                </a:solidFill>
                <a:effectLst/>
              </a:rPr>
              <a:t>What you have covered in lesson 2</a:t>
            </a:r>
            <a:endParaRPr lang="es-ES" sz="2000" dirty="0">
              <a:solidFill>
                <a:srgbClr val="00B0F0"/>
              </a:solidFill>
            </a:endParaRPr>
          </a:p>
        </p:txBody>
      </p:sp>
      <p:sp>
        <p:nvSpPr>
          <p:cNvPr id="7" name="CuadroTexto 6">
            <a:extLst>
              <a:ext uri="{FF2B5EF4-FFF2-40B4-BE49-F238E27FC236}">
                <a16:creationId xmlns:a16="http://schemas.microsoft.com/office/drawing/2014/main" id="{33B8E519-A5A7-4C12-A6AB-898D70E9226B}"/>
              </a:ext>
            </a:extLst>
          </p:cNvPr>
          <p:cNvSpPr txBox="1"/>
          <p:nvPr/>
        </p:nvSpPr>
        <p:spPr>
          <a:xfrm>
            <a:off x="283028" y="4224888"/>
            <a:ext cx="11625943" cy="2585323"/>
          </a:xfrm>
          <a:prstGeom prst="rect">
            <a:avLst/>
          </a:prstGeom>
          <a:noFill/>
        </p:spPr>
        <p:txBody>
          <a:bodyPr wrap="square">
            <a:spAutoFit/>
          </a:bodyPr>
          <a:lstStyle/>
          <a:p>
            <a:pPr marL="285750" indent="-285750" algn="l" fontAlgn="base">
              <a:buFont typeface="Arial" panose="020B0604020202020204" pitchFamily="34" charset="0"/>
              <a:buChar char="•"/>
            </a:pPr>
            <a:r>
              <a:rPr lang="en-US" altLang="zh-CN" b="0" i="0" dirty="0">
                <a:solidFill>
                  <a:srgbClr val="000000"/>
                </a:solidFill>
                <a:effectLst/>
              </a:rPr>
              <a:t>Sexual exploitation and abuse causes physical, emotional, psychological and social harm to victims. A child born as a result of sexual exploitation and abuse by UN personnel may face life-long disadvantage and discrimination. </a:t>
            </a:r>
          </a:p>
          <a:p>
            <a:pPr marL="285750" indent="-285750" algn="l" fontAlgn="base">
              <a:buFont typeface="Arial" panose="020B0604020202020204" pitchFamily="34" charset="0"/>
              <a:buChar char="•"/>
            </a:pPr>
            <a:endParaRPr lang="es-ES" b="0" i="0" dirty="0">
              <a:solidFill>
                <a:srgbClr val="000000"/>
              </a:solidFill>
              <a:effectLst/>
            </a:endParaRPr>
          </a:p>
          <a:p>
            <a:pPr marL="285750" indent="-285750" algn="l" fontAlgn="base">
              <a:buFont typeface="Arial" panose="020B0604020202020204" pitchFamily="34" charset="0"/>
              <a:buChar char="•"/>
            </a:pPr>
            <a:r>
              <a:rPr lang="en-US" altLang="zh-CN" b="0" i="0" dirty="0">
                <a:solidFill>
                  <a:srgbClr val="000000"/>
                </a:solidFill>
                <a:effectLst/>
              </a:rPr>
              <a:t>UN personnel who commit sexual exploitation and abuse will see their professional and personal life suffer, they may be prosecuted and their safety and health may be at risk.</a:t>
            </a:r>
          </a:p>
          <a:p>
            <a:pPr marL="285750" indent="-285750" algn="l" fontAlgn="base">
              <a:buFont typeface="Arial" panose="020B0604020202020204" pitchFamily="34" charset="0"/>
              <a:buChar char="•"/>
            </a:pPr>
            <a:endParaRPr lang="es-ES" dirty="0">
              <a:solidFill>
                <a:srgbClr val="000000"/>
              </a:solidFill>
            </a:endParaRPr>
          </a:p>
          <a:p>
            <a:pPr marL="285750" indent="-285750" algn="l" fontAlgn="base">
              <a:buFont typeface="Arial" panose="020B0604020202020204" pitchFamily="34" charset="0"/>
              <a:buChar char="•"/>
            </a:pPr>
            <a:r>
              <a:rPr lang="en-US" altLang="zh-CN" b="0" i="0" dirty="0">
                <a:solidFill>
                  <a:srgbClr val="000000"/>
                </a:solidFill>
                <a:effectLst/>
              </a:rPr>
              <a:t>Acts of sexual exploitation and abuse damage the image and credibility of the UN, which in turn undermines the ability of the UN to implement its mandate.</a:t>
            </a:r>
            <a:endParaRPr lang="ar-QA" b="0" i="0" dirty="0">
              <a:solidFill>
                <a:srgbClr val="000000"/>
              </a:solidFill>
              <a:effectLst/>
            </a:endParaRPr>
          </a:p>
        </p:txBody>
      </p:sp>
    </p:spTree>
    <p:extLst>
      <p:ext uri="{BB962C8B-B14F-4D97-AF65-F5344CB8AC3E}">
        <p14:creationId xmlns:p14="http://schemas.microsoft.com/office/powerpoint/2010/main" val="23621096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DCBE04A-0788-445E-B603-CE18746C25B0}"/>
              </a:ext>
            </a:extLst>
          </p:cNvPr>
          <p:cNvSpPr txBox="1"/>
          <p:nvPr/>
        </p:nvSpPr>
        <p:spPr>
          <a:xfrm>
            <a:off x="391061" y="335846"/>
            <a:ext cx="10080923" cy="523220"/>
          </a:xfrm>
          <a:prstGeom prst="rect">
            <a:avLst/>
          </a:prstGeom>
          <a:noFill/>
        </p:spPr>
        <p:txBody>
          <a:bodyPr wrap="square">
            <a:spAutoFit/>
          </a:bodyPr>
          <a:lstStyle/>
          <a:p>
            <a:pPr rtl="1"/>
            <a:r>
              <a:rPr lang="fr-FR" altLang="zh-CN" sz="2800" b="1" i="0" dirty="0">
                <a:solidFill>
                  <a:srgbClr val="00B0F0"/>
                </a:solidFill>
                <a:effectLst/>
              </a:rPr>
              <a:t>LESSON 3. OBLIGATIONS OF UN PERSONNEL</a:t>
            </a:r>
            <a:endParaRPr lang="es-ES" sz="2800" b="1" dirty="0">
              <a:solidFill>
                <a:srgbClr val="00B0F0"/>
              </a:solidFill>
            </a:endParaRPr>
          </a:p>
        </p:txBody>
      </p:sp>
      <p:pic>
        <p:nvPicPr>
          <p:cNvPr id="7" name="Imagen 6">
            <a:extLst>
              <a:ext uri="{FF2B5EF4-FFF2-40B4-BE49-F238E27FC236}">
                <a16:creationId xmlns:a16="http://schemas.microsoft.com/office/drawing/2014/main" id="{AA6706AD-7A2B-47E0-B4DE-4F1C2734AAC2}"/>
              </a:ext>
            </a:extLst>
          </p:cNvPr>
          <p:cNvPicPr>
            <a:picLocks noChangeAspect="1"/>
          </p:cNvPicPr>
          <p:nvPr/>
        </p:nvPicPr>
        <p:blipFill>
          <a:blip r:embed="rId2"/>
          <a:stretch>
            <a:fillRect/>
          </a:stretch>
        </p:blipFill>
        <p:spPr>
          <a:xfrm>
            <a:off x="0" y="1999012"/>
            <a:ext cx="6087241" cy="3070699"/>
          </a:xfrm>
          <a:prstGeom prst="rect">
            <a:avLst/>
          </a:prstGeom>
        </p:spPr>
      </p:pic>
      <p:sp>
        <p:nvSpPr>
          <p:cNvPr id="9" name="CuadroTexto 8">
            <a:extLst>
              <a:ext uri="{FF2B5EF4-FFF2-40B4-BE49-F238E27FC236}">
                <a16:creationId xmlns:a16="http://schemas.microsoft.com/office/drawing/2014/main" id="{286D8D64-4D70-48C5-BD8C-C5E8EB76F5F7}"/>
              </a:ext>
            </a:extLst>
          </p:cNvPr>
          <p:cNvSpPr txBox="1"/>
          <p:nvPr/>
        </p:nvSpPr>
        <p:spPr>
          <a:xfrm>
            <a:off x="6609907" y="1967061"/>
            <a:ext cx="5252579" cy="4031873"/>
          </a:xfrm>
          <a:prstGeom prst="rect">
            <a:avLst/>
          </a:prstGeom>
          <a:noFill/>
        </p:spPr>
        <p:txBody>
          <a:bodyPr wrap="square">
            <a:spAutoFit/>
          </a:bodyPr>
          <a:lstStyle/>
          <a:p>
            <a:r>
              <a:rPr lang="en-US" altLang="zh-CN" sz="2000" b="1" i="0" dirty="0">
                <a:effectLst/>
              </a:rPr>
              <a:t>What will you learn in lesson 3?</a:t>
            </a:r>
          </a:p>
          <a:p>
            <a:endParaRPr lang="es-ES" sz="2000" b="1" dirty="0">
              <a:solidFill>
                <a:srgbClr val="00B0F0"/>
              </a:solidFill>
            </a:endParaRPr>
          </a:p>
          <a:p>
            <a:r>
              <a:rPr lang="en-US" altLang="zh-CN" b="1" i="0" dirty="0">
                <a:solidFill>
                  <a:srgbClr val="00B0F0"/>
                </a:solidFill>
                <a:effectLst/>
              </a:rPr>
              <a:t>In this lesson, you will learn about: </a:t>
            </a:r>
          </a:p>
          <a:p>
            <a:endParaRPr lang="es-ES" b="1" dirty="0">
              <a:solidFill>
                <a:srgbClr val="009EDB"/>
              </a:solidFill>
            </a:endParaRPr>
          </a:p>
          <a:p>
            <a:pPr marL="285750" indent="-285750">
              <a:buFont typeface="Arial" panose="020B0604020202020204" pitchFamily="34" charset="0"/>
              <a:buChar char="•"/>
            </a:pPr>
            <a:r>
              <a:rPr lang="en-US" altLang="zh-CN" b="0" i="0" dirty="0">
                <a:solidFill>
                  <a:srgbClr val="000000"/>
                </a:solidFill>
                <a:effectLst/>
              </a:rPr>
              <a:t>What are your personal obligations to uphold the UN standards of conduct on sexual exploitation and abuse?</a:t>
            </a:r>
          </a:p>
          <a:p>
            <a:pPr marL="285750" indent="-285750">
              <a:buFont typeface="Arial" panose="020B0604020202020204" pitchFamily="34" charset="0"/>
              <a:buChar char="•"/>
            </a:pPr>
            <a:r>
              <a:rPr lang="en-US" altLang="zh-CN" b="0" i="0" dirty="0">
                <a:solidFill>
                  <a:srgbClr val="000000"/>
                </a:solidFill>
                <a:effectLst/>
              </a:rPr>
              <a:t>How should you report sexual exploitation and abuse?</a:t>
            </a:r>
          </a:p>
          <a:p>
            <a:pPr marL="285750" indent="-285750">
              <a:buFont typeface="Arial" panose="020B0604020202020204" pitchFamily="34" charset="0"/>
              <a:buChar char="•"/>
            </a:pPr>
            <a:r>
              <a:rPr lang="en-US" altLang="zh-CN" b="0" i="0" dirty="0">
                <a:solidFill>
                  <a:srgbClr val="000000"/>
                </a:solidFill>
                <a:effectLst/>
              </a:rPr>
              <a:t>Who investigates sexual exploitation and abuse by UN personnel?</a:t>
            </a:r>
          </a:p>
          <a:p>
            <a:pPr marL="285750" indent="-285750">
              <a:buFont typeface="Arial" panose="020B0604020202020204" pitchFamily="34" charset="0"/>
              <a:buChar char="•"/>
            </a:pPr>
            <a:r>
              <a:rPr lang="en-US" altLang="zh-CN" b="0" i="0" dirty="0">
                <a:solidFill>
                  <a:srgbClr val="000000"/>
                </a:solidFill>
                <a:effectLst/>
              </a:rPr>
              <a:t>How will you find out about the outcome of an investigation?</a:t>
            </a:r>
          </a:p>
          <a:p>
            <a:pPr marL="285750" indent="-285750">
              <a:buFont typeface="Arial" panose="020B0604020202020204" pitchFamily="34" charset="0"/>
              <a:buChar char="•"/>
            </a:pPr>
            <a:r>
              <a:rPr lang="en-US" altLang="zh-CN" b="0" i="0" dirty="0">
                <a:solidFill>
                  <a:srgbClr val="000000"/>
                </a:solidFill>
                <a:effectLst/>
              </a:rPr>
              <a:t>What help is given to victims?</a:t>
            </a:r>
            <a:endParaRPr lang="es-ES" b="1" dirty="0"/>
          </a:p>
        </p:txBody>
      </p:sp>
    </p:spTree>
    <p:extLst>
      <p:ext uri="{BB962C8B-B14F-4D97-AF65-F5344CB8AC3E}">
        <p14:creationId xmlns:p14="http://schemas.microsoft.com/office/powerpoint/2010/main" val="13417730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73F630A8-A263-436D-A550-EB919C2AE284}"/>
              </a:ext>
            </a:extLst>
          </p:cNvPr>
          <p:cNvSpPr txBox="1"/>
          <p:nvPr/>
        </p:nvSpPr>
        <p:spPr>
          <a:xfrm>
            <a:off x="398373" y="221183"/>
            <a:ext cx="8510769" cy="954107"/>
          </a:xfrm>
          <a:prstGeom prst="rect">
            <a:avLst/>
          </a:prstGeom>
          <a:noFill/>
        </p:spPr>
        <p:txBody>
          <a:bodyPr wrap="square">
            <a:spAutoFit/>
          </a:bodyPr>
          <a:lstStyle/>
          <a:p>
            <a:r>
              <a:rPr lang="en-US" altLang="zh-CN" sz="2800" b="1" dirty="0">
                <a:solidFill>
                  <a:srgbClr val="00B0F0"/>
                </a:solidFill>
                <a:latin typeface="Roboto" panose="02000000000000000000" pitchFamily="2" charset="0"/>
                <a:ea typeface="Roboto" panose="02000000000000000000" pitchFamily="2" charset="0"/>
              </a:rPr>
              <a:t>UN standards of conduct on sexual exploitation and abuse</a:t>
            </a:r>
            <a:endParaRPr lang="es-ES" b="1" dirty="0">
              <a:solidFill>
                <a:srgbClr val="00B0F0"/>
              </a:solidFill>
              <a:latin typeface="Roboto" panose="02000000000000000000" pitchFamily="2" charset="0"/>
              <a:ea typeface="Roboto" panose="02000000000000000000" pitchFamily="2" charset="0"/>
            </a:endParaRPr>
          </a:p>
        </p:txBody>
      </p:sp>
      <p:sp>
        <p:nvSpPr>
          <p:cNvPr id="6" name="Rectángulo 5">
            <a:extLst>
              <a:ext uri="{FF2B5EF4-FFF2-40B4-BE49-F238E27FC236}">
                <a16:creationId xmlns:a16="http://schemas.microsoft.com/office/drawing/2014/main" id="{E4DE65C8-6653-47E2-812D-40591805E280}"/>
              </a:ext>
            </a:extLst>
          </p:cNvPr>
          <p:cNvSpPr/>
          <p:nvPr/>
        </p:nvSpPr>
        <p:spPr>
          <a:xfrm>
            <a:off x="398373" y="1438415"/>
            <a:ext cx="8352453" cy="1046602"/>
          </a:xfrm>
          <a:prstGeom prst="rect">
            <a:avLst/>
          </a:prstGeom>
          <a:solidFill>
            <a:srgbClr val="019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i="0" dirty="0">
                <a:solidFill>
                  <a:srgbClr val="FFFFFF"/>
                </a:solidFill>
                <a:effectLst/>
                <a:latin typeface="Roboto" panose="02000000000000000000" pitchFamily="2" charset="0"/>
                <a:ea typeface="Roboto" panose="02000000000000000000" pitchFamily="2" charset="0"/>
              </a:rPr>
              <a:t>Do you have to follow the UN standards of conduct on sexual exploitation and abuse?</a:t>
            </a:r>
            <a:endParaRPr lang="es-ES" sz="2400" dirty="0">
              <a:latin typeface="Roboto" panose="02000000000000000000" pitchFamily="2" charset="0"/>
              <a:ea typeface="Roboto" panose="02000000000000000000" pitchFamily="2" charset="0"/>
            </a:endParaRPr>
          </a:p>
        </p:txBody>
      </p:sp>
      <p:pic>
        <p:nvPicPr>
          <p:cNvPr id="10" name="Imagen 9">
            <a:hlinkClick r:id="rId3"/>
            <a:extLst>
              <a:ext uri="{FF2B5EF4-FFF2-40B4-BE49-F238E27FC236}">
                <a16:creationId xmlns:a16="http://schemas.microsoft.com/office/drawing/2014/main" id="{42514BEF-BDEB-497E-8675-1188CE7C2E03}"/>
              </a:ext>
            </a:extLst>
          </p:cNvPr>
          <p:cNvPicPr>
            <a:picLocks noChangeAspect="1"/>
          </p:cNvPicPr>
          <p:nvPr/>
        </p:nvPicPr>
        <p:blipFill>
          <a:blip r:embed="rId4"/>
          <a:stretch>
            <a:fillRect/>
          </a:stretch>
        </p:blipFill>
        <p:spPr>
          <a:xfrm>
            <a:off x="1736085" y="2704897"/>
            <a:ext cx="8173439" cy="3931920"/>
          </a:xfrm>
          <a:prstGeom prst="rect">
            <a:avLst/>
          </a:prstGeom>
        </p:spPr>
      </p:pic>
      <p:sp>
        <p:nvSpPr>
          <p:cNvPr id="11" name="Rectangle 10">
            <a:extLst>
              <a:ext uri="{FF2B5EF4-FFF2-40B4-BE49-F238E27FC236}">
                <a16:creationId xmlns:a16="http://schemas.microsoft.com/office/drawing/2014/main" id="{4EB3EB79-789B-5C3B-E42A-742876F7C753}"/>
              </a:ext>
            </a:extLst>
          </p:cNvPr>
          <p:cNvSpPr/>
          <p:nvPr/>
        </p:nvSpPr>
        <p:spPr>
          <a:xfrm>
            <a:off x="9584712" y="0"/>
            <a:ext cx="2222535" cy="1973179"/>
          </a:xfrm>
          <a:prstGeom prst="rect">
            <a:avLst/>
          </a:prstGeom>
          <a:solidFill>
            <a:srgbClr val="019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Graphic 12" descr="Video camera outline">
            <a:extLst>
              <a:ext uri="{FF2B5EF4-FFF2-40B4-BE49-F238E27FC236}">
                <a16:creationId xmlns:a16="http://schemas.microsoft.com/office/drawing/2014/main" id="{5D78BBCC-AEDA-3EA9-4774-F4A988B68C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26519" y="-25684"/>
            <a:ext cx="1771047" cy="1771047"/>
          </a:xfrm>
          <a:prstGeom prst="rect">
            <a:avLst/>
          </a:prstGeom>
        </p:spPr>
      </p:pic>
    </p:spTree>
    <p:extLst>
      <p:ext uri="{BB962C8B-B14F-4D97-AF65-F5344CB8AC3E}">
        <p14:creationId xmlns:p14="http://schemas.microsoft.com/office/powerpoint/2010/main" val="126294923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DB0F7E1-9CEF-4C85-9A34-A8ECC8C805D7}"/>
              </a:ext>
            </a:extLst>
          </p:cNvPr>
          <p:cNvSpPr txBox="1"/>
          <p:nvPr/>
        </p:nvSpPr>
        <p:spPr>
          <a:xfrm>
            <a:off x="432318" y="403921"/>
            <a:ext cx="10077702" cy="523220"/>
          </a:xfrm>
          <a:prstGeom prst="rect">
            <a:avLst/>
          </a:prstGeom>
          <a:noFill/>
        </p:spPr>
        <p:txBody>
          <a:bodyPr wrap="square">
            <a:spAutoFit/>
          </a:bodyPr>
          <a:lstStyle/>
          <a:p>
            <a:pPr algn="l"/>
            <a:r>
              <a:rPr lang="en-US" altLang="zh-CN" sz="2800" b="1" dirty="0">
                <a:solidFill>
                  <a:srgbClr val="00B0F0"/>
                </a:solidFill>
              </a:rPr>
              <a:t>What are your four key obligations? </a:t>
            </a:r>
            <a:endParaRPr lang="es-ES" sz="2800" b="1" dirty="0">
              <a:solidFill>
                <a:srgbClr val="00B0F0"/>
              </a:solidFill>
            </a:endParaRPr>
          </a:p>
        </p:txBody>
      </p:sp>
      <p:sp>
        <p:nvSpPr>
          <p:cNvPr id="5" name="CuadroTexto 4">
            <a:extLst>
              <a:ext uri="{FF2B5EF4-FFF2-40B4-BE49-F238E27FC236}">
                <a16:creationId xmlns:a16="http://schemas.microsoft.com/office/drawing/2014/main" id="{DCE7495D-58B9-4B65-ABC8-EBD59578B84A}"/>
              </a:ext>
            </a:extLst>
          </p:cNvPr>
          <p:cNvSpPr txBox="1"/>
          <p:nvPr/>
        </p:nvSpPr>
        <p:spPr>
          <a:xfrm>
            <a:off x="359229" y="1517939"/>
            <a:ext cx="11473541" cy="3262432"/>
          </a:xfrm>
          <a:prstGeom prst="rect">
            <a:avLst/>
          </a:prstGeom>
          <a:noFill/>
        </p:spPr>
        <p:txBody>
          <a:bodyPr wrap="square">
            <a:spAutoFit/>
          </a:bodyPr>
          <a:lstStyle/>
          <a:p>
            <a:pPr algn="l"/>
            <a:r>
              <a:rPr lang="en-US" altLang="zh-CN" sz="2000" b="1" dirty="0">
                <a:solidFill>
                  <a:srgbClr val="00B0F0"/>
                </a:solidFill>
              </a:rPr>
              <a:t>All UN personnel have four key obligations.</a:t>
            </a:r>
          </a:p>
          <a:p>
            <a:pPr algn="l"/>
            <a:endParaRPr lang="es-ES" sz="2000" b="1" dirty="0">
              <a:solidFill>
                <a:srgbClr val="0193DE"/>
              </a:solidFill>
            </a:endParaRPr>
          </a:p>
          <a:p>
            <a:pPr algn="l" fontAlgn="base"/>
            <a:r>
              <a:rPr lang="en-US" altLang="zh-CN" sz="2000" b="1" i="0" dirty="0">
                <a:solidFill>
                  <a:srgbClr val="000000"/>
                </a:solidFill>
                <a:effectLst/>
              </a:rPr>
              <a:t>Firstly, they should be familiar with the UN standards of conduct on sexual exploitation and abuse.</a:t>
            </a:r>
          </a:p>
          <a:p>
            <a:pPr algn="l" fontAlgn="base"/>
            <a:br>
              <a:rPr lang="es-ES" sz="2000" b="1" i="0" dirty="0">
                <a:solidFill>
                  <a:srgbClr val="000000"/>
                </a:solidFill>
                <a:effectLst/>
              </a:rPr>
            </a:br>
            <a:r>
              <a:rPr lang="en-US" altLang="zh-CN" b="1" i="0" dirty="0">
                <a:solidFill>
                  <a:srgbClr val="000000"/>
                </a:solidFill>
                <a:effectLst/>
                <a:latin typeface="var(--font-family-body)"/>
              </a:rPr>
              <a:t>Know the UN standards of conduct on sexual exploitation and abuse.</a:t>
            </a:r>
          </a:p>
          <a:p>
            <a:pPr algn="l" fontAlgn="base"/>
            <a:endParaRPr lang="en-US" altLang="zh-CN" i="0" dirty="0">
              <a:solidFill>
                <a:srgbClr val="000000"/>
              </a:solidFill>
              <a:effectLst/>
              <a:latin typeface="var(--font-family-body)"/>
            </a:endParaRPr>
          </a:p>
          <a:p>
            <a:pPr algn="l" fontAlgn="base"/>
            <a:r>
              <a:rPr lang="en-US" altLang="zh-CN" i="0" dirty="0">
                <a:solidFill>
                  <a:srgbClr val="000000"/>
                </a:solidFill>
                <a:effectLst/>
                <a:latin typeface="var(--font-family-body)"/>
              </a:rPr>
              <a:t>Training on the UN standards of conduct on sexual exploitation and abuse should be completed at the start of your UN assignment (e.g. within the first two months).</a:t>
            </a:r>
          </a:p>
          <a:p>
            <a:pPr algn="l" fontAlgn="base"/>
            <a:endParaRPr lang="en-US" altLang="zh-CN" i="0" dirty="0">
              <a:solidFill>
                <a:srgbClr val="000000"/>
              </a:solidFill>
              <a:effectLst/>
              <a:latin typeface="var(--font-family-body)"/>
            </a:endParaRPr>
          </a:p>
          <a:p>
            <a:pPr algn="l" fontAlgn="base"/>
            <a:r>
              <a:rPr lang="en-US" altLang="zh-CN" i="0" dirty="0">
                <a:solidFill>
                  <a:srgbClr val="000000"/>
                </a:solidFill>
                <a:effectLst/>
                <a:latin typeface="var(--font-family-body)"/>
              </a:rPr>
              <a:t>In addition to completing this online training, you should attend all other UN training and briefings offered to you on UN standards of conduct on sexual exploitation and abuse.</a:t>
            </a:r>
            <a:endParaRPr lang="zh-CN" altLang="es-ES" i="0" dirty="0">
              <a:solidFill>
                <a:srgbClr val="000000"/>
              </a:solidFill>
              <a:effectLst/>
              <a:latin typeface="Roboto" panose="02000000000000000000" pitchFamily="2" charset="0"/>
            </a:endParaRPr>
          </a:p>
        </p:txBody>
      </p:sp>
    </p:spTree>
    <p:extLst>
      <p:ext uri="{BB962C8B-B14F-4D97-AF65-F5344CB8AC3E}">
        <p14:creationId xmlns:p14="http://schemas.microsoft.com/office/powerpoint/2010/main" val="14525756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DCE7495D-58B9-4B65-ABC8-EBD59578B84A}"/>
              </a:ext>
            </a:extLst>
          </p:cNvPr>
          <p:cNvSpPr txBox="1"/>
          <p:nvPr/>
        </p:nvSpPr>
        <p:spPr>
          <a:xfrm>
            <a:off x="422879" y="1106083"/>
            <a:ext cx="11608686" cy="707886"/>
          </a:xfrm>
          <a:prstGeom prst="rect">
            <a:avLst/>
          </a:prstGeom>
          <a:noFill/>
        </p:spPr>
        <p:txBody>
          <a:bodyPr wrap="square">
            <a:spAutoFit/>
          </a:bodyPr>
          <a:lstStyle/>
          <a:p>
            <a:pPr algn="l" fontAlgn="base"/>
            <a:r>
              <a:rPr lang="en-US" altLang="zh-CN" sz="2000" b="1" i="0" dirty="0">
                <a:solidFill>
                  <a:srgbClr val="000000"/>
                </a:solidFill>
                <a:effectLst/>
              </a:rPr>
              <a:t>Secondly, they have to comply with the UN standards of conduct on sexual exploitation and abuse and any duty station specific codes of conduct and restrictions.</a:t>
            </a:r>
          </a:p>
        </p:txBody>
      </p:sp>
      <p:sp>
        <p:nvSpPr>
          <p:cNvPr id="6" name="CuadroTexto 5">
            <a:extLst>
              <a:ext uri="{FF2B5EF4-FFF2-40B4-BE49-F238E27FC236}">
                <a16:creationId xmlns:a16="http://schemas.microsoft.com/office/drawing/2014/main" id="{F0DB031B-C2A0-4D4F-9BD5-BC0DA0FA00CF}"/>
              </a:ext>
            </a:extLst>
          </p:cNvPr>
          <p:cNvSpPr txBox="1"/>
          <p:nvPr/>
        </p:nvSpPr>
        <p:spPr>
          <a:xfrm>
            <a:off x="373715" y="2075051"/>
            <a:ext cx="11707013" cy="4524315"/>
          </a:xfrm>
          <a:prstGeom prst="rect">
            <a:avLst/>
          </a:prstGeom>
          <a:noFill/>
        </p:spPr>
        <p:txBody>
          <a:bodyPr wrap="square">
            <a:spAutoFit/>
          </a:bodyPr>
          <a:lstStyle/>
          <a:p>
            <a:r>
              <a:rPr lang="en-US" altLang="zh-CN" b="1" i="0" dirty="0">
                <a:solidFill>
                  <a:srgbClr val="000000"/>
                </a:solidFill>
                <a:effectLst/>
              </a:rPr>
              <a:t>Comply with UN standards of conduct and any duty station specific codes of conduct and restrictions.</a:t>
            </a:r>
          </a:p>
          <a:p>
            <a:endParaRPr lang="en-US" altLang="zh-CN" b="1" i="0" dirty="0">
              <a:solidFill>
                <a:srgbClr val="000000"/>
              </a:solidFill>
              <a:effectLst/>
            </a:endParaRPr>
          </a:p>
          <a:p>
            <a:r>
              <a:rPr lang="en-US" altLang="zh-CN" i="0" dirty="0">
                <a:solidFill>
                  <a:srgbClr val="000000"/>
                </a:solidFill>
                <a:effectLst/>
              </a:rPr>
              <a:t>For example, check on any curfews and restrictions in your duty station. Missions-specific restrictions include, for example, a prohibition on UN personnel visiting off-limits premises where prostitution and/or human trafficking is suspected or known to occur, or a non-fraternization policy for contingent personnel.</a:t>
            </a:r>
          </a:p>
          <a:p>
            <a:endParaRPr lang="en-US" altLang="zh-CN" i="0" dirty="0">
              <a:solidFill>
                <a:srgbClr val="000000"/>
              </a:solidFill>
              <a:effectLst/>
            </a:endParaRPr>
          </a:p>
          <a:p>
            <a:r>
              <a:rPr lang="en-US" altLang="zh-CN" i="0" dirty="0">
                <a:solidFill>
                  <a:srgbClr val="000000"/>
                </a:solidFill>
                <a:effectLst/>
              </a:rPr>
              <a:t>Inadequate provision of welfare and recreation facilities, a high workload, and prolonged periods of work without breaks can all lead to high levels of stress. High stress levels can result in poor judgement and harmful behavior such as excessive drinking, drug, abuse and unsafe sex. </a:t>
            </a:r>
          </a:p>
          <a:p>
            <a:endParaRPr lang="en-US" altLang="zh-CN" i="0" dirty="0">
              <a:solidFill>
                <a:srgbClr val="000000"/>
              </a:solidFill>
              <a:effectLst/>
            </a:endParaRPr>
          </a:p>
          <a:p>
            <a:r>
              <a:rPr lang="en-US" altLang="zh-CN" i="0" dirty="0">
                <a:solidFill>
                  <a:srgbClr val="000000"/>
                </a:solidFill>
                <a:effectLst/>
              </a:rPr>
              <a:t>In UN duty stations, there have been cases of UN personnel buying sex from local women after drinking heavily. </a:t>
            </a:r>
          </a:p>
          <a:p>
            <a:endParaRPr lang="en-US" altLang="zh-CN" i="0" dirty="0">
              <a:solidFill>
                <a:srgbClr val="000000"/>
              </a:solidFill>
              <a:effectLst/>
            </a:endParaRPr>
          </a:p>
          <a:p>
            <a:r>
              <a:rPr lang="en-US" altLang="zh-CN" i="0" dirty="0">
                <a:solidFill>
                  <a:srgbClr val="000000"/>
                </a:solidFill>
                <a:effectLst/>
              </a:rPr>
              <a:t>UN personnel can also abide by the UN standards of conduct by taking actions in their daily life to reduce stress and keep a healthy work-life balance. Examples of actions to take in your daily life to reduce stress could include: keeping in touch with family and friends, engaging in hobbies and sports, and taking your holidays, rest and recuperation (R&amp;R) breaks and/or leave.</a:t>
            </a:r>
            <a:endParaRPr lang="es-ES" i="0" dirty="0">
              <a:solidFill>
                <a:srgbClr val="000000"/>
              </a:solidFill>
              <a:effectLst/>
            </a:endParaRPr>
          </a:p>
        </p:txBody>
      </p:sp>
      <p:sp>
        <p:nvSpPr>
          <p:cNvPr id="7" name="CuadroTexto 6">
            <a:extLst>
              <a:ext uri="{FF2B5EF4-FFF2-40B4-BE49-F238E27FC236}">
                <a16:creationId xmlns:a16="http://schemas.microsoft.com/office/drawing/2014/main" id="{C892E5C0-59B7-4638-A620-9C42F0460DE3}"/>
              </a:ext>
            </a:extLst>
          </p:cNvPr>
          <p:cNvSpPr txBox="1"/>
          <p:nvPr/>
        </p:nvSpPr>
        <p:spPr>
          <a:xfrm>
            <a:off x="397321" y="383336"/>
            <a:ext cx="10077702" cy="523220"/>
          </a:xfrm>
          <a:prstGeom prst="rect">
            <a:avLst/>
          </a:prstGeom>
          <a:noFill/>
        </p:spPr>
        <p:txBody>
          <a:bodyPr wrap="square">
            <a:spAutoFit/>
          </a:bodyPr>
          <a:lstStyle/>
          <a:p>
            <a:pPr algn="l"/>
            <a:r>
              <a:rPr lang="en-US" altLang="zh-CN" sz="2800" b="1" dirty="0">
                <a:solidFill>
                  <a:srgbClr val="00B0F0"/>
                </a:solidFill>
              </a:rPr>
              <a:t>What are your four key obligations? </a:t>
            </a:r>
            <a:endParaRPr lang="es-ES" sz="2800" b="1" dirty="0">
              <a:solidFill>
                <a:srgbClr val="00B0F0"/>
              </a:solidFill>
            </a:endParaRPr>
          </a:p>
        </p:txBody>
      </p:sp>
    </p:spTree>
    <p:extLst>
      <p:ext uri="{BB962C8B-B14F-4D97-AF65-F5344CB8AC3E}">
        <p14:creationId xmlns:p14="http://schemas.microsoft.com/office/powerpoint/2010/main" val="34411929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DCE7495D-58B9-4B65-ABC8-EBD59578B84A}"/>
              </a:ext>
            </a:extLst>
          </p:cNvPr>
          <p:cNvSpPr txBox="1"/>
          <p:nvPr/>
        </p:nvSpPr>
        <p:spPr>
          <a:xfrm>
            <a:off x="435935" y="1530509"/>
            <a:ext cx="11473541" cy="1292662"/>
          </a:xfrm>
          <a:prstGeom prst="rect">
            <a:avLst/>
          </a:prstGeom>
          <a:noFill/>
        </p:spPr>
        <p:txBody>
          <a:bodyPr wrap="square">
            <a:spAutoFit/>
          </a:bodyPr>
          <a:lstStyle/>
          <a:p>
            <a:pPr algn="l" fontAlgn="base"/>
            <a:r>
              <a:rPr lang="es-ES" altLang="ja-JP" sz="2000" b="1" i="0" dirty="0" err="1">
                <a:solidFill>
                  <a:srgbClr val="000000"/>
                </a:solidFill>
                <a:effectLst/>
              </a:rPr>
              <a:t>Thirdly</a:t>
            </a:r>
            <a:endParaRPr lang="es-ES" altLang="ja-JP" sz="2000" b="1" i="0" dirty="0">
              <a:solidFill>
                <a:srgbClr val="000000"/>
              </a:solidFill>
              <a:effectLst/>
            </a:endParaRPr>
          </a:p>
          <a:p>
            <a:pPr algn="l" fontAlgn="base"/>
            <a:endParaRPr lang="es-ES" altLang="ja-JP" sz="2000" b="1" i="0" dirty="0">
              <a:solidFill>
                <a:srgbClr val="000000"/>
              </a:solidFill>
              <a:effectLst/>
            </a:endParaRPr>
          </a:p>
          <a:p>
            <a:pPr algn="l" fontAlgn="base"/>
            <a:r>
              <a:rPr lang="en-US" altLang="zh-CN" sz="2000" b="0" i="0" dirty="0">
                <a:solidFill>
                  <a:srgbClr val="000000"/>
                </a:solidFill>
                <a:effectLst/>
              </a:rPr>
              <a:t>They have to report sexual exploitation and abuse by UN personnel.</a:t>
            </a:r>
            <a:endParaRPr lang="zh-CN" altLang="es-ES" sz="2000" b="0" i="0" dirty="0">
              <a:solidFill>
                <a:srgbClr val="000000"/>
              </a:solidFill>
              <a:effectLst/>
            </a:endParaRPr>
          </a:p>
          <a:p>
            <a:pPr algn="l" fontAlgn="base"/>
            <a:endParaRPr lang="ru-RU" b="0" i="0" dirty="0">
              <a:solidFill>
                <a:srgbClr val="000000"/>
              </a:solidFill>
              <a:effectLst/>
            </a:endParaRPr>
          </a:p>
        </p:txBody>
      </p:sp>
      <p:sp>
        <p:nvSpPr>
          <p:cNvPr id="4" name="CuadroTexto 3">
            <a:extLst>
              <a:ext uri="{FF2B5EF4-FFF2-40B4-BE49-F238E27FC236}">
                <a16:creationId xmlns:a16="http://schemas.microsoft.com/office/drawing/2014/main" id="{71FE3A69-FF5B-4C06-82D6-FDAE58FD3ADD}"/>
              </a:ext>
            </a:extLst>
          </p:cNvPr>
          <p:cNvSpPr txBox="1"/>
          <p:nvPr/>
        </p:nvSpPr>
        <p:spPr>
          <a:xfrm>
            <a:off x="435935" y="3108190"/>
            <a:ext cx="11473541" cy="2523768"/>
          </a:xfrm>
          <a:prstGeom prst="rect">
            <a:avLst/>
          </a:prstGeom>
          <a:noFill/>
        </p:spPr>
        <p:txBody>
          <a:bodyPr wrap="square">
            <a:spAutoFit/>
          </a:bodyPr>
          <a:lstStyle/>
          <a:p>
            <a:pPr algn="l" fontAlgn="base"/>
            <a:r>
              <a:rPr lang="es-ES" altLang="ja-JP" sz="2000" b="1" i="0" dirty="0" err="1">
                <a:solidFill>
                  <a:srgbClr val="000000"/>
                </a:solidFill>
                <a:effectLst/>
              </a:rPr>
              <a:t>Fourthly</a:t>
            </a:r>
            <a:endParaRPr lang="es-ES" altLang="ja-JP" sz="2000" b="1" i="0" dirty="0">
              <a:solidFill>
                <a:srgbClr val="000000"/>
              </a:solidFill>
              <a:effectLst/>
            </a:endParaRPr>
          </a:p>
          <a:p>
            <a:pPr algn="l" fontAlgn="base"/>
            <a:endParaRPr lang="es-ES" sz="2000" b="0" i="0" dirty="0">
              <a:solidFill>
                <a:srgbClr val="000000"/>
              </a:solidFill>
              <a:effectLst/>
            </a:endParaRPr>
          </a:p>
          <a:p>
            <a:pPr algn="l" fontAlgn="base"/>
            <a:r>
              <a:rPr lang="en-US" altLang="zh-CN" sz="2000" b="0" i="0" dirty="0">
                <a:solidFill>
                  <a:srgbClr val="000000"/>
                </a:solidFill>
                <a:effectLst/>
              </a:rPr>
              <a:t>They have to cooperate with investigations into sexual exploitation and abuse by UN personnel, by providing the requested information, documentation and evidence.</a:t>
            </a:r>
          </a:p>
          <a:p>
            <a:pPr algn="l" fontAlgn="base"/>
            <a:endParaRPr lang="en-US" altLang="zh-CN" b="0" i="0" dirty="0">
              <a:solidFill>
                <a:srgbClr val="000000"/>
              </a:solidFill>
              <a:effectLst/>
            </a:endParaRPr>
          </a:p>
          <a:p>
            <a:br>
              <a:rPr lang="es-ES" sz="2000" b="0" i="0" dirty="0">
                <a:solidFill>
                  <a:srgbClr val="000000"/>
                </a:solidFill>
                <a:effectLst/>
              </a:rPr>
            </a:br>
            <a:endParaRPr lang="es-ES" sz="2000" b="1" dirty="0">
              <a:solidFill>
                <a:srgbClr val="000000"/>
              </a:solidFill>
            </a:endParaRPr>
          </a:p>
          <a:p>
            <a:pPr algn="l"/>
            <a:endParaRPr lang="es-ES" sz="2000" b="1" dirty="0">
              <a:solidFill>
                <a:srgbClr val="0193DE"/>
              </a:solidFill>
            </a:endParaRPr>
          </a:p>
        </p:txBody>
      </p:sp>
      <p:sp>
        <p:nvSpPr>
          <p:cNvPr id="8" name="CuadroTexto 7">
            <a:extLst>
              <a:ext uri="{FF2B5EF4-FFF2-40B4-BE49-F238E27FC236}">
                <a16:creationId xmlns:a16="http://schemas.microsoft.com/office/drawing/2014/main" id="{D469415C-F6B3-499C-AE87-0A7E7C448045}"/>
              </a:ext>
            </a:extLst>
          </p:cNvPr>
          <p:cNvSpPr txBox="1"/>
          <p:nvPr/>
        </p:nvSpPr>
        <p:spPr>
          <a:xfrm>
            <a:off x="435935" y="315179"/>
            <a:ext cx="10077702" cy="523220"/>
          </a:xfrm>
          <a:prstGeom prst="rect">
            <a:avLst/>
          </a:prstGeom>
          <a:noFill/>
        </p:spPr>
        <p:txBody>
          <a:bodyPr wrap="square">
            <a:spAutoFit/>
          </a:bodyPr>
          <a:lstStyle/>
          <a:p>
            <a:pPr algn="l"/>
            <a:r>
              <a:rPr lang="en-US" altLang="zh-CN" sz="2800" b="1" dirty="0">
                <a:solidFill>
                  <a:srgbClr val="00B0F0"/>
                </a:solidFill>
              </a:rPr>
              <a:t>What are your four key obligations? </a:t>
            </a:r>
            <a:endParaRPr lang="es-ES" sz="2800" b="1" dirty="0">
              <a:solidFill>
                <a:srgbClr val="00B0F0"/>
              </a:solidFill>
            </a:endParaRPr>
          </a:p>
        </p:txBody>
      </p:sp>
    </p:spTree>
    <p:extLst>
      <p:ext uri="{BB962C8B-B14F-4D97-AF65-F5344CB8AC3E}">
        <p14:creationId xmlns:p14="http://schemas.microsoft.com/office/powerpoint/2010/main" val="1935576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548424E8-7C90-4592-87AC-9DD730A51809}"/>
              </a:ext>
            </a:extLst>
          </p:cNvPr>
          <p:cNvSpPr txBox="1"/>
          <p:nvPr/>
        </p:nvSpPr>
        <p:spPr>
          <a:xfrm>
            <a:off x="348342" y="1226477"/>
            <a:ext cx="11517085" cy="646331"/>
          </a:xfrm>
          <a:prstGeom prst="rect">
            <a:avLst/>
          </a:prstGeom>
          <a:noFill/>
        </p:spPr>
        <p:txBody>
          <a:bodyPr wrap="square">
            <a:spAutoFit/>
          </a:bodyPr>
          <a:lstStyle/>
          <a:p>
            <a:pPr algn="l" fontAlgn="base"/>
            <a:r>
              <a:rPr lang="en-US" altLang="zh-CN" b="0" i="0" dirty="0">
                <a:solidFill>
                  <a:srgbClr val="000000"/>
                </a:solidFill>
                <a:effectLst/>
              </a:rPr>
              <a:t>Select the different characters to read examples of actions that they took in their daily lives to comply with the UN standards of conduct on sexual exploitation and abuse. </a:t>
            </a:r>
          </a:p>
        </p:txBody>
      </p:sp>
      <p:pic>
        <p:nvPicPr>
          <p:cNvPr id="28674" name="Picture 2" descr="Cropped">
            <a:extLst>
              <a:ext uri="{FF2B5EF4-FFF2-40B4-BE49-F238E27FC236}">
                <a16:creationId xmlns:a16="http://schemas.microsoft.com/office/drawing/2014/main" id="{03E912AE-4F0E-490C-939D-4A9AE4A6E1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410" b="12090"/>
          <a:stretch/>
        </p:blipFill>
        <p:spPr bwMode="auto">
          <a:xfrm>
            <a:off x="-150839" y="2039197"/>
            <a:ext cx="12268200" cy="2308324"/>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AF3D62F3-5655-4920-AAF9-A01E5C9BACF2}"/>
              </a:ext>
            </a:extLst>
          </p:cNvPr>
          <p:cNvSpPr txBox="1"/>
          <p:nvPr/>
        </p:nvSpPr>
        <p:spPr>
          <a:xfrm>
            <a:off x="348342" y="4513911"/>
            <a:ext cx="2607046" cy="1877437"/>
          </a:xfrm>
          <a:prstGeom prst="rect">
            <a:avLst/>
          </a:prstGeom>
          <a:noFill/>
        </p:spPr>
        <p:txBody>
          <a:bodyPr wrap="square">
            <a:spAutoFit/>
          </a:bodyPr>
          <a:lstStyle/>
          <a:p>
            <a:pPr fontAlgn="base"/>
            <a:r>
              <a:rPr lang="es-ES" altLang="ja-JP" sz="1600" b="1" i="0" dirty="0" err="1">
                <a:solidFill>
                  <a:srgbClr val="000000"/>
                </a:solidFill>
                <a:effectLst/>
              </a:rPr>
              <a:t>Meet</a:t>
            </a:r>
            <a:r>
              <a:rPr lang="es-ES" altLang="ja-JP" sz="1600" b="1" i="0" dirty="0">
                <a:solidFill>
                  <a:srgbClr val="000000"/>
                </a:solidFill>
                <a:effectLst/>
              </a:rPr>
              <a:t> up </a:t>
            </a:r>
            <a:r>
              <a:rPr lang="es-ES" altLang="ja-JP" sz="1600" b="1" i="0" dirty="0" err="1">
                <a:solidFill>
                  <a:srgbClr val="000000"/>
                </a:solidFill>
                <a:effectLst/>
              </a:rPr>
              <a:t>with</a:t>
            </a:r>
            <a:r>
              <a:rPr lang="es-ES" altLang="ja-JP" sz="1600" b="1" i="0" dirty="0">
                <a:solidFill>
                  <a:srgbClr val="000000"/>
                </a:solidFill>
                <a:effectLst/>
              </a:rPr>
              <a:t> </a:t>
            </a:r>
            <a:r>
              <a:rPr lang="es-ES" altLang="ja-JP" sz="1600" b="1" i="0" dirty="0" err="1">
                <a:solidFill>
                  <a:srgbClr val="000000"/>
                </a:solidFill>
                <a:effectLst/>
              </a:rPr>
              <a:t>friends</a:t>
            </a:r>
            <a:r>
              <a:rPr lang="es-ES" altLang="ja-JP" sz="1600" b="1" i="0" dirty="0">
                <a:solidFill>
                  <a:srgbClr val="000000"/>
                </a:solidFill>
                <a:effectLst/>
              </a:rPr>
              <a:t> </a:t>
            </a:r>
          </a:p>
          <a:p>
            <a:pPr fontAlgn="base"/>
            <a:endParaRPr lang="ar-QA" sz="1600" b="0" i="0" dirty="0">
              <a:solidFill>
                <a:srgbClr val="000000"/>
              </a:solidFill>
              <a:effectLst/>
            </a:endParaRPr>
          </a:p>
          <a:p>
            <a:pPr fontAlgn="base"/>
            <a:r>
              <a:rPr lang="en-US" altLang="zh-CN" sz="1400" b="0" i="0" dirty="0">
                <a:solidFill>
                  <a:srgbClr val="000000"/>
                </a:solidFill>
                <a:effectLst/>
              </a:rPr>
              <a:t>When I feel lonely, I call up my friends and invite them out. But I make sure to stay out of places that are off-limits to UN personnel and to get back before curfew.</a:t>
            </a:r>
            <a:endParaRPr lang="ar-QA" sz="1400" b="0" i="0" dirty="0">
              <a:solidFill>
                <a:srgbClr val="000000"/>
              </a:solidFill>
              <a:effectLst/>
            </a:endParaRPr>
          </a:p>
        </p:txBody>
      </p:sp>
      <p:sp>
        <p:nvSpPr>
          <p:cNvPr id="9" name="CuadroTexto 8">
            <a:extLst>
              <a:ext uri="{FF2B5EF4-FFF2-40B4-BE49-F238E27FC236}">
                <a16:creationId xmlns:a16="http://schemas.microsoft.com/office/drawing/2014/main" id="{FAB7D8A7-3D2D-4E86-9F99-6F549B9CCE92}"/>
              </a:ext>
            </a:extLst>
          </p:cNvPr>
          <p:cNvSpPr txBox="1"/>
          <p:nvPr/>
        </p:nvSpPr>
        <p:spPr>
          <a:xfrm>
            <a:off x="3064159" y="4513911"/>
            <a:ext cx="2752810" cy="1446550"/>
          </a:xfrm>
          <a:prstGeom prst="rect">
            <a:avLst/>
          </a:prstGeom>
          <a:noFill/>
        </p:spPr>
        <p:txBody>
          <a:bodyPr wrap="square">
            <a:spAutoFit/>
          </a:bodyPr>
          <a:lstStyle/>
          <a:p>
            <a:pPr fontAlgn="base"/>
            <a:r>
              <a:rPr lang="es-ES" altLang="zh-CN" sz="1600" b="1" i="0" dirty="0" err="1">
                <a:solidFill>
                  <a:srgbClr val="000000"/>
                </a:solidFill>
                <a:effectLst/>
              </a:rPr>
              <a:t>Pursue</a:t>
            </a:r>
            <a:r>
              <a:rPr lang="es-ES" altLang="zh-CN" sz="1600" b="1" i="0" dirty="0">
                <a:solidFill>
                  <a:srgbClr val="000000"/>
                </a:solidFill>
                <a:effectLst/>
              </a:rPr>
              <a:t> hobbies and </a:t>
            </a:r>
            <a:r>
              <a:rPr lang="es-ES" altLang="zh-CN" sz="1600" b="1" i="0" dirty="0" err="1">
                <a:solidFill>
                  <a:srgbClr val="000000"/>
                </a:solidFill>
                <a:effectLst/>
              </a:rPr>
              <a:t>sports</a:t>
            </a:r>
            <a:endParaRPr lang="es-ES" altLang="zh-CN" sz="1600" b="1" i="0" dirty="0">
              <a:solidFill>
                <a:srgbClr val="000000"/>
              </a:solidFill>
              <a:effectLst/>
            </a:endParaRPr>
          </a:p>
          <a:p>
            <a:pPr fontAlgn="base"/>
            <a:endParaRPr lang="es-ES" sz="1600" b="1" dirty="0">
              <a:solidFill>
                <a:srgbClr val="000000"/>
              </a:solidFill>
            </a:endParaRPr>
          </a:p>
          <a:p>
            <a:pPr fontAlgn="base"/>
            <a:r>
              <a:rPr lang="en-US" altLang="zh-CN" sz="1400" b="0" i="0" dirty="0">
                <a:solidFill>
                  <a:srgbClr val="000000"/>
                </a:solidFill>
                <a:effectLst/>
              </a:rPr>
              <a:t>When I get too stressed, I do stupid things that I regret later. I keep my stress levels under control through hobbies and sports.</a:t>
            </a:r>
            <a:endParaRPr lang="ar-QA" sz="1400" b="0" i="0" dirty="0">
              <a:solidFill>
                <a:srgbClr val="000000"/>
              </a:solidFill>
              <a:effectLst/>
            </a:endParaRPr>
          </a:p>
        </p:txBody>
      </p:sp>
      <p:sp>
        <p:nvSpPr>
          <p:cNvPr id="10" name="CuadroTexto 9">
            <a:extLst>
              <a:ext uri="{FF2B5EF4-FFF2-40B4-BE49-F238E27FC236}">
                <a16:creationId xmlns:a16="http://schemas.microsoft.com/office/drawing/2014/main" id="{073DB591-0D34-48CC-B0D9-C5E7C7A50930}"/>
              </a:ext>
            </a:extLst>
          </p:cNvPr>
          <p:cNvSpPr txBox="1"/>
          <p:nvPr/>
        </p:nvSpPr>
        <p:spPr>
          <a:xfrm>
            <a:off x="5983261" y="4513911"/>
            <a:ext cx="2752811" cy="2339102"/>
          </a:xfrm>
          <a:prstGeom prst="rect">
            <a:avLst/>
          </a:prstGeom>
          <a:noFill/>
        </p:spPr>
        <p:txBody>
          <a:bodyPr wrap="square">
            <a:spAutoFit/>
          </a:bodyPr>
          <a:lstStyle/>
          <a:p>
            <a:pPr fontAlgn="base"/>
            <a:r>
              <a:rPr lang="en-US" altLang="zh-CN" sz="1600" b="1" i="0" dirty="0">
                <a:solidFill>
                  <a:srgbClr val="000000"/>
                </a:solidFill>
                <a:effectLst/>
              </a:rPr>
              <a:t>Call your family and friends regularly </a:t>
            </a:r>
          </a:p>
          <a:p>
            <a:pPr fontAlgn="base"/>
            <a:endParaRPr lang="es-ES" sz="1600" b="1" dirty="0">
              <a:solidFill>
                <a:srgbClr val="000000"/>
              </a:solidFill>
            </a:endParaRPr>
          </a:p>
          <a:p>
            <a:pPr fontAlgn="base"/>
            <a:r>
              <a:rPr lang="en-US" altLang="zh-CN" sz="1400" b="0" i="0" dirty="0">
                <a:solidFill>
                  <a:srgbClr val="000000"/>
                </a:solidFill>
                <a:effectLst/>
              </a:rPr>
              <a:t>I am deployed with the UN to a non-family duty station. I knew I would feel lonely without my family and friends around me. So, before I left, we agreed to call each other regularly and to meet when I am on leave.</a:t>
            </a:r>
            <a:endParaRPr lang="ar-QA" sz="1400" b="0" i="0" dirty="0">
              <a:solidFill>
                <a:srgbClr val="000000"/>
              </a:solidFill>
              <a:effectLst/>
            </a:endParaRPr>
          </a:p>
        </p:txBody>
      </p:sp>
      <p:sp>
        <p:nvSpPr>
          <p:cNvPr id="11" name="CuadroTexto 10">
            <a:extLst>
              <a:ext uri="{FF2B5EF4-FFF2-40B4-BE49-F238E27FC236}">
                <a16:creationId xmlns:a16="http://schemas.microsoft.com/office/drawing/2014/main" id="{C30A1C85-404D-42EE-B686-4CE37C0E050C}"/>
              </a:ext>
            </a:extLst>
          </p:cNvPr>
          <p:cNvSpPr txBox="1"/>
          <p:nvPr/>
        </p:nvSpPr>
        <p:spPr>
          <a:xfrm>
            <a:off x="9072990" y="4513911"/>
            <a:ext cx="2825013" cy="2092881"/>
          </a:xfrm>
          <a:prstGeom prst="rect">
            <a:avLst/>
          </a:prstGeom>
          <a:noFill/>
        </p:spPr>
        <p:txBody>
          <a:bodyPr wrap="square">
            <a:spAutoFit/>
          </a:bodyPr>
          <a:lstStyle/>
          <a:p>
            <a:pPr fontAlgn="base"/>
            <a:r>
              <a:rPr lang="en-US" altLang="zh-CN" sz="1600" b="1" i="0" dirty="0">
                <a:solidFill>
                  <a:srgbClr val="000000"/>
                </a:solidFill>
                <a:effectLst/>
              </a:rPr>
              <a:t>Make attending UN trainings and briefings a priority</a:t>
            </a:r>
          </a:p>
          <a:p>
            <a:pPr fontAlgn="base"/>
            <a:endParaRPr lang="es-ES" sz="1400" b="0" i="0" dirty="0">
              <a:solidFill>
                <a:srgbClr val="000000"/>
              </a:solidFill>
              <a:effectLst/>
            </a:endParaRPr>
          </a:p>
          <a:p>
            <a:pPr fontAlgn="base"/>
            <a:r>
              <a:rPr lang="en-US" altLang="zh-CN" sz="1400" b="0" i="0" dirty="0">
                <a:solidFill>
                  <a:srgbClr val="000000"/>
                </a:solidFill>
                <a:effectLst/>
              </a:rPr>
              <a:t>There was a lot to do when I started my new job at the UN, but I made sure to prioritize attending all UN trainings and briefings on UN standards of conduct on sexual exploitation and abuse.</a:t>
            </a:r>
            <a:endParaRPr lang="ar-QA" sz="1400" b="0" i="0" dirty="0">
              <a:solidFill>
                <a:srgbClr val="000000"/>
              </a:solidFill>
              <a:effectLst/>
            </a:endParaRPr>
          </a:p>
        </p:txBody>
      </p:sp>
      <p:sp>
        <p:nvSpPr>
          <p:cNvPr id="12" name="CuadroTexto 11">
            <a:extLst>
              <a:ext uri="{FF2B5EF4-FFF2-40B4-BE49-F238E27FC236}">
                <a16:creationId xmlns:a16="http://schemas.microsoft.com/office/drawing/2014/main" id="{E668317F-AFA4-40B3-A95C-93F589AE4835}"/>
              </a:ext>
            </a:extLst>
          </p:cNvPr>
          <p:cNvSpPr txBox="1"/>
          <p:nvPr/>
        </p:nvSpPr>
        <p:spPr>
          <a:xfrm>
            <a:off x="403299" y="189175"/>
            <a:ext cx="10082197" cy="954107"/>
          </a:xfrm>
          <a:prstGeom prst="rect">
            <a:avLst/>
          </a:prstGeom>
          <a:noFill/>
        </p:spPr>
        <p:txBody>
          <a:bodyPr wrap="square">
            <a:spAutoFit/>
          </a:bodyPr>
          <a:lstStyle/>
          <a:p>
            <a:pPr algn="l"/>
            <a:r>
              <a:rPr lang="en-US" altLang="zh-CN" sz="2800" b="1" dirty="0">
                <a:solidFill>
                  <a:srgbClr val="00B0F0"/>
                </a:solidFill>
              </a:rPr>
              <a:t>What actions can you take in your daily life to comply with the UN standards of conduct?</a:t>
            </a:r>
            <a:endParaRPr lang="es-ES" sz="2800" b="1" dirty="0">
              <a:solidFill>
                <a:srgbClr val="00B0F0"/>
              </a:solidFill>
            </a:endParaRPr>
          </a:p>
        </p:txBody>
      </p:sp>
    </p:spTree>
    <p:extLst>
      <p:ext uri="{BB962C8B-B14F-4D97-AF65-F5344CB8AC3E}">
        <p14:creationId xmlns:p14="http://schemas.microsoft.com/office/powerpoint/2010/main" val="102602703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11024BE-B93A-4C0E-B387-6F7C2F151D82}"/>
              </a:ext>
            </a:extLst>
          </p:cNvPr>
          <p:cNvSpPr txBox="1"/>
          <p:nvPr/>
        </p:nvSpPr>
        <p:spPr>
          <a:xfrm>
            <a:off x="370114" y="457591"/>
            <a:ext cx="11419114" cy="461665"/>
          </a:xfrm>
          <a:prstGeom prst="rect">
            <a:avLst/>
          </a:prstGeom>
          <a:noFill/>
        </p:spPr>
        <p:txBody>
          <a:bodyPr wrap="square">
            <a:spAutoFit/>
          </a:bodyPr>
          <a:lstStyle/>
          <a:p>
            <a:pPr algn="r"/>
            <a:r>
              <a:rPr lang="ar-QA" sz="2400" b="1" i="0" dirty="0">
                <a:solidFill>
                  <a:srgbClr val="009EDB"/>
                </a:solidFill>
                <a:effectLst/>
                <a:latin typeface="var(--font-family-head)"/>
              </a:rPr>
              <a:t>الإبلاغ</a:t>
            </a:r>
            <a:endParaRPr lang="es-ES" sz="2400" b="1" dirty="0">
              <a:solidFill>
                <a:srgbClr val="0193DE"/>
              </a:solidFill>
            </a:endParaRPr>
          </a:p>
        </p:txBody>
      </p:sp>
      <p:sp>
        <p:nvSpPr>
          <p:cNvPr id="4" name="CuadroTexto 3">
            <a:extLst>
              <a:ext uri="{FF2B5EF4-FFF2-40B4-BE49-F238E27FC236}">
                <a16:creationId xmlns:a16="http://schemas.microsoft.com/office/drawing/2014/main" id="{B35872C3-CC72-4A8B-AFC5-034A2F41B294}"/>
              </a:ext>
            </a:extLst>
          </p:cNvPr>
          <p:cNvSpPr txBox="1"/>
          <p:nvPr/>
        </p:nvSpPr>
        <p:spPr>
          <a:xfrm>
            <a:off x="370114" y="2014317"/>
            <a:ext cx="7147105" cy="1938992"/>
          </a:xfrm>
          <a:prstGeom prst="rect">
            <a:avLst/>
          </a:prstGeom>
          <a:noFill/>
        </p:spPr>
        <p:txBody>
          <a:bodyPr wrap="square">
            <a:spAutoFit/>
          </a:bodyPr>
          <a:lstStyle/>
          <a:p>
            <a:r>
              <a:rPr lang="en-US" altLang="zh-CN" sz="2400" b="1" i="0" dirty="0">
                <a:solidFill>
                  <a:srgbClr val="000000"/>
                </a:solidFill>
                <a:effectLst/>
              </a:rPr>
              <a:t>What and when should I report?</a:t>
            </a:r>
          </a:p>
          <a:p>
            <a:endParaRPr lang="es-ES" sz="2400" b="1" dirty="0">
              <a:solidFill>
                <a:srgbClr val="000000"/>
              </a:solidFill>
            </a:endParaRPr>
          </a:p>
          <a:p>
            <a:r>
              <a:rPr lang="en-US" altLang="zh-CN" sz="2400" b="0" i="0" dirty="0">
                <a:solidFill>
                  <a:srgbClr val="000000"/>
                </a:solidFill>
                <a:effectLst/>
              </a:rPr>
              <a:t>I mentioned earlier that all UN personnel have an obligation to report sexual exploitation and abuse. Let us see what this means in practice.</a:t>
            </a:r>
            <a:endParaRPr lang="es-ES" sz="2400" b="1" i="0" dirty="0">
              <a:solidFill>
                <a:srgbClr val="000000"/>
              </a:solidFill>
              <a:effectLst/>
            </a:endParaRPr>
          </a:p>
        </p:txBody>
      </p:sp>
      <p:pic>
        <p:nvPicPr>
          <p:cNvPr id="6" name="Picture 2" descr="Cropped">
            <a:extLst>
              <a:ext uri="{FF2B5EF4-FFF2-40B4-BE49-F238E27FC236}">
                <a16:creationId xmlns:a16="http://schemas.microsoft.com/office/drawing/2014/main" id="{32D8CA6B-9DAE-46FB-915B-45659BB1947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125" r="40357" b="24109"/>
          <a:stretch/>
        </p:blipFill>
        <p:spPr bwMode="auto">
          <a:xfrm>
            <a:off x="7293428" y="457590"/>
            <a:ext cx="3668486" cy="6400132"/>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a:extLst>
              <a:ext uri="{FF2B5EF4-FFF2-40B4-BE49-F238E27FC236}">
                <a16:creationId xmlns:a16="http://schemas.microsoft.com/office/drawing/2014/main" id="{A7A85AAF-C156-45FC-AFF8-F9C3B8E702FD}"/>
              </a:ext>
            </a:extLst>
          </p:cNvPr>
          <p:cNvSpPr txBox="1"/>
          <p:nvPr/>
        </p:nvSpPr>
        <p:spPr>
          <a:xfrm>
            <a:off x="402772" y="376048"/>
            <a:ext cx="6096000" cy="523220"/>
          </a:xfrm>
          <a:prstGeom prst="rect">
            <a:avLst/>
          </a:prstGeom>
          <a:noFill/>
        </p:spPr>
        <p:txBody>
          <a:bodyPr wrap="square">
            <a:spAutoFit/>
          </a:bodyPr>
          <a:lstStyle/>
          <a:p>
            <a:pPr algn="l"/>
            <a:r>
              <a:rPr lang="es-ES" altLang="ja-JP" sz="2800" b="1" dirty="0" err="1">
                <a:solidFill>
                  <a:srgbClr val="00B0F0"/>
                </a:solidFill>
              </a:rPr>
              <a:t>Reporting</a:t>
            </a:r>
            <a:endParaRPr lang="es-ES" sz="2800" b="1" dirty="0">
              <a:solidFill>
                <a:srgbClr val="00B0F0"/>
              </a:solidFill>
            </a:endParaRPr>
          </a:p>
        </p:txBody>
      </p:sp>
    </p:spTree>
    <p:extLst>
      <p:ext uri="{BB962C8B-B14F-4D97-AF65-F5344CB8AC3E}">
        <p14:creationId xmlns:p14="http://schemas.microsoft.com/office/powerpoint/2010/main" val="42846622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2CD3C000-C8D8-48DC-AD51-C3E2A6D93643}"/>
              </a:ext>
            </a:extLst>
          </p:cNvPr>
          <p:cNvSpPr txBox="1"/>
          <p:nvPr/>
        </p:nvSpPr>
        <p:spPr>
          <a:xfrm>
            <a:off x="3232298" y="1642777"/>
            <a:ext cx="8556930" cy="3600986"/>
          </a:xfrm>
          <a:prstGeom prst="rect">
            <a:avLst/>
          </a:prstGeom>
          <a:noFill/>
        </p:spPr>
        <p:txBody>
          <a:bodyPr wrap="square">
            <a:spAutoFit/>
          </a:bodyPr>
          <a:lstStyle/>
          <a:p>
            <a:r>
              <a:rPr lang="es-ES" altLang="zh-CN" sz="2400" b="1" dirty="0" err="1">
                <a:solidFill>
                  <a:srgbClr val="00B0F0"/>
                </a:solidFill>
              </a:rPr>
              <a:t>What</a:t>
            </a:r>
            <a:r>
              <a:rPr lang="es-ES" altLang="zh-CN" sz="2400" b="1" dirty="0">
                <a:solidFill>
                  <a:srgbClr val="00B0F0"/>
                </a:solidFill>
              </a:rPr>
              <a:t> </a:t>
            </a:r>
            <a:r>
              <a:rPr lang="es-ES" altLang="zh-CN" sz="2400" b="1" dirty="0" err="1">
                <a:solidFill>
                  <a:srgbClr val="00B0F0"/>
                </a:solidFill>
              </a:rPr>
              <a:t>should</a:t>
            </a:r>
            <a:r>
              <a:rPr lang="es-ES" altLang="zh-CN" sz="2400" b="1" dirty="0">
                <a:solidFill>
                  <a:srgbClr val="00B0F0"/>
                </a:solidFill>
              </a:rPr>
              <a:t> </a:t>
            </a:r>
            <a:r>
              <a:rPr lang="es-ES" altLang="zh-CN" sz="2400" b="1" dirty="0" err="1">
                <a:solidFill>
                  <a:srgbClr val="00B0F0"/>
                </a:solidFill>
              </a:rPr>
              <a:t>you</a:t>
            </a:r>
            <a:r>
              <a:rPr lang="es-ES" altLang="zh-CN" sz="2400" b="1" dirty="0">
                <a:solidFill>
                  <a:srgbClr val="00B0F0"/>
                </a:solidFill>
              </a:rPr>
              <a:t> </a:t>
            </a:r>
            <a:r>
              <a:rPr lang="es-ES" altLang="zh-CN" sz="2400" b="1" dirty="0" err="1">
                <a:solidFill>
                  <a:srgbClr val="00B0F0"/>
                </a:solidFill>
              </a:rPr>
              <a:t>report</a:t>
            </a:r>
            <a:r>
              <a:rPr lang="es-ES" altLang="zh-CN" sz="2400" b="1" dirty="0">
                <a:solidFill>
                  <a:srgbClr val="00B0F0"/>
                </a:solidFill>
              </a:rPr>
              <a:t>?</a:t>
            </a:r>
          </a:p>
          <a:p>
            <a:endParaRPr lang="es-ES" sz="2400" b="1" dirty="0">
              <a:solidFill>
                <a:srgbClr val="0193DE"/>
              </a:solidFill>
            </a:endParaRPr>
          </a:p>
          <a:p>
            <a:pPr fontAlgn="base"/>
            <a:r>
              <a:rPr lang="en-US" altLang="zh-CN" b="0" i="0" dirty="0">
                <a:solidFill>
                  <a:srgbClr val="000000"/>
                </a:solidFill>
                <a:effectLst/>
              </a:rPr>
              <a:t>Report to the UN any suspicions, concerns, </a:t>
            </a:r>
            <a:r>
              <a:rPr lang="en-US" altLang="zh-CN" b="0" i="0" dirty="0" err="1">
                <a:solidFill>
                  <a:srgbClr val="000000"/>
                </a:solidFill>
                <a:effectLst/>
              </a:rPr>
              <a:t>rumours</a:t>
            </a:r>
            <a:r>
              <a:rPr lang="en-US" altLang="zh-CN" b="0" i="0" dirty="0">
                <a:solidFill>
                  <a:srgbClr val="000000"/>
                </a:solidFill>
                <a:effectLst/>
              </a:rPr>
              <a:t> or complaints that UN personnel have committed sexual exploitation and abuse. </a:t>
            </a:r>
          </a:p>
          <a:p>
            <a:pPr fontAlgn="base"/>
            <a:endParaRPr lang="en-US" altLang="zh-CN" b="0" i="0" dirty="0">
              <a:solidFill>
                <a:srgbClr val="000000"/>
              </a:solidFill>
              <a:effectLst/>
            </a:endParaRPr>
          </a:p>
          <a:p>
            <a:pPr fontAlgn="base"/>
            <a:r>
              <a:rPr lang="en-US" altLang="zh-CN" b="0" i="0" dirty="0">
                <a:solidFill>
                  <a:srgbClr val="000000"/>
                </a:solidFill>
                <a:effectLst/>
              </a:rPr>
              <a:t>Sometimes you will only be able to report a general suspicion. However, if possible, be specific and report:</a:t>
            </a:r>
          </a:p>
          <a:p>
            <a:pPr fontAlgn="base"/>
            <a:endParaRPr lang="en-US" altLang="zh-CN" b="0" i="0" dirty="0">
              <a:solidFill>
                <a:srgbClr val="000000"/>
              </a:solidFill>
              <a:effectLst/>
            </a:endParaRPr>
          </a:p>
          <a:p>
            <a:pPr marL="285750" indent="-285750" fontAlgn="base">
              <a:buFont typeface="Arial" panose="020B0604020202020204" pitchFamily="34" charset="0"/>
              <a:buChar char="•"/>
            </a:pPr>
            <a:r>
              <a:rPr lang="en-US" altLang="zh-CN" b="1" i="0" dirty="0">
                <a:solidFill>
                  <a:srgbClr val="000000"/>
                </a:solidFill>
                <a:effectLst/>
              </a:rPr>
              <a:t>WHO</a:t>
            </a:r>
            <a:r>
              <a:rPr lang="en-US" altLang="zh-CN" b="0" i="0" dirty="0">
                <a:solidFill>
                  <a:srgbClr val="000000"/>
                </a:solidFill>
                <a:effectLst/>
              </a:rPr>
              <a:t> was involved.</a:t>
            </a:r>
          </a:p>
          <a:p>
            <a:pPr marL="285750" indent="-285750" fontAlgn="base">
              <a:buFont typeface="Arial" panose="020B0604020202020204" pitchFamily="34" charset="0"/>
              <a:buChar char="•"/>
            </a:pPr>
            <a:r>
              <a:rPr lang="en-US" altLang="zh-CN" b="1" i="0" dirty="0">
                <a:solidFill>
                  <a:srgbClr val="000000"/>
                </a:solidFill>
                <a:effectLst/>
              </a:rPr>
              <a:t>WHAT</a:t>
            </a:r>
            <a:r>
              <a:rPr lang="en-US" altLang="zh-CN" b="0" i="0" dirty="0">
                <a:solidFill>
                  <a:srgbClr val="000000"/>
                </a:solidFill>
                <a:effectLst/>
              </a:rPr>
              <a:t> happened.</a:t>
            </a:r>
          </a:p>
          <a:p>
            <a:pPr marL="285750" indent="-285750" fontAlgn="base">
              <a:buFont typeface="Arial" panose="020B0604020202020204" pitchFamily="34" charset="0"/>
              <a:buChar char="•"/>
            </a:pPr>
            <a:r>
              <a:rPr lang="en-US" altLang="zh-CN" b="1" i="0" dirty="0">
                <a:solidFill>
                  <a:srgbClr val="000000"/>
                </a:solidFill>
                <a:effectLst/>
              </a:rPr>
              <a:t>WHERE</a:t>
            </a:r>
            <a:r>
              <a:rPr lang="en-US" altLang="zh-CN" b="0" i="0" dirty="0">
                <a:solidFill>
                  <a:srgbClr val="000000"/>
                </a:solidFill>
                <a:effectLst/>
              </a:rPr>
              <a:t> did it happen.</a:t>
            </a:r>
          </a:p>
          <a:p>
            <a:pPr marL="285750" indent="-285750" fontAlgn="base">
              <a:buFont typeface="Arial" panose="020B0604020202020204" pitchFamily="34" charset="0"/>
              <a:buChar char="•"/>
            </a:pPr>
            <a:r>
              <a:rPr lang="en-US" altLang="zh-CN" b="1" i="0" dirty="0">
                <a:solidFill>
                  <a:srgbClr val="000000"/>
                </a:solidFill>
                <a:effectLst/>
              </a:rPr>
              <a:t>WHEN</a:t>
            </a:r>
            <a:r>
              <a:rPr lang="en-US" altLang="zh-CN" b="0" i="0" dirty="0">
                <a:solidFill>
                  <a:srgbClr val="000000"/>
                </a:solidFill>
                <a:effectLst/>
              </a:rPr>
              <a:t> did it happen.</a:t>
            </a:r>
            <a:endParaRPr lang="es-ES" sz="2400" b="1" dirty="0">
              <a:solidFill>
                <a:srgbClr val="0193DE"/>
              </a:solidFill>
            </a:endParaRPr>
          </a:p>
        </p:txBody>
      </p:sp>
      <p:pic>
        <p:nvPicPr>
          <p:cNvPr id="6" name="Picture 2" descr="Cropped">
            <a:extLst>
              <a:ext uri="{FF2B5EF4-FFF2-40B4-BE49-F238E27FC236}">
                <a16:creationId xmlns:a16="http://schemas.microsoft.com/office/drawing/2014/main" id="{D626C56E-97AC-40CA-961C-5B99A4046BE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125" r="40357" b="18518"/>
          <a:stretch/>
        </p:blipFill>
        <p:spPr bwMode="auto">
          <a:xfrm>
            <a:off x="-140755" y="964363"/>
            <a:ext cx="3139136" cy="5880038"/>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a:extLst>
              <a:ext uri="{FF2B5EF4-FFF2-40B4-BE49-F238E27FC236}">
                <a16:creationId xmlns:a16="http://schemas.microsoft.com/office/drawing/2014/main" id="{449120D5-284E-4D4E-A750-6ED383B74B25}"/>
              </a:ext>
            </a:extLst>
          </p:cNvPr>
          <p:cNvSpPr txBox="1"/>
          <p:nvPr/>
        </p:nvSpPr>
        <p:spPr>
          <a:xfrm>
            <a:off x="388776" y="385379"/>
            <a:ext cx="6096000" cy="523220"/>
          </a:xfrm>
          <a:prstGeom prst="rect">
            <a:avLst/>
          </a:prstGeom>
          <a:noFill/>
        </p:spPr>
        <p:txBody>
          <a:bodyPr wrap="square">
            <a:spAutoFit/>
          </a:bodyPr>
          <a:lstStyle/>
          <a:p>
            <a:pPr algn="l"/>
            <a:r>
              <a:rPr lang="es-ES" altLang="ja-JP" sz="2800" b="1" dirty="0" err="1">
                <a:solidFill>
                  <a:srgbClr val="00B0F0"/>
                </a:solidFill>
              </a:rPr>
              <a:t>Reporting</a:t>
            </a:r>
            <a:endParaRPr lang="es-ES" sz="2800" b="1" dirty="0">
              <a:solidFill>
                <a:srgbClr val="00B0F0"/>
              </a:solidFill>
            </a:endParaRPr>
          </a:p>
        </p:txBody>
      </p:sp>
    </p:spTree>
    <p:extLst>
      <p:ext uri="{BB962C8B-B14F-4D97-AF65-F5344CB8AC3E}">
        <p14:creationId xmlns:p14="http://schemas.microsoft.com/office/powerpoint/2010/main" val="127986707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C1E9A6C9-7D5E-4C25-A195-4FB6DDEB179F}"/>
              </a:ext>
            </a:extLst>
          </p:cNvPr>
          <p:cNvSpPr txBox="1"/>
          <p:nvPr/>
        </p:nvSpPr>
        <p:spPr>
          <a:xfrm>
            <a:off x="370114" y="457591"/>
            <a:ext cx="11419114" cy="461665"/>
          </a:xfrm>
          <a:prstGeom prst="rect">
            <a:avLst/>
          </a:prstGeom>
          <a:noFill/>
        </p:spPr>
        <p:txBody>
          <a:bodyPr wrap="square">
            <a:spAutoFit/>
          </a:bodyPr>
          <a:lstStyle/>
          <a:p>
            <a:pPr algn="r"/>
            <a:r>
              <a:rPr lang="ar-QA" sz="2400" b="1" i="0" dirty="0">
                <a:solidFill>
                  <a:srgbClr val="009EDB"/>
                </a:solidFill>
                <a:effectLst/>
                <a:latin typeface="var(--font-family-head)"/>
              </a:rPr>
              <a:t>الإبلاغ</a:t>
            </a:r>
            <a:endParaRPr lang="es-ES" sz="2400" b="1" dirty="0">
              <a:solidFill>
                <a:srgbClr val="0193DE"/>
              </a:solidFill>
            </a:endParaRPr>
          </a:p>
        </p:txBody>
      </p:sp>
      <p:sp>
        <p:nvSpPr>
          <p:cNvPr id="5" name="CuadroTexto 4">
            <a:extLst>
              <a:ext uri="{FF2B5EF4-FFF2-40B4-BE49-F238E27FC236}">
                <a16:creationId xmlns:a16="http://schemas.microsoft.com/office/drawing/2014/main" id="{2CD3C000-C8D8-48DC-AD51-C3E2A6D93643}"/>
              </a:ext>
            </a:extLst>
          </p:cNvPr>
          <p:cNvSpPr txBox="1"/>
          <p:nvPr/>
        </p:nvSpPr>
        <p:spPr>
          <a:xfrm>
            <a:off x="4571999" y="1194276"/>
            <a:ext cx="7217229" cy="3354765"/>
          </a:xfrm>
          <a:prstGeom prst="rect">
            <a:avLst/>
          </a:prstGeom>
          <a:noFill/>
        </p:spPr>
        <p:txBody>
          <a:bodyPr wrap="square">
            <a:spAutoFit/>
          </a:bodyPr>
          <a:lstStyle/>
          <a:p>
            <a:r>
              <a:rPr lang="en-US" altLang="zh-CN" sz="2400" b="1" dirty="0">
                <a:solidFill>
                  <a:srgbClr val="00B0F0"/>
                </a:solidFill>
              </a:rPr>
              <a:t>Should you report allegations immediately to the UN?</a:t>
            </a:r>
          </a:p>
          <a:p>
            <a:endParaRPr lang="es-ES" sz="2400" b="1" dirty="0">
              <a:solidFill>
                <a:srgbClr val="0193DE"/>
              </a:solidFill>
            </a:endParaRPr>
          </a:p>
          <a:p>
            <a:pPr algn="l" fontAlgn="base"/>
            <a:r>
              <a:rPr lang="en-US" altLang="zh-CN" sz="2000" b="1" i="0" dirty="0">
                <a:solidFill>
                  <a:srgbClr val="000000"/>
                </a:solidFill>
                <a:effectLst/>
              </a:rPr>
              <a:t>Yes!</a:t>
            </a:r>
          </a:p>
          <a:p>
            <a:pPr algn="l" fontAlgn="base"/>
            <a:endParaRPr lang="en-US" altLang="zh-CN" sz="2000" b="1" i="0" dirty="0">
              <a:solidFill>
                <a:srgbClr val="000000"/>
              </a:solidFill>
              <a:effectLst/>
            </a:endParaRPr>
          </a:p>
          <a:p>
            <a:pPr algn="l" fontAlgn="base"/>
            <a:r>
              <a:rPr lang="en-US" altLang="zh-CN" sz="2000" i="0" dirty="0">
                <a:solidFill>
                  <a:srgbClr val="000000"/>
                </a:solidFill>
                <a:effectLst/>
              </a:rPr>
              <a:t>1. Do not wait. Report allegations of sexual exploitation and abuse by UN personnel immediately to the UN. </a:t>
            </a:r>
          </a:p>
          <a:p>
            <a:pPr algn="l" fontAlgn="base"/>
            <a:endParaRPr lang="en-US" altLang="zh-CN" sz="2000" i="0" dirty="0">
              <a:solidFill>
                <a:srgbClr val="000000"/>
              </a:solidFill>
              <a:effectLst/>
            </a:endParaRPr>
          </a:p>
          <a:p>
            <a:pPr algn="l" fontAlgn="base"/>
            <a:r>
              <a:rPr lang="en-US" altLang="zh-CN" sz="2000" i="0" dirty="0">
                <a:solidFill>
                  <a:srgbClr val="000000"/>
                </a:solidFill>
                <a:effectLst/>
              </a:rPr>
              <a:t> 2. Do not try to find out if the allegation is true before reporting it to the UN. That is the job of an investigation. </a:t>
            </a:r>
            <a:endParaRPr lang="es-ES" sz="2400" dirty="0">
              <a:solidFill>
                <a:srgbClr val="0193DE"/>
              </a:solidFill>
            </a:endParaRPr>
          </a:p>
        </p:txBody>
      </p:sp>
      <p:pic>
        <p:nvPicPr>
          <p:cNvPr id="6" name="Picture 2" descr="Cropped">
            <a:extLst>
              <a:ext uri="{FF2B5EF4-FFF2-40B4-BE49-F238E27FC236}">
                <a16:creationId xmlns:a16="http://schemas.microsoft.com/office/drawing/2014/main" id="{D626C56E-97AC-40CA-961C-5B99A4046BE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125" r="40357" b="36512"/>
          <a:stretch/>
        </p:blipFill>
        <p:spPr bwMode="auto">
          <a:xfrm>
            <a:off x="174170" y="439437"/>
            <a:ext cx="4397829" cy="6418563"/>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a:extLst>
              <a:ext uri="{FF2B5EF4-FFF2-40B4-BE49-F238E27FC236}">
                <a16:creationId xmlns:a16="http://schemas.microsoft.com/office/drawing/2014/main" id="{0BD69E35-7D8F-4214-B965-0880350D91CF}"/>
              </a:ext>
            </a:extLst>
          </p:cNvPr>
          <p:cNvSpPr txBox="1"/>
          <p:nvPr/>
        </p:nvSpPr>
        <p:spPr>
          <a:xfrm>
            <a:off x="402772" y="364269"/>
            <a:ext cx="6096000" cy="523220"/>
          </a:xfrm>
          <a:prstGeom prst="rect">
            <a:avLst/>
          </a:prstGeom>
          <a:noFill/>
        </p:spPr>
        <p:txBody>
          <a:bodyPr wrap="square">
            <a:spAutoFit/>
          </a:bodyPr>
          <a:lstStyle/>
          <a:p>
            <a:pPr algn="l"/>
            <a:r>
              <a:rPr lang="es-ES" altLang="ja-JP" sz="2800" b="1" dirty="0" err="1">
                <a:solidFill>
                  <a:srgbClr val="00B0F0"/>
                </a:solidFill>
              </a:rPr>
              <a:t>Reporting</a:t>
            </a:r>
            <a:endParaRPr lang="es-ES" sz="2800" b="1" dirty="0">
              <a:solidFill>
                <a:srgbClr val="00B0F0"/>
              </a:solidFill>
            </a:endParaRPr>
          </a:p>
        </p:txBody>
      </p:sp>
    </p:spTree>
    <p:extLst>
      <p:ext uri="{BB962C8B-B14F-4D97-AF65-F5344CB8AC3E}">
        <p14:creationId xmlns:p14="http://schemas.microsoft.com/office/powerpoint/2010/main" val="362154235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11024BE-B93A-4C0E-B387-6F7C2F151D82}"/>
              </a:ext>
            </a:extLst>
          </p:cNvPr>
          <p:cNvSpPr txBox="1"/>
          <p:nvPr/>
        </p:nvSpPr>
        <p:spPr>
          <a:xfrm>
            <a:off x="370114" y="457591"/>
            <a:ext cx="11419114" cy="461665"/>
          </a:xfrm>
          <a:prstGeom prst="rect">
            <a:avLst/>
          </a:prstGeom>
          <a:noFill/>
        </p:spPr>
        <p:txBody>
          <a:bodyPr wrap="square">
            <a:spAutoFit/>
          </a:bodyPr>
          <a:lstStyle/>
          <a:p>
            <a:pPr algn="r"/>
            <a:r>
              <a:rPr lang="ar-QA" sz="2400" b="1" i="0" dirty="0">
                <a:solidFill>
                  <a:srgbClr val="009EDB"/>
                </a:solidFill>
                <a:effectLst/>
                <a:latin typeface="var(--font-family-head)"/>
              </a:rPr>
              <a:t>الإبلاغ</a:t>
            </a:r>
            <a:endParaRPr lang="es-ES" sz="2400" b="1" dirty="0">
              <a:solidFill>
                <a:srgbClr val="0193DE"/>
              </a:solidFill>
            </a:endParaRPr>
          </a:p>
        </p:txBody>
      </p:sp>
      <p:sp>
        <p:nvSpPr>
          <p:cNvPr id="4" name="CuadroTexto 3">
            <a:extLst>
              <a:ext uri="{FF2B5EF4-FFF2-40B4-BE49-F238E27FC236}">
                <a16:creationId xmlns:a16="http://schemas.microsoft.com/office/drawing/2014/main" id="{B35872C3-CC72-4A8B-AFC5-034A2F41B294}"/>
              </a:ext>
            </a:extLst>
          </p:cNvPr>
          <p:cNvSpPr txBox="1"/>
          <p:nvPr/>
        </p:nvSpPr>
        <p:spPr>
          <a:xfrm>
            <a:off x="3290207" y="1582880"/>
            <a:ext cx="8640536" cy="1200329"/>
          </a:xfrm>
          <a:prstGeom prst="rect">
            <a:avLst/>
          </a:prstGeom>
          <a:noFill/>
        </p:spPr>
        <p:txBody>
          <a:bodyPr wrap="square">
            <a:spAutoFit/>
          </a:bodyPr>
          <a:lstStyle/>
          <a:p>
            <a:pPr algn="l"/>
            <a:r>
              <a:rPr lang="en-US" altLang="zh-CN" b="0" i="0" dirty="0">
                <a:solidFill>
                  <a:srgbClr val="000000"/>
                </a:solidFill>
                <a:effectLst/>
              </a:rPr>
              <a:t>Report sexual exploitation and abuse to UN management or through the UN chain of command. Reports can also be made directly to the UN Office of Internal Oversight Services (OIOS) or Conduct and Discipline Focal Point (CDFP)/Conduct and Discipline Team (CDT).</a:t>
            </a:r>
            <a:endParaRPr lang="es-ES" b="0" i="0" dirty="0">
              <a:solidFill>
                <a:srgbClr val="000000"/>
              </a:solidFill>
              <a:effectLst/>
            </a:endParaRPr>
          </a:p>
        </p:txBody>
      </p:sp>
      <p:pic>
        <p:nvPicPr>
          <p:cNvPr id="6" name="Picture 2" descr="Cropped">
            <a:extLst>
              <a:ext uri="{FF2B5EF4-FFF2-40B4-BE49-F238E27FC236}">
                <a16:creationId xmlns:a16="http://schemas.microsoft.com/office/drawing/2014/main" id="{32D8CA6B-9DAE-46FB-915B-45659BB1947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125" r="40357"/>
          <a:stretch/>
        </p:blipFill>
        <p:spPr bwMode="auto">
          <a:xfrm>
            <a:off x="261257" y="626892"/>
            <a:ext cx="2710542" cy="6231108"/>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a:extLst>
              <a:ext uri="{FF2B5EF4-FFF2-40B4-BE49-F238E27FC236}">
                <a16:creationId xmlns:a16="http://schemas.microsoft.com/office/drawing/2014/main" id="{A7A85AAF-C156-45FC-AFF8-F9C3B8E702FD}"/>
              </a:ext>
            </a:extLst>
          </p:cNvPr>
          <p:cNvSpPr txBox="1"/>
          <p:nvPr/>
        </p:nvSpPr>
        <p:spPr>
          <a:xfrm>
            <a:off x="370114" y="397458"/>
            <a:ext cx="6096000" cy="523220"/>
          </a:xfrm>
          <a:prstGeom prst="rect">
            <a:avLst/>
          </a:prstGeom>
          <a:noFill/>
        </p:spPr>
        <p:txBody>
          <a:bodyPr wrap="square">
            <a:spAutoFit/>
          </a:bodyPr>
          <a:lstStyle/>
          <a:p>
            <a:pPr algn="l"/>
            <a:r>
              <a:rPr lang="es-ES" altLang="ja-JP" sz="2800" b="1" i="0" dirty="0" err="1">
                <a:solidFill>
                  <a:srgbClr val="00B0F0"/>
                </a:solidFill>
                <a:effectLst/>
                <a:latin typeface="+mj-lt"/>
              </a:rPr>
              <a:t>Reporting</a:t>
            </a:r>
            <a:r>
              <a:rPr lang="es-ES" altLang="ja-JP" sz="2800" b="1" i="0" dirty="0">
                <a:solidFill>
                  <a:srgbClr val="00B0F0"/>
                </a:solidFill>
                <a:effectLst/>
                <a:latin typeface="+mj-lt"/>
              </a:rPr>
              <a:t> </a:t>
            </a:r>
            <a:r>
              <a:rPr lang="es-ES" altLang="ja-JP" sz="2800" b="1" i="0" dirty="0" err="1">
                <a:solidFill>
                  <a:srgbClr val="00B0F0"/>
                </a:solidFill>
                <a:effectLst/>
                <a:latin typeface="+mj-lt"/>
              </a:rPr>
              <a:t>channels</a:t>
            </a:r>
            <a:r>
              <a:rPr lang="es-ES" altLang="ja-JP" sz="2800" b="1" i="0" dirty="0">
                <a:solidFill>
                  <a:srgbClr val="00B0F0"/>
                </a:solidFill>
                <a:effectLst/>
                <a:latin typeface="+mj-lt"/>
              </a:rPr>
              <a:t> </a:t>
            </a:r>
            <a:endParaRPr lang="es-ES" sz="2800" b="1" dirty="0">
              <a:solidFill>
                <a:srgbClr val="00B0F0"/>
              </a:solidFill>
              <a:latin typeface="+mj-lt"/>
            </a:endParaRPr>
          </a:p>
        </p:txBody>
      </p:sp>
      <p:sp>
        <p:nvSpPr>
          <p:cNvPr id="7" name="CuadroTexto 6">
            <a:extLst>
              <a:ext uri="{FF2B5EF4-FFF2-40B4-BE49-F238E27FC236}">
                <a16:creationId xmlns:a16="http://schemas.microsoft.com/office/drawing/2014/main" id="{96F4E484-526E-4C89-BFB6-371591177CC5}"/>
              </a:ext>
            </a:extLst>
          </p:cNvPr>
          <p:cNvSpPr txBox="1"/>
          <p:nvPr/>
        </p:nvSpPr>
        <p:spPr>
          <a:xfrm>
            <a:off x="3290207" y="3124608"/>
            <a:ext cx="8499021" cy="1477328"/>
          </a:xfrm>
          <a:prstGeom prst="rect">
            <a:avLst/>
          </a:prstGeom>
          <a:noFill/>
        </p:spPr>
        <p:txBody>
          <a:bodyPr wrap="square">
            <a:spAutoFit/>
          </a:bodyPr>
          <a:lstStyle/>
          <a:p>
            <a:pPr algn="l"/>
            <a:r>
              <a:rPr lang="en-US" altLang="ja-JP" b="1" i="0" dirty="0">
                <a:solidFill>
                  <a:srgbClr val="000000"/>
                </a:solidFill>
                <a:effectLst/>
                <a:latin typeface="Roboto" panose="02000000000000000000" pitchFamily="2" charset="0"/>
                <a:ea typeface="Roboto" panose="02000000000000000000" pitchFamily="2" charset="0"/>
              </a:rPr>
              <a:t>Complaints to OIOS can be emailed to: oioshotline@un.org. </a:t>
            </a:r>
            <a:r>
              <a:rPr lang="en-US" altLang="ja-JP" b="0" i="0" dirty="0">
                <a:solidFill>
                  <a:srgbClr val="000000"/>
                </a:solidFill>
                <a:effectLst/>
                <a:latin typeface="Roboto" panose="02000000000000000000" pitchFamily="2" charset="0"/>
                <a:ea typeface="Roboto" panose="02000000000000000000" pitchFamily="2" charset="0"/>
              </a:rPr>
              <a:t>For more information visit OIOS website. </a:t>
            </a:r>
            <a:r>
              <a:rPr lang="es-ES" altLang="ja-JP" b="0" i="0" dirty="0">
                <a:solidFill>
                  <a:srgbClr val="000000"/>
                </a:solidFill>
                <a:effectLst/>
                <a:latin typeface="Roboto" panose="02000000000000000000" pitchFamily="2" charset="0"/>
                <a:ea typeface="Roboto" panose="02000000000000000000" pitchFamily="2" charset="0"/>
                <a:hlinkClick r:id="rId3"/>
              </a:rPr>
              <a:t>https://oios.un.org/report-wrongdoing</a:t>
            </a:r>
            <a:endParaRPr lang="es-ES" altLang="ja-JP" b="0" i="0" dirty="0">
              <a:solidFill>
                <a:srgbClr val="000000"/>
              </a:solidFill>
              <a:effectLst/>
              <a:latin typeface="Roboto" panose="02000000000000000000" pitchFamily="2" charset="0"/>
              <a:ea typeface="Roboto" panose="02000000000000000000" pitchFamily="2" charset="0"/>
            </a:endParaRPr>
          </a:p>
          <a:p>
            <a:pPr algn="l"/>
            <a:endParaRPr lang="es-ES" dirty="0">
              <a:solidFill>
                <a:srgbClr val="000000"/>
              </a:solidFill>
              <a:latin typeface="Roboto" panose="02000000000000000000" pitchFamily="2" charset="0"/>
              <a:ea typeface="Roboto" panose="02000000000000000000" pitchFamily="2" charset="0"/>
            </a:endParaRPr>
          </a:p>
          <a:p>
            <a:pPr fontAlgn="base"/>
            <a:r>
              <a:rPr lang="en-US" altLang="zh-CN" b="1" i="0" dirty="0">
                <a:solidFill>
                  <a:srgbClr val="000000"/>
                </a:solidFill>
                <a:effectLst/>
                <a:latin typeface="Roboto" panose="02000000000000000000" pitchFamily="2" charset="0"/>
                <a:ea typeface="Roboto" panose="02000000000000000000" pitchFamily="2" charset="0"/>
              </a:rPr>
              <a:t>More information on how to report can be found here.</a:t>
            </a:r>
            <a:br>
              <a:rPr lang="es-ES" dirty="0">
                <a:effectLst/>
                <a:latin typeface="Roboto" panose="02000000000000000000" pitchFamily="2" charset="0"/>
                <a:ea typeface="Roboto" panose="02000000000000000000" pitchFamily="2" charset="0"/>
              </a:rPr>
            </a:br>
            <a:r>
              <a:rPr lang="es-ES" dirty="0">
                <a:effectLst/>
                <a:latin typeface="Roboto" panose="02000000000000000000" pitchFamily="2" charset="0"/>
                <a:ea typeface="Roboto" panose="02000000000000000000" pitchFamily="2" charset="0"/>
                <a:hlinkClick r:id="rId4"/>
              </a:rPr>
              <a:t>https://www.un.org/preventing-sexual-exploitation-and-abuse/content/how-report</a:t>
            </a:r>
            <a:endParaRPr lang="es-ES" dirty="0">
              <a:effectLs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2731355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a:extLst>
              <a:ext uri="{FF2B5EF4-FFF2-40B4-BE49-F238E27FC236}">
                <a16:creationId xmlns:a16="http://schemas.microsoft.com/office/drawing/2014/main" id="{A7A85AAF-C156-45FC-AFF8-F9C3B8E702FD}"/>
              </a:ext>
            </a:extLst>
          </p:cNvPr>
          <p:cNvSpPr txBox="1"/>
          <p:nvPr/>
        </p:nvSpPr>
        <p:spPr>
          <a:xfrm>
            <a:off x="426098" y="1477181"/>
            <a:ext cx="11544300" cy="2369880"/>
          </a:xfrm>
          <a:prstGeom prst="rect">
            <a:avLst/>
          </a:prstGeom>
          <a:noFill/>
        </p:spPr>
        <p:txBody>
          <a:bodyPr wrap="square">
            <a:spAutoFit/>
          </a:bodyPr>
          <a:lstStyle/>
          <a:p>
            <a:pPr algn="l" fontAlgn="base"/>
            <a:r>
              <a:rPr lang="en-US" altLang="zh-CN" sz="2000" b="1" i="0" dirty="0">
                <a:solidFill>
                  <a:srgbClr val="000000"/>
                </a:solidFill>
                <a:effectLst/>
              </a:rPr>
              <a:t>UN personnel must report allegations of sexual exploitation and abuse to:</a:t>
            </a:r>
          </a:p>
          <a:p>
            <a:pPr algn="l" fontAlgn="base"/>
            <a:endParaRPr lang="fr-FR" sz="2000" b="1" dirty="0">
              <a:solidFill>
                <a:srgbClr val="000000"/>
              </a:solidFill>
            </a:endParaRPr>
          </a:p>
          <a:p>
            <a:pPr marL="285750" indent="-285750" algn="l" fontAlgn="base">
              <a:buFont typeface="Arial" panose="020B0604020202020204" pitchFamily="34" charset="0"/>
              <a:buChar char="•"/>
            </a:pPr>
            <a:r>
              <a:rPr lang="en-US" altLang="zh-CN" b="0" i="0" dirty="0">
                <a:solidFill>
                  <a:srgbClr val="000000"/>
                </a:solidFill>
                <a:effectLst/>
              </a:rPr>
              <a:t>Head of Mission.</a:t>
            </a:r>
          </a:p>
          <a:p>
            <a:pPr marL="285750" indent="-285750" algn="l" fontAlgn="base">
              <a:buFont typeface="Arial" panose="020B0604020202020204" pitchFamily="34" charset="0"/>
              <a:buChar char="•"/>
            </a:pPr>
            <a:r>
              <a:rPr lang="en-US" altLang="zh-CN" b="0" i="0" dirty="0">
                <a:solidFill>
                  <a:srgbClr val="000000"/>
                </a:solidFill>
                <a:effectLst/>
              </a:rPr>
              <a:t>Conduct and discipline teams or conduct and discipline focal points (for all personnel).</a:t>
            </a:r>
          </a:p>
          <a:p>
            <a:pPr marL="285750" indent="-285750" algn="l" fontAlgn="base">
              <a:buFont typeface="Arial" panose="020B0604020202020204" pitchFamily="34" charset="0"/>
              <a:buChar char="•"/>
            </a:pPr>
            <a:r>
              <a:rPr lang="en-US" altLang="zh-CN" b="0" i="0" dirty="0">
                <a:solidFill>
                  <a:srgbClr val="000000"/>
                </a:solidFill>
                <a:effectLst/>
              </a:rPr>
              <a:t>The head of the civilian component or other line managers (for civilian personnel).</a:t>
            </a:r>
          </a:p>
          <a:p>
            <a:pPr marL="285750" indent="-285750" algn="l" fontAlgn="base">
              <a:buFont typeface="Arial" panose="020B0604020202020204" pitchFamily="34" charset="0"/>
              <a:buChar char="•"/>
            </a:pPr>
            <a:r>
              <a:rPr lang="en-US" altLang="zh-CN" b="0" i="0" dirty="0">
                <a:solidFill>
                  <a:srgbClr val="000000"/>
                </a:solidFill>
                <a:effectLst/>
              </a:rPr>
              <a:t>The head of the police component or another person in the chain of command (for police and corrections personnel).</a:t>
            </a:r>
          </a:p>
          <a:p>
            <a:pPr marL="285750" indent="-285750" algn="l" fontAlgn="base">
              <a:buFont typeface="Arial" panose="020B0604020202020204" pitchFamily="34" charset="0"/>
              <a:buChar char="•"/>
            </a:pPr>
            <a:r>
              <a:rPr lang="en-US" altLang="zh-CN" b="0" i="0" dirty="0">
                <a:solidFill>
                  <a:srgbClr val="000000"/>
                </a:solidFill>
                <a:effectLst/>
              </a:rPr>
              <a:t>The head of the military component or another person in the chain of command (for military personnel).</a:t>
            </a:r>
          </a:p>
          <a:p>
            <a:pPr marL="285750" indent="-285750" algn="l" fontAlgn="base">
              <a:buFont typeface="Arial" panose="020B0604020202020204" pitchFamily="34" charset="0"/>
              <a:buChar char="•"/>
            </a:pPr>
            <a:r>
              <a:rPr lang="en-US" altLang="zh-CN" b="0" i="0" dirty="0">
                <a:solidFill>
                  <a:srgbClr val="000000"/>
                </a:solidFill>
                <a:effectLst/>
              </a:rPr>
              <a:t>The UN Office of Internal Oversight Services (OIOS) (for all personnel).</a:t>
            </a:r>
            <a:endParaRPr lang="es-ES" sz="2400" b="1" dirty="0">
              <a:solidFill>
                <a:srgbClr val="0193DE"/>
              </a:solidFill>
            </a:endParaRPr>
          </a:p>
        </p:txBody>
      </p:sp>
      <p:sp>
        <p:nvSpPr>
          <p:cNvPr id="6" name="CuadroTexto 5">
            <a:extLst>
              <a:ext uri="{FF2B5EF4-FFF2-40B4-BE49-F238E27FC236}">
                <a16:creationId xmlns:a16="http://schemas.microsoft.com/office/drawing/2014/main" id="{3CAFA75C-2C3C-4BC7-93EF-DB1456CED5B0}"/>
              </a:ext>
            </a:extLst>
          </p:cNvPr>
          <p:cNvSpPr txBox="1"/>
          <p:nvPr/>
        </p:nvSpPr>
        <p:spPr>
          <a:xfrm>
            <a:off x="426098" y="348731"/>
            <a:ext cx="6096000" cy="523220"/>
          </a:xfrm>
          <a:prstGeom prst="rect">
            <a:avLst/>
          </a:prstGeom>
          <a:noFill/>
        </p:spPr>
        <p:txBody>
          <a:bodyPr wrap="square">
            <a:spAutoFit/>
          </a:bodyPr>
          <a:lstStyle/>
          <a:p>
            <a:pPr algn="l"/>
            <a:r>
              <a:rPr lang="es-ES" altLang="ja-JP" sz="2800" b="1" i="0" dirty="0" err="1">
                <a:solidFill>
                  <a:srgbClr val="00B0F0"/>
                </a:solidFill>
                <a:effectLst/>
                <a:latin typeface="+mj-lt"/>
              </a:rPr>
              <a:t>Reporting</a:t>
            </a:r>
            <a:r>
              <a:rPr lang="es-ES" altLang="ja-JP" sz="2800" b="1" i="0" dirty="0">
                <a:solidFill>
                  <a:srgbClr val="00B0F0"/>
                </a:solidFill>
                <a:effectLst/>
                <a:latin typeface="+mj-lt"/>
              </a:rPr>
              <a:t> </a:t>
            </a:r>
            <a:r>
              <a:rPr lang="es-ES" altLang="ja-JP" sz="2800" b="1" i="0" dirty="0" err="1">
                <a:solidFill>
                  <a:srgbClr val="00B0F0"/>
                </a:solidFill>
                <a:effectLst/>
                <a:latin typeface="+mj-lt"/>
              </a:rPr>
              <a:t>channels</a:t>
            </a:r>
            <a:r>
              <a:rPr lang="es-ES" altLang="ja-JP" sz="2800" b="1" i="0" dirty="0">
                <a:solidFill>
                  <a:srgbClr val="00B0F0"/>
                </a:solidFill>
                <a:effectLst/>
                <a:latin typeface="+mj-lt"/>
              </a:rPr>
              <a:t> </a:t>
            </a:r>
            <a:endParaRPr lang="es-ES" sz="2800" b="1" dirty="0">
              <a:solidFill>
                <a:srgbClr val="00B0F0"/>
              </a:solidFill>
              <a:latin typeface="+mj-lt"/>
            </a:endParaRPr>
          </a:p>
        </p:txBody>
      </p:sp>
    </p:spTree>
    <p:extLst>
      <p:ext uri="{BB962C8B-B14F-4D97-AF65-F5344CB8AC3E}">
        <p14:creationId xmlns:p14="http://schemas.microsoft.com/office/powerpoint/2010/main" val="416232796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F310E7D-12A1-4FEE-8602-76C789FF49D4}"/>
              </a:ext>
            </a:extLst>
          </p:cNvPr>
          <p:cNvSpPr txBox="1"/>
          <p:nvPr/>
        </p:nvSpPr>
        <p:spPr>
          <a:xfrm>
            <a:off x="426098" y="1269913"/>
            <a:ext cx="11560629" cy="3970318"/>
          </a:xfrm>
          <a:prstGeom prst="rect">
            <a:avLst/>
          </a:prstGeom>
          <a:noFill/>
        </p:spPr>
        <p:txBody>
          <a:bodyPr wrap="square">
            <a:spAutoFit/>
          </a:bodyPr>
          <a:lstStyle/>
          <a:p>
            <a:pPr algn="l" fontAlgn="base"/>
            <a:r>
              <a:rPr lang="en-US" altLang="zh-CN" b="1" i="0" dirty="0">
                <a:solidFill>
                  <a:srgbClr val="000000"/>
                </a:solidFill>
                <a:effectLst/>
              </a:rPr>
              <a:t>In UN field missions, it is highly recommended to report allegations to:</a:t>
            </a:r>
          </a:p>
          <a:p>
            <a:pPr algn="l" fontAlgn="base"/>
            <a:endParaRPr lang="es-ES" b="0" i="0" dirty="0">
              <a:solidFill>
                <a:srgbClr val="000000"/>
              </a:solidFill>
              <a:effectLst/>
            </a:endParaRPr>
          </a:p>
          <a:p>
            <a:pPr algn="l" fontAlgn="base"/>
            <a:r>
              <a:rPr lang="en-US" altLang="zh-CN" b="0" i="0" dirty="0">
                <a:solidFill>
                  <a:srgbClr val="000000"/>
                </a:solidFill>
                <a:effectLst/>
              </a:rPr>
              <a:t>In UN field missions, it is highly recommended to report allegations of sexual exploitation and abuse to conduct and discipline teams or conduct and discipline focal points, as they have a formal role in advising the Head of Mission on all conduct and discipline issues and following up on allegations.</a:t>
            </a:r>
          </a:p>
          <a:p>
            <a:pPr algn="l" fontAlgn="base"/>
            <a:endParaRPr lang="zh-CN" altLang="es-ES" b="0" i="0" dirty="0">
              <a:solidFill>
                <a:srgbClr val="000000"/>
              </a:solidFill>
              <a:effectLst/>
            </a:endParaRPr>
          </a:p>
          <a:p>
            <a:pPr marL="285750" indent="-285750">
              <a:buFont typeface="Arial" panose="020B0604020202020204" pitchFamily="34" charset="0"/>
              <a:buChar char="•"/>
            </a:pPr>
            <a:r>
              <a:rPr lang="en-US" altLang="zh-CN" b="0" i="0" dirty="0">
                <a:solidFill>
                  <a:srgbClr val="000000"/>
                </a:solidFill>
                <a:effectLst/>
              </a:rPr>
              <a:t>Do not report allegations of sexual exploitation and abuse by UN personnel to the UN Ethics Office, the UN Ombudsman and Mediation Services, or the UN Department of Safety and Security (UN DSS) as they have no formal role in receiving allegations of sexual exploitation and abuse by UN personnel, other than relaying the allegation to the relevant UN entity for action. Reporting allegations of sexual exploitation and abuse to these offices could delay handling of the allegations.</a:t>
            </a:r>
          </a:p>
          <a:p>
            <a:pPr marL="285750" indent="-285750">
              <a:buFont typeface="Arial" panose="020B0604020202020204" pitchFamily="34" charset="0"/>
              <a:buChar char="•"/>
            </a:pPr>
            <a:endParaRPr lang="zh-CN" altLang="es-ES" b="0" i="0" dirty="0">
              <a:solidFill>
                <a:srgbClr val="000000"/>
              </a:solidFill>
              <a:effectLst/>
            </a:endParaRPr>
          </a:p>
          <a:p>
            <a:pPr marL="285750" indent="-285750">
              <a:buFont typeface="Arial" panose="020B0604020202020204" pitchFamily="34" charset="0"/>
              <a:buChar char="•"/>
            </a:pPr>
            <a:r>
              <a:rPr lang="en-US" altLang="zh-CN" b="0" i="0" dirty="0">
                <a:solidFill>
                  <a:srgbClr val="000000"/>
                </a:solidFill>
                <a:effectLst/>
              </a:rPr>
              <a:t>The UN Office of Internal Oversight Services (OIOS) is an independent body in charge of investigating allegations of misconduct by UN personnel.</a:t>
            </a:r>
            <a:endParaRPr lang="es-ES" sz="2400" b="1" dirty="0">
              <a:solidFill>
                <a:srgbClr val="0193DE"/>
              </a:solidFill>
            </a:endParaRPr>
          </a:p>
        </p:txBody>
      </p:sp>
      <p:sp>
        <p:nvSpPr>
          <p:cNvPr id="2" name="CuadroTexto 5">
            <a:extLst>
              <a:ext uri="{FF2B5EF4-FFF2-40B4-BE49-F238E27FC236}">
                <a16:creationId xmlns:a16="http://schemas.microsoft.com/office/drawing/2014/main" id="{6DAE4C77-F32B-1CB6-24E3-C4E57D64F515}"/>
              </a:ext>
            </a:extLst>
          </p:cNvPr>
          <p:cNvSpPr txBox="1"/>
          <p:nvPr/>
        </p:nvSpPr>
        <p:spPr>
          <a:xfrm>
            <a:off x="426098" y="348731"/>
            <a:ext cx="6096000" cy="523220"/>
          </a:xfrm>
          <a:prstGeom prst="rect">
            <a:avLst/>
          </a:prstGeom>
          <a:noFill/>
        </p:spPr>
        <p:txBody>
          <a:bodyPr wrap="square">
            <a:spAutoFit/>
          </a:bodyPr>
          <a:lstStyle/>
          <a:p>
            <a:pPr algn="l"/>
            <a:r>
              <a:rPr lang="es-ES" altLang="ja-JP" sz="2800" b="1" i="0" dirty="0" err="1">
                <a:solidFill>
                  <a:srgbClr val="00B0F0"/>
                </a:solidFill>
                <a:effectLst/>
                <a:latin typeface="+mj-lt"/>
              </a:rPr>
              <a:t>Reporting</a:t>
            </a:r>
            <a:r>
              <a:rPr lang="es-ES" altLang="ja-JP" sz="2800" b="1" i="0" dirty="0">
                <a:solidFill>
                  <a:srgbClr val="00B0F0"/>
                </a:solidFill>
                <a:effectLst/>
                <a:latin typeface="+mj-lt"/>
              </a:rPr>
              <a:t> </a:t>
            </a:r>
            <a:r>
              <a:rPr lang="es-ES" altLang="ja-JP" sz="2800" b="1" i="0" dirty="0" err="1">
                <a:solidFill>
                  <a:srgbClr val="00B0F0"/>
                </a:solidFill>
                <a:effectLst/>
                <a:latin typeface="+mj-lt"/>
              </a:rPr>
              <a:t>channels</a:t>
            </a:r>
            <a:r>
              <a:rPr lang="es-ES" altLang="ja-JP" sz="2800" b="1" i="0" dirty="0">
                <a:solidFill>
                  <a:srgbClr val="00B0F0"/>
                </a:solidFill>
                <a:effectLst/>
                <a:latin typeface="+mj-lt"/>
              </a:rPr>
              <a:t> </a:t>
            </a:r>
            <a:endParaRPr lang="es-ES" sz="2800" b="1" dirty="0">
              <a:solidFill>
                <a:srgbClr val="00B0F0"/>
              </a:solidFill>
              <a:latin typeface="+mj-lt"/>
            </a:endParaRPr>
          </a:p>
        </p:txBody>
      </p:sp>
    </p:spTree>
    <p:extLst>
      <p:ext uri="{BB962C8B-B14F-4D97-AF65-F5344CB8AC3E}">
        <p14:creationId xmlns:p14="http://schemas.microsoft.com/office/powerpoint/2010/main" val="19989879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59003E3-67ED-4EB0-B2C1-95E999D4DB3C}"/>
              </a:ext>
            </a:extLst>
          </p:cNvPr>
          <p:cNvSpPr txBox="1"/>
          <p:nvPr/>
        </p:nvSpPr>
        <p:spPr>
          <a:xfrm>
            <a:off x="407811" y="370442"/>
            <a:ext cx="9675808" cy="954107"/>
          </a:xfrm>
          <a:prstGeom prst="rect">
            <a:avLst/>
          </a:prstGeom>
          <a:noFill/>
        </p:spPr>
        <p:txBody>
          <a:bodyPr wrap="square">
            <a:spAutoFit/>
          </a:bodyPr>
          <a:lstStyle/>
          <a:p>
            <a:r>
              <a:rPr lang="en-US" altLang="zh-CN" sz="2800" b="1" i="0" dirty="0">
                <a:solidFill>
                  <a:srgbClr val="00B0F0"/>
                </a:solidFill>
                <a:effectLst/>
                <a:ea typeface="Roboto" panose="02000000000000000000" pitchFamily="2" charset="0"/>
                <a:cs typeface="Roboto" panose="02000000000000000000" pitchFamily="2" charset="0"/>
              </a:rPr>
              <a:t>Full listing of who is required to follow the UN standards of conduct</a:t>
            </a:r>
            <a:endParaRPr lang="es-ES" sz="2800" dirty="0">
              <a:solidFill>
                <a:srgbClr val="00B0F0"/>
              </a:solidFill>
              <a:ea typeface="Roboto" panose="02000000000000000000" pitchFamily="2" charset="0"/>
              <a:cs typeface="Roboto" panose="02000000000000000000" pitchFamily="2" charset="0"/>
            </a:endParaRPr>
          </a:p>
        </p:txBody>
      </p:sp>
      <p:sp>
        <p:nvSpPr>
          <p:cNvPr id="5" name="CuadroTexto 4">
            <a:extLst>
              <a:ext uri="{FF2B5EF4-FFF2-40B4-BE49-F238E27FC236}">
                <a16:creationId xmlns:a16="http://schemas.microsoft.com/office/drawing/2014/main" id="{5A91F92E-CFBD-42BF-9DBC-BC22ADC99867}"/>
              </a:ext>
            </a:extLst>
          </p:cNvPr>
          <p:cNvSpPr txBox="1"/>
          <p:nvPr/>
        </p:nvSpPr>
        <p:spPr>
          <a:xfrm>
            <a:off x="407811" y="1513589"/>
            <a:ext cx="11538857" cy="646331"/>
          </a:xfrm>
          <a:prstGeom prst="rect">
            <a:avLst/>
          </a:prstGeom>
          <a:noFill/>
        </p:spPr>
        <p:txBody>
          <a:bodyPr wrap="square">
            <a:spAutoFit/>
          </a:bodyPr>
          <a:lstStyle/>
          <a:p>
            <a:pPr fontAlgn="base"/>
            <a:r>
              <a:rPr lang="en-US" altLang="zh-CN" b="0" i="0" dirty="0">
                <a:solidFill>
                  <a:srgbClr val="000000"/>
                </a:solidFill>
                <a:effectLst/>
              </a:rPr>
              <a:t>Here you can see a full listing of who is required to follow the UN standards of conduct on sexual exploitation and abuse:</a:t>
            </a:r>
          </a:p>
          <a:p>
            <a:pPr fontAlgn="base"/>
            <a:endParaRPr lang="en-US" altLang="zh-CN" b="0" i="0" dirty="0">
              <a:solidFill>
                <a:srgbClr val="000000"/>
              </a:solidFill>
              <a:effectLst/>
            </a:endParaRPr>
          </a:p>
        </p:txBody>
      </p:sp>
      <p:sp>
        <p:nvSpPr>
          <p:cNvPr id="9" name="CuadroTexto 8">
            <a:extLst>
              <a:ext uri="{FF2B5EF4-FFF2-40B4-BE49-F238E27FC236}">
                <a16:creationId xmlns:a16="http://schemas.microsoft.com/office/drawing/2014/main" id="{870BD7CB-201D-492B-9AF1-C25675D0586E}"/>
              </a:ext>
            </a:extLst>
          </p:cNvPr>
          <p:cNvSpPr txBox="1"/>
          <p:nvPr/>
        </p:nvSpPr>
        <p:spPr>
          <a:xfrm>
            <a:off x="407811" y="2445511"/>
            <a:ext cx="11437699" cy="3693319"/>
          </a:xfrm>
          <a:prstGeom prst="rect">
            <a:avLst/>
          </a:prstGeom>
          <a:noFill/>
        </p:spPr>
        <p:txBody>
          <a:bodyPr wrap="square">
            <a:spAutoFit/>
          </a:bodyPr>
          <a:lstStyle/>
          <a:p>
            <a:r>
              <a:rPr lang="es-ES" altLang="zh-CN" b="1" dirty="0" err="1"/>
              <a:t>All</a:t>
            </a:r>
            <a:r>
              <a:rPr lang="es-ES" altLang="zh-CN" b="1" dirty="0"/>
              <a:t> UN </a:t>
            </a:r>
            <a:r>
              <a:rPr lang="es-ES" altLang="zh-CN" b="1" dirty="0" err="1"/>
              <a:t>civilian</a:t>
            </a:r>
            <a:r>
              <a:rPr lang="es-ES" altLang="zh-CN" b="1" dirty="0"/>
              <a:t> </a:t>
            </a:r>
            <a:r>
              <a:rPr lang="es-ES" altLang="zh-CN" b="1" dirty="0" err="1"/>
              <a:t>personnel</a:t>
            </a:r>
            <a:endParaRPr lang="es-ES" altLang="zh-CN" b="1" dirty="0"/>
          </a:p>
          <a:p>
            <a:endParaRPr lang="es-ES" b="1" dirty="0"/>
          </a:p>
          <a:p>
            <a:pPr algn="l" fontAlgn="base"/>
            <a:r>
              <a:rPr lang="en-US" altLang="zh-CN" b="0" i="0" dirty="0">
                <a:solidFill>
                  <a:srgbClr val="000000"/>
                </a:solidFill>
                <a:effectLst/>
              </a:rPr>
              <a:t>All </a:t>
            </a:r>
            <a:r>
              <a:rPr lang="en-US" altLang="zh-CN" b="1" i="0" dirty="0">
                <a:solidFill>
                  <a:srgbClr val="000000"/>
                </a:solidFill>
                <a:effectLst/>
              </a:rPr>
              <a:t>UN civilian personnel </a:t>
            </a:r>
            <a:r>
              <a:rPr lang="en-US" altLang="zh-CN" b="0" i="0" dirty="0">
                <a:solidFill>
                  <a:srgbClr val="000000"/>
                </a:solidFill>
                <a:effectLst/>
              </a:rPr>
              <a:t>including:</a:t>
            </a:r>
          </a:p>
          <a:p>
            <a:pPr algn="l" fontAlgn="base"/>
            <a:endParaRPr lang="en-US" altLang="zh-CN" b="0" i="0" dirty="0">
              <a:solidFill>
                <a:srgbClr val="000000"/>
              </a:solidFill>
              <a:effectLst/>
            </a:endParaRPr>
          </a:p>
          <a:p>
            <a:pPr marL="285750" indent="-285750" algn="l" fontAlgn="base">
              <a:buFont typeface="Arial" panose="020B0604020202020204" pitchFamily="34" charset="0"/>
              <a:buChar char="•"/>
            </a:pPr>
            <a:r>
              <a:rPr lang="en-US" altLang="zh-CN" b="0" i="0" dirty="0">
                <a:solidFill>
                  <a:srgbClr val="000000"/>
                </a:solidFill>
                <a:effectLst/>
              </a:rPr>
              <a:t>All internationally recruited and locally recruited UN staff, including staff of Departments and Offices of the UN Secretariat and its field presences (e.g. UN missions), UN Offices Away from Headquarters and UN Regional Commissions, UN Agencies, Funds and </a:t>
            </a:r>
            <a:r>
              <a:rPr lang="en-US" altLang="zh-CN" b="0" i="0" dirty="0" err="1">
                <a:solidFill>
                  <a:srgbClr val="000000"/>
                </a:solidFill>
                <a:effectLst/>
              </a:rPr>
              <a:t>Programmes</a:t>
            </a:r>
            <a:r>
              <a:rPr lang="en-US" altLang="zh-CN" b="0" i="0" dirty="0">
                <a:solidFill>
                  <a:srgbClr val="000000"/>
                </a:solidFill>
                <a:effectLst/>
              </a:rPr>
              <a:t> and UN Specialized Agencies.</a:t>
            </a:r>
          </a:p>
          <a:p>
            <a:pPr marL="285750" indent="-285750" algn="l" fontAlgn="base">
              <a:buFont typeface="Arial" panose="020B0604020202020204" pitchFamily="34" charset="0"/>
              <a:buChar char="•"/>
            </a:pPr>
            <a:r>
              <a:rPr lang="en-US" altLang="zh-CN" b="0" i="0" dirty="0">
                <a:solidFill>
                  <a:srgbClr val="000000"/>
                </a:solidFill>
                <a:effectLst/>
              </a:rPr>
              <a:t>UN Volunteers (UNV).</a:t>
            </a:r>
          </a:p>
          <a:p>
            <a:pPr marL="285750" indent="-285750" algn="l" fontAlgn="base">
              <a:buFont typeface="Arial" panose="020B0604020202020204" pitchFamily="34" charset="0"/>
              <a:buChar char="•"/>
            </a:pPr>
            <a:r>
              <a:rPr lang="en-US" altLang="zh-CN" b="0" i="0" dirty="0">
                <a:solidFill>
                  <a:srgbClr val="000000"/>
                </a:solidFill>
                <a:effectLst/>
              </a:rPr>
              <a:t>Civilian experts on mission, including military observers, military deployed officers, correction judicial officers as well as other government provided personnel.</a:t>
            </a:r>
          </a:p>
          <a:p>
            <a:pPr marL="285750" indent="-285750" algn="l" fontAlgn="base">
              <a:buFont typeface="Arial" panose="020B0604020202020204" pitchFamily="34" charset="0"/>
              <a:buChar char="•"/>
            </a:pPr>
            <a:r>
              <a:rPr lang="en-US" altLang="zh-CN" b="0" i="0" dirty="0">
                <a:solidFill>
                  <a:srgbClr val="000000"/>
                </a:solidFill>
                <a:effectLst/>
              </a:rPr>
              <a:t>Personnel or employees of non‐UN entities or individuals that have entered into a cooperative arrangement with the UN, including interns, Junior Professional Officers (JPO), international and local consultants, and corporate and individual contractors, including day </a:t>
            </a:r>
            <a:r>
              <a:rPr lang="en-US" altLang="zh-CN" b="0" i="0" dirty="0" err="1">
                <a:solidFill>
                  <a:srgbClr val="000000"/>
                </a:solidFill>
                <a:effectLst/>
              </a:rPr>
              <a:t>labourers</a:t>
            </a:r>
            <a:r>
              <a:rPr lang="en-US" altLang="zh-CN" b="0" i="0" dirty="0">
                <a:solidFill>
                  <a:srgbClr val="000000"/>
                </a:solidFill>
                <a:effectLst/>
              </a:rPr>
              <a:t>.</a:t>
            </a:r>
            <a:endParaRPr lang="es-ES" b="1" dirty="0"/>
          </a:p>
        </p:txBody>
      </p:sp>
    </p:spTree>
    <p:extLst>
      <p:ext uri="{BB962C8B-B14F-4D97-AF65-F5344CB8AC3E}">
        <p14:creationId xmlns:p14="http://schemas.microsoft.com/office/powerpoint/2010/main" val="148580625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8D430ACD-E998-481A-876B-D88EECB0031E}"/>
              </a:ext>
            </a:extLst>
          </p:cNvPr>
          <p:cNvPicPr>
            <a:picLocks noChangeAspect="1"/>
          </p:cNvPicPr>
          <p:nvPr/>
        </p:nvPicPr>
        <p:blipFill>
          <a:blip r:embed="rId2"/>
          <a:stretch>
            <a:fillRect/>
          </a:stretch>
        </p:blipFill>
        <p:spPr>
          <a:xfrm>
            <a:off x="-436698" y="1809651"/>
            <a:ext cx="5048349" cy="5048349"/>
          </a:xfrm>
          <a:prstGeom prst="rect">
            <a:avLst/>
          </a:prstGeom>
        </p:spPr>
      </p:pic>
      <p:sp>
        <p:nvSpPr>
          <p:cNvPr id="6" name="CuadroTexto 5">
            <a:extLst>
              <a:ext uri="{FF2B5EF4-FFF2-40B4-BE49-F238E27FC236}">
                <a16:creationId xmlns:a16="http://schemas.microsoft.com/office/drawing/2014/main" id="{C8C4BA3C-425E-48CA-8803-0F1F6F497F87}"/>
              </a:ext>
            </a:extLst>
          </p:cNvPr>
          <p:cNvSpPr txBox="1"/>
          <p:nvPr/>
        </p:nvSpPr>
        <p:spPr>
          <a:xfrm>
            <a:off x="3260083" y="2036592"/>
            <a:ext cx="8640536" cy="830997"/>
          </a:xfrm>
          <a:prstGeom prst="rect">
            <a:avLst/>
          </a:prstGeom>
          <a:noFill/>
        </p:spPr>
        <p:txBody>
          <a:bodyPr wrap="square">
            <a:spAutoFit/>
          </a:bodyPr>
          <a:lstStyle/>
          <a:p>
            <a:pPr algn="l"/>
            <a:r>
              <a:rPr lang="en-US" altLang="zh-CN" sz="2400" b="0" i="0" dirty="0">
                <a:solidFill>
                  <a:srgbClr val="000000"/>
                </a:solidFill>
                <a:effectLst/>
              </a:rPr>
              <a:t>What else can you tell us about reporting allegations of sexual exploitation and abuse?</a:t>
            </a:r>
            <a:endParaRPr lang="es-ES" sz="2400" b="0" i="0" dirty="0">
              <a:solidFill>
                <a:srgbClr val="000000"/>
              </a:solidFill>
              <a:effectLst/>
            </a:endParaRPr>
          </a:p>
        </p:txBody>
      </p:sp>
      <p:pic>
        <p:nvPicPr>
          <p:cNvPr id="7" name="Imagen 6">
            <a:extLst>
              <a:ext uri="{FF2B5EF4-FFF2-40B4-BE49-F238E27FC236}">
                <a16:creationId xmlns:a16="http://schemas.microsoft.com/office/drawing/2014/main" id="{9072120F-6F89-4DC7-B2B1-E8AFFA8C2F42}"/>
              </a:ext>
            </a:extLst>
          </p:cNvPr>
          <p:cNvPicPr>
            <a:picLocks noChangeAspect="1"/>
          </p:cNvPicPr>
          <p:nvPr/>
        </p:nvPicPr>
        <p:blipFill>
          <a:blip r:embed="rId2"/>
          <a:stretch>
            <a:fillRect/>
          </a:stretch>
        </p:blipFill>
        <p:spPr>
          <a:xfrm>
            <a:off x="-436698" y="1820536"/>
            <a:ext cx="5048349" cy="5048349"/>
          </a:xfrm>
          <a:prstGeom prst="rect">
            <a:avLst/>
          </a:prstGeom>
        </p:spPr>
      </p:pic>
      <p:sp>
        <p:nvSpPr>
          <p:cNvPr id="2" name="CuadroTexto 5">
            <a:extLst>
              <a:ext uri="{FF2B5EF4-FFF2-40B4-BE49-F238E27FC236}">
                <a16:creationId xmlns:a16="http://schemas.microsoft.com/office/drawing/2014/main" id="{3FB75EFD-6E98-8C0E-CDE2-319FA5C35770}"/>
              </a:ext>
            </a:extLst>
          </p:cNvPr>
          <p:cNvSpPr txBox="1"/>
          <p:nvPr/>
        </p:nvSpPr>
        <p:spPr>
          <a:xfrm>
            <a:off x="426098" y="348731"/>
            <a:ext cx="6096000" cy="523220"/>
          </a:xfrm>
          <a:prstGeom prst="rect">
            <a:avLst/>
          </a:prstGeom>
          <a:noFill/>
        </p:spPr>
        <p:txBody>
          <a:bodyPr wrap="square">
            <a:spAutoFit/>
          </a:bodyPr>
          <a:lstStyle/>
          <a:p>
            <a:pPr algn="l"/>
            <a:r>
              <a:rPr lang="es-ES" altLang="ja-JP" sz="2800" b="1" i="0" dirty="0" err="1">
                <a:solidFill>
                  <a:srgbClr val="00B0F0"/>
                </a:solidFill>
                <a:effectLst/>
                <a:latin typeface="+mj-lt"/>
              </a:rPr>
              <a:t>Report</a:t>
            </a:r>
            <a:r>
              <a:rPr lang="es-ES" altLang="ja-JP" sz="2800" b="1" i="0" dirty="0">
                <a:solidFill>
                  <a:srgbClr val="00B0F0"/>
                </a:solidFill>
                <a:effectLst/>
                <a:latin typeface="+mj-lt"/>
              </a:rPr>
              <a:t> in </a:t>
            </a:r>
            <a:r>
              <a:rPr lang="es-ES" altLang="ja-JP" sz="2800" b="1" i="0" dirty="0" err="1">
                <a:solidFill>
                  <a:srgbClr val="00B0F0"/>
                </a:solidFill>
                <a:effectLst/>
                <a:latin typeface="+mj-lt"/>
              </a:rPr>
              <a:t>good</a:t>
            </a:r>
            <a:r>
              <a:rPr lang="es-ES" altLang="ja-JP" sz="2800" b="1" i="0" dirty="0">
                <a:solidFill>
                  <a:srgbClr val="00B0F0"/>
                </a:solidFill>
                <a:effectLst/>
                <a:latin typeface="+mj-lt"/>
              </a:rPr>
              <a:t> </a:t>
            </a:r>
            <a:r>
              <a:rPr lang="es-ES" altLang="ja-JP" sz="2800" b="1" i="0" dirty="0" err="1">
                <a:solidFill>
                  <a:srgbClr val="00B0F0"/>
                </a:solidFill>
                <a:effectLst/>
                <a:latin typeface="+mj-lt"/>
              </a:rPr>
              <a:t>faith</a:t>
            </a:r>
            <a:r>
              <a:rPr lang="es-ES" altLang="ja-JP" sz="2800" b="1" i="0" dirty="0">
                <a:solidFill>
                  <a:srgbClr val="00B0F0"/>
                </a:solidFill>
                <a:effectLst/>
                <a:latin typeface="+mj-lt"/>
              </a:rPr>
              <a:t> </a:t>
            </a:r>
            <a:endParaRPr lang="es-ES" sz="2800" b="1" dirty="0">
              <a:solidFill>
                <a:srgbClr val="00B0F0"/>
              </a:solidFill>
              <a:latin typeface="+mj-lt"/>
            </a:endParaRPr>
          </a:p>
        </p:txBody>
      </p:sp>
    </p:spTree>
    <p:extLst>
      <p:ext uri="{BB962C8B-B14F-4D97-AF65-F5344CB8AC3E}">
        <p14:creationId xmlns:p14="http://schemas.microsoft.com/office/powerpoint/2010/main" val="266531940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ropped">
            <a:extLst>
              <a:ext uri="{FF2B5EF4-FFF2-40B4-BE49-F238E27FC236}">
                <a16:creationId xmlns:a16="http://schemas.microsoft.com/office/drawing/2014/main" id="{1676597F-2F27-492C-B117-9322BA6F99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610" r="67053"/>
          <a:stretch/>
        </p:blipFill>
        <p:spPr bwMode="auto">
          <a:xfrm>
            <a:off x="0" y="827087"/>
            <a:ext cx="3341914" cy="6030913"/>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1344C7C8-F27C-4CAE-A604-44C4957D6E79}"/>
              </a:ext>
            </a:extLst>
          </p:cNvPr>
          <p:cNvSpPr txBox="1"/>
          <p:nvPr/>
        </p:nvSpPr>
        <p:spPr>
          <a:xfrm>
            <a:off x="3341914" y="1501094"/>
            <a:ext cx="8546298" cy="4001095"/>
          </a:xfrm>
          <a:prstGeom prst="rect">
            <a:avLst/>
          </a:prstGeom>
          <a:noFill/>
        </p:spPr>
        <p:txBody>
          <a:bodyPr wrap="square">
            <a:spAutoFit/>
          </a:bodyPr>
          <a:lstStyle/>
          <a:p>
            <a:r>
              <a:rPr lang="es-ES" altLang="ja-JP" sz="2000" b="1" dirty="0"/>
              <a:t>Good </a:t>
            </a:r>
            <a:r>
              <a:rPr lang="es-ES" altLang="ja-JP" sz="2000" b="1" dirty="0" err="1"/>
              <a:t>faith</a:t>
            </a:r>
            <a:endParaRPr lang="es-ES" altLang="ja-JP" sz="2000" b="1" dirty="0"/>
          </a:p>
          <a:p>
            <a:endParaRPr lang="es-ES" b="1" i="0" dirty="0">
              <a:solidFill>
                <a:srgbClr val="000000"/>
              </a:solidFill>
              <a:effectLst/>
            </a:endParaRPr>
          </a:p>
          <a:p>
            <a:pPr algn="l" fontAlgn="base"/>
            <a:r>
              <a:rPr lang="en-US" altLang="zh-CN" b="0" i="0" dirty="0">
                <a:solidFill>
                  <a:srgbClr val="000000"/>
                </a:solidFill>
                <a:effectLst/>
              </a:rPr>
              <a:t>Reports should be made in good faith. If the allegation later proves to be untrue, you will not face repercussions if you reported in good faith. </a:t>
            </a:r>
          </a:p>
          <a:p>
            <a:pPr algn="l" fontAlgn="base"/>
            <a:endParaRPr lang="en-US" altLang="zh-CN" b="0" i="0" dirty="0">
              <a:solidFill>
                <a:srgbClr val="000000"/>
              </a:solidFill>
              <a:effectLst/>
            </a:endParaRPr>
          </a:p>
          <a:p>
            <a:pPr algn="l" fontAlgn="base"/>
            <a:r>
              <a:rPr lang="en-US" altLang="zh-CN" b="1" i="0" dirty="0">
                <a:solidFill>
                  <a:srgbClr val="000000"/>
                </a:solidFill>
                <a:effectLst/>
              </a:rPr>
              <a:t>False, malicious complaints made in bad faith:</a:t>
            </a:r>
          </a:p>
          <a:p>
            <a:pPr algn="l" fontAlgn="base"/>
            <a:endParaRPr lang="en-US" altLang="zh-CN" b="0" i="0" dirty="0">
              <a:solidFill>
                <a:srgbClr val="000000"/>
              </a:solidFill>
              <a:effectLst/>
            </a:endParaRPr>
          </a:p>
          <a:p>
            <a:pPr algn="l" fontAlgn="base"/>
            <a:r>
              <a:rPr lang="en-US" altLang="zh-CN" b="0" i="0" dirty="0">
                <a:solidFill>
                  <a:srgbClr val="000000"/>
                </a:solidFill>
                <a:effectLst/>
              </a:rPr>
              <a:t>Persons who make a malicious complaint of sexual exploitation and abuse that they know to be false, are themselves violating UN standards of conduct and guilty of serious misconduct. </a:t>
            </a:r>
          </a:p>
          <a:p>
            <a:pPr algn="l" fontAlgn="base"/>
            <a:endParaRPr lang="en-US" altLang="zh-CN" b="0" i="0" dirty="0">
              <a:solidFill>
                <a:srgbClr val="000000"/>
              </a:solidFill>
              <a:effectLst/>
            </a:endParaRPr>
          </a:p>
          <a:p>
            <a:pPr algn="l" fontAlgn="base"/>
            <a:r>
              <a:rPr lang="en-US" altLang="zh-CN" b="0" i="0" dirty="0">
                <a:solidFill>
                  <a:srgbClr val="000000"/>
                </a:solidFill>
                <a:effectLst/>
              </a:rPr>
              <a:t>UN staff members can be dismissed if they report a suspicion of sexual exploitation and abuse by UN personnel in bad faith, i.e. if they report a suspicion that they know to be false.</a:t>
            </a:r>
            <a:endParaRPr lang="zh-CN" altLang="es-ES" b="0" i="0" dirty="0">
              <a:solidFill>
                <a:srgbClr val="000000"/>
              </a:solidFill>
              <a:effectLst/>
            </a:endParaRPr>
          </a:p>
        </p:txBody>
      </p:sp>
      <p:sp>
        <p:nvSpPr>
          <p:cNvPr id="2" name="CuadroTexto 5">
            <a:extLst>
              <a:ext uri="{FF2B5EF4-FFF2-40B4-BE49-F238E27FC236}">
                <a16:creationId xmlns:a16="http://schemas.microsoft.com/office/drawing/2014/main" id="{D8400590-86C6-8816-26EC-F251126E7AC2}"/>
              </a:ext>
            </a:extLst>
          </p:cNvPr>
          <p:cNvSpPr txBox="1"/>
          <p:nvPr/>
        </p:nvSpPr>
        <p:spPr>
          <a:xfrm>
            <a:off x="426098" y="348731"/>
            <a:ext cx="6096000" cy="523220"/>
          </a:xfrm>
          <a:prstGeom prst="rect">
            <a:avLst/>
          </a:prstGeom>
          <a:noFill/>
        </p:spPr>
        <p:txBody>
          <a:bodyPr wrap="square">
            <a:spAutoFit/>
          </a:bodyPr>
          <a:lstStyle/>
          <a:p>
            <a:pPr algn="l"/>
            <a:r>
              <a:rPr lang="es-ES" altLang="ja-JP" sz="2800" b="1" i="0" dirty="0" err="1">
                <a:solidFill>
                  <a:srgbClr val="00B0F0"/>
                </a:solidFill>
                <a:effectLst/>
                <a:latin typeface="+mj-lt"/>
              </a:rPr>
              <a:t>Report</a:t>
            </a:r>
            <a:r>
              <a:rPr lang="es-ES" altLang="ja-JP" sz="2800" b="1" i="0" dirty="0">
                <a:solidFill>
                  <a:srgbClr val="00B0F0"/>
                </a:solidFill>
                <a:effectLst/>
                <a:latin typeface="+mj-lt"/>
              </a:rPr>
              <a:t> in </a:t>
            </a:r>
            <a:r>
              <a:rPr lang="es-ES" altLang="ja-JP" sz="2800" b="1" i="0" dirty="0" err="1">
                <a:solidFill>
                  <a:srgbClr val="00B0F0"/>
                </a:solidFill>
                <a:effectLst/>
                <a:latin typeface="+mj-lt"/>
              </a:rPr>
              <a:t>good</a:t>
            </a:r>
            <a:r>
              <a:rPr lang="es-ES" altLang="ja-JP" sz="2800" b="1" i="0" dirty="0">
                <a:solidFill>
                  <a:srgbClr val="00B0F0"/>
                </a:solidFill>
                <a:effectLst/>
                <a:latin typeface="+mj-lt"/>
              </a:rPr>
              <a:t> </a:t>
            </a:r>
            <a:r>
              <a:rPr lang="es-ES" altLang="ja-JP" sz="2800" b="1" i="0" dirty="0" err="1">
                <a:solidFill>
                  <a:srgbClr val="00B0F0"/>
                </a:solidFill>
                <a:effectLst/>
                <a:latin typeface="+mj-lt"/>
              </a:rPr>
              <a:t>faith</a:t>
            </a:r>
            <a:r>
              <a:rPr lang="es-ES" altLang="ja-JP" sz="2800" b="1" i="0" dirty="0">
                <a:solidFill>
                  <a:srgbClr val="00B0F0"/>
                </a:solidFill>
                <a:effectLst/>
                <a:latin typeface="+mj-lt"/>
              </a:rPr>
              <a:t> </a:t>
            </a:r>
            <a:endParaRPr lang="es-ES" sz="2800" b="1" dirty="0">
              <a:solidFill>
                <a:srgbClr val="00B0F0"/>
              </a:solidFill>
              <a:latin typeface="+mj-lt"/>
            </a:endParaRPr>
          </a:p>
        </p:txBody>
      </p:sp>
    </p:spTree>
    <p:extLst>
      <p:ext uri="{BB962C8B-B14F-4D97-AF65-F5344CB8AC3E}">
        <p14:creationId xmlns:p14="http://schemas.microsoft.com/office/powerpoint/2010/main" val="78223559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ropped">
            <a:extLst>
              <a:ext uri="{FF2B5EF4-FFF2-40B4-BE49-F238E27FC236}">
                <a16:creationId xmlns:a16="http://schemas.microsoft.com/office/drawing/2014/main" id="{1676597F-2F27-492C-B117-9322BA6F99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914" r="37934"/>
          <a:stretch/>
        </p:blipFill>
        <p:spPr bwMode="auto">
          <a:xfrm>
            <a:off x="250371" y="827087"/>
            <a:ext cx="2830286" cy="6030913"/>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BF6F4078-DD00-4E2F-8AB5-750C3324840D}"/>
              </a:ext>
            </a:extLst>
          </p:cNvPr>
          <p:cNvSpPr txBox="1"/>
          <p:nvPr/>
        </p:nvSpPr>
        <p:spPr>
          <a:xfrm>
            <a:off x="3080657" y="1328152"/>
            <a:ext cx="8634143" cy="4832092"/>
          </a:xfrm>
          <a:prstGeom prst="rect">
            <a:avLst/>
          </a:prstGeom>
          <a:noFill/>
        </p:spPr>
        <p:txBody>
          <a:bodyPr wrap="square">
            <a:spAutoFit/>
          </a:bodyPr>
          <a:lstStyle/>
          <a:p>
            <a:pPr algn="l" fontAlgn="base"/>
            <a:r>
              <a:rPr lang="es-ES" altLang="ja-JP" sz="2000" b="1" i="0" dirty="0">
                <a:solidFill>
                  <a:srgbClr val="000000"/>
                </a:solidFill>
                <a:effectLst/>
              </a:rPr>
              <a:t>Anonymous </a:t>
            </a:r>
            <a:r>
              <a:rPr lang="es-ES" altLang="ja-JP" sz="2000" b="1" i="0" dirty="0" err="1">
                <a:solidFill>
                  <a:srgbClr val="000000"/>
                </a:solidFill>
                <a:effectLst/>
              </a:rPr>
              <a:t>reports</a:t>
            </a:r>
            <a:endParaRPr lang="es-ES" altLang="ja-JP" sz="2000" b="1" i="0" dirty="0">
              <a:solidFill>
                <a:srgbClr val="000000"/>
              </a:solidFill>
              <a:effectLst/>
            </a:endParaRPr>
          </a:p>
          <a:p>
            <a:pPr algn="l" fontAlgn="base"/>
            <a:br>
              <a:rPr lang="es-ES" b="0" i="0" dirty="0">
                <a:solidFill>
                  <a:srgbClr val="000000"/>
                </a:solidFill>
                <a:effectLst/>
              </a:rPr>
            </a:br>
            <a:r>
              <a:rPr lang="en-US" b="0" i="0" dirty="0">
                <a:solidFill>
                  <a:srgbClr val="000000"/>
                </a:solidFill>
                <a:effectLst/>
              </a:rPr>
              <a:t>Reports can be made </a:t>
            </a:r>
            <a:r>
              <a:rPr lang="en-US" b="1" i="0" dirty="0">
                <a:solidFill>
                  <a:srgbClr val="000000"/>
                </a:solidFill>
                <a:effectLst/>
              </a:rPr>
              <a:t>anonymously</a:t>
            </a:r>
            <a:r>
              <a:rPr lang="en-US" b="0" i="0" dirty="0">
                <a:solidFill>
                  <a:srgbClr val="000000"/>
                </a:solidFill>
                <a:effectLst/>
              </a:rPr>
              <a:t>, or not. </a:t>
            </a:r>
          </a:p>
          <a:p>
            <a:pPr algn="l" fontAlgn="base"/>
            <a:br>
              <a:rPr lang="en-US" b="0" i="0" dirty="0">
                <a:solidFill>
                  <a:srgbClr val="000000"/>
                </a:solidFill>
                <a:effectLst/>
              </a:rPr>
            </a:br>
            <a:r>
              <a:rPr lang="en-US" b="0" i="0" dirty="0">
                <a:solidFill>
                  <a:srgbClr val="000000"/>
                </a:solidFill>
                <a:effectLst/>
              </a:rPr>
              <a:t>This means that you don’t have to give your name when reporting a suspicion of sexual exploitation and abuse. Anonymous complaints will be treated just as seriously.</a:t>
            </a:r>
          </a:p>
          <a:p>
            <a:pPr algn="l" fontAlgn="base"/>
            <a:br>
              <a:rPr lang="en-US" b="0" i="0" dirty="0">
                <a:solidFill>
                  <a:srgbClr val="000000"/>
                </a:solidFill>
                <a:effectLst/>
              </a:rPr>
            </a:br>
            <a:r>
              <a:rPr lang="en-US" b="0" i="0" dirty="0">
                <a:solidFill>
                  <a:srgbClr val="000000"/>
                </a:solidFill>
                <a:effectLst/>
              </a:rPr>
              <a:t>However, if you decide to report anonymously, do provide sufficient detail to allow for independent corroboration of the allegation. Otherwise, it may not be possible to investigate. </a:t>
            </a:r>
          </a:p>
          <a:p>
            <a:pPr algn="l" fontAlgn="base"/>
            <a:br>
              <a:rPr lang="en-US" b="0" i="0" dirty="0">
                <a:solidFill>
                  <a:srgbClr val="000000"/>
                </a:solidFill>
                <a:effectLst/>
              </a:rPr>
            </a:br>
            <a:r>
              <a:rPr lang="en-US" b="0" i="0" dirty="0">
                <a:solidFill>
                  <a:srgbClr val="000000"/>
                </a:solidFill>
                <a:effectLst/>
              </a:rPr>
              <a:t>UN staff are protected against retaliation for reporting misconduct and for cooperating with duly authorized audits or investigations.</a:t>
            </a:r>
          </a:p>
          <a:p>
            <a:pPr algn="l" fontAlgn="base"/>
            <a:endParaRPr lang="en-US" b="0" i="0" dirty="0">
              <a:solidFill>
                <a:srgbClr val="000000"/>
              </a:solidFill>
              <a:effectLst/>
            </a:endParaRPr>
          </a:p>
          <a:p>
            <a:pPr algn="l" fontAlgn="base"/>
            <a:r>
              <a:rPr lang="en-US" b="0" i="0" dirty="0">
                <a:solidFill>
                  <a:srgbClr val="000000"/>
                </a:solidFill>
                <a:effectLst/>
                <a:hlinkClick r:id="rId3"/>
              </a:rPr>
              <a:t>Click</a:t>
            </a:r>
            <a:r>
              <a:rPr lang="en-US" b="0" i="0" dirty="0">
                <a:solidFill>
                  <a:srgbClr val="000000"/>
                </a:solidFill>
                <a:effectLst/>
              </a:rPr>
              <a:t> to read about whistleblower protection for UN staff.</a:t>
            </a:r>
          </a:p>
          <a:p>
            <a:pPr algn="l" fontAlgn="base"/>
            <a:r>
              <a:rPr lang="ru-RU" b="0" i="0" dirty="0">
                <a:solidFill>
                  <a:srgbClr val="000000"/>
                </a:solidFill>
                <a:effectLst/>
              </a:rPr>
              <a:t> </a:t>
            </a:r>
          </a:p>
          <a:p>
            <a:pPr algn="l"/>
            <a:endParaRPr lang="es-ES" b="1" dirty="0"/>
          </a:p>
        </p:txBody>
      </p:sp>
      <p:sp>
        <p:nvSpPr>
          <p:cNvPr id="2" name="CuadroTexto 5">
            <a:extLst>
              <a:ext uri="{FF2B5EF4-FFF2-40B4-BE49-F238E27FC236}">
                <a16:creationId xmlns:a16="http://schemas.microsoft.com/office/drawing/2014/main" id="{E8AB9411-F2B9-F91A-8755-F777476B3D5B}"/>
              </a:ext>
            </a:extLst>
          </p:cNvPr>
          <p:cNvSpPr txBox="1"/>
          <p:nvPr/>
        </p:nvSpPr>
        <p:spPr>
          <a:xfrm>
            <a:off x="426098" y="348731"/>
            <a:ext cx="6096000" cy="523220"/>
          </a:xfrm>
          <a:prstGeom prst="rect">
            <a:avLst/>
          </a:prstGeom>
          <a:noFill/>
        </p:spPr>
        <p:txBody>
          <a:bodyPr wrap="square">
            <a:spAutoFit/>
          </a:bodyPr>
          <a:lstStyle/>
          <a:p>
            <a:pPr algn="l"/>
            <a:r>
              <a:rPr lang="es-ES" altLang="ja-JP" sz="2800" b="1" i="0" dirty="0" err="1">
                <a:solidFill>
                  <a:srgbClr val="00B0F0"/>
                </a:solidFill>
                <a:effectLst/>
                <a:latin typeface="+mj-lt"/>
              </a:rPr>
              <a:t>Report</a:t>
            </a:r>
            <a:r>
              <a:rPr lang="es-ES" altLang="ja-JP" sz="2800" b="1" i="0" dirty="0">
                <a:solidFill>
                  <a:srgbClr val="00B0F0"/>
                </a:solidFill>
                <a:effectLst/>
                <a:latin typeface="+mj-lt"/>
              </a:rPr>
              <a:t> in </a:t>
            </a:r>
            <a:r>
              <a:rPr lang="es-ES" altLang="ja-JP" sz="2800" b="1" i="0" dirty="0" err="1">
                <a:solidFill>
                  <a:srgbClr val="00B0F0"/>
                </a:solidFill>
                <a:effectLst/>
                <a:latin typeface="+mj-lt"/>
              </a:rPr>
              <a:t>good</a:t>
            </a:r>
            <a:r>
              <a:rPr lang="es-ES" altLang="ja-JP" sz="2800" b="1" i="0" dirty="0">
                <a:solidFill>
                  <a:srgbClr val="00B0F0"/>
                </a:solidFill>
                <a:effectLst/>
                <a:latin typeface="+mj-lt"/>
              </a:rPr>
              <a:t> </a:t>
            </a:r>
            <a:r>
              <a:rPr lang="es-ES" altLang="ja-JP" sz="2800" b="1" i="0" dirty="0" err="1">
                <a:solidFill>
                  <a:srgbClr val="00B0F0"/>
                </a:solidFill>
                <a:effectLst/>
                <a:latin typeface="+mj-lt"/>
              </a:rPr>
              <a:t>faith</a:t>
            </a:r>
            <a:r>
              <a:rPr lang="es-ES" altLang="ja-JP" sz="2800" b="1" i="0" dirty="0">
                <a:solidFill>
                  <a:srgbClr val="00B0F0"/>
                </a:solidFill>
                <a:effectLst/>
                <a:latin typeface="+mj-lt"/>
              </a:rPr>
              <a:t> </a:t>
            </a:r>
            <a:endParaRPr lang="es-ES" sz="2800" b="1" dirty="0">
              <a:solidFill>
                <a:srgbClr val="00B0F0"/>
              </a:solidFill>
              <a:latin typeface="+mj-lt"/>
            </a:endParaRPr>
          </a:p>
        </p:txBody>
      </p:sp>
    </p:spTree>
    <p:extLst>
      <p:ext uri="{BB962C8B-B14F-4D97-AF65-F5344CB8AC3E}">
        <p14:creationId xmlns:p14="http://schemas.microsoft.com/office/powerpoint/2010/main" val="229366092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9056564-A6A8-4D78-BD6C-5A6F60485D60}"/>
              </a:ext>
            </a:extLst>
          </p:cNvPr>
          <p:cNvSpPr txBox="1"/>
          <p:nvPr/>
        </p:nvSpPr>
        <p:spPr>
          <a:xfrm>
            <a:off x="363504" y="355967"/>
            <a:ext cx="10184493" cy="523220"/>
          </a:xfrm>
          <a:prstGeom prst="rect">
            <a:avLst/>
          </a:prstGeom>
          <a:noFill/>
        </p:spPr>
        <p:txBody>
          <a:bodyPr wrap="square">
            <a:spAutoFit/>
          </a:bodyPr>
          <a:lstStyle/>
          <a:p>
            <a:r>
              <a:rPr lang="en-US" altLang="zh-CN" sz="2800" b="1" dirty="0">
                <a:solidFill>
                  <a:srgbClr val="00B0F0"/>
                </a:solidFill>
              </a:rPr>
              <a:t>Deciding to report sexual exploitation and abuse</a:t>
            </a:r>
            <a:endParaRPr lang="es-ES" sz="2800" b="1" dirty="0">
              <a:solidFill>
                <a:srgbClr val="00B0F0"/>
              </a:solidFill>
            </a:endParaRPr>
          </a:p>
        </p:txBody>
      </p:sp>
      <p:sp>
        <p:nvSpPr>
          <p:cNvPr id="4" name="CuadroTexto 3">
            <a:extLst>
              <a:ext uri="{FF2B5EF4-FFF2-40B4-BE49-F238E27FC236}">
                <a16:creationId xmlns:a16="http://schemas.microsoft.com/office/drawing/2014/main" id="{3E0F6BA2-EA52-4C5D-9A25-E6CC906C578F}"/>
              </a:ext>
            </a:extLst>
          </p:cNvPr>
          <p:cNvSpPr txBox="1"/>
          <p:nvPr/>
        </p:nvSpPr>
        <p:spPr>
          <a:xfrm>
            <a:off x="3785286" y="2228671"/>
            <a:ext cx="8034670" cy="1938992"/>
          </a:xfrm>
          <a:prstGeom prst="rect">
            <a:avLst/>
          </a:prstGeom>
          <a:noFill/>
        </p:spPr>
        <p:txBody>
          <a:bodyPr wrap="square">
            <a:spAutoFit/>
          </a:bodyPr>
          <a:lstStyle/>
          <a:p>
            <a:pPr algn="l"/>
            <a:r>
              <a:rPr lang="en-US" altLang="zh-CN" sz="2400" b="0" i="0" dirty="0">
                <a:solidFill>
                  <a:srgbClr val="000000"/>
                </a:solidFill>
                <a:effectLst/>
              </a:rPr>
              <a:t>When you report a suspicion of sexual exploitation and abuse you may feel anxious or even scared. This is a normal reaction. Let us look at the following scenario where Oscar has to decide whether to report a suspicion of sexual exploitation and abuse by UN personnel.</a:t>
            </a:r>
            <a:endParaRPr lang="es-ES" sz="2400" b="0" i="0" dirty="0">
              <a:solidFill>
                <a:srgbClr val="000000"/>
              </a:solidFill>
              <a:effectLst/>
            </a:endParaRPr>
          </a:p>
        </p:txBody>
      </p:sp>
      <p:pic>
        <p:nvPicPr>
          <p:cNvPr id="5" name="Imagen 4">
            <a:extLst>
              <a:ext uri="{FF2B5EF4-FFF2-40B4-BE49-F238E27FC236}">
                <a16:creationId xmlns:a16="http://schemas.microsoft.com/office/drawing/2014/main" id="{37BFD6CF-E3BD-465D-B1DD-50C7200929F6}"/>
              </a:ext>
            </a:extLst>
          </p:cNvPr>
          <p:cNvPicPr>
            <a:picLocks noChangeAspect="1"/>
          </p:cNvPicPr>
          <p:nvPr/>
        </p:nvPicPr>
        <p:blipFill>
          <a:blip r:embed="rId2"/>
          <a:stretch>
            <a:fillRect/>
          </a:stretch>
        </p:blipFill>
        <p:spPr>
          <a:xfrm>
            <a:off x="-436698" y="1820536"/>
            <a:ext cx="5048349" cy="5048349"/>
          </a:xfrm>
          <a:prstGeom prst="rect">
            <a:avLst/>
          </a:prstGeom>
        </p:spPr>
      </p:pic>
    </p:spTree>
    <p:extLst>
      <p:ext uri="{BB962C8B-B14F-4D97-AF65-F5344CB8AC3E}">
        <p14:creationId xmlns:p14="http://schemas.microsoft.com/office/powerpoint/2010/main" val="186563537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Cropped">
            <a:extLst>
              <a:ext uri="{FF2B5EF4-FFF2-40B4-BE49-F238E27FC236}">
                <a16:creationId xmlns:a16="http://schemas.microsoft.com/office/drawing/2014/main" id="{813D0342-5555-420E-A0A9-75D7479668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643"/>
          <a:stretch/>
        </p:blipFill>
        <p:spPr bwMode="auto">
          <a:xfrm>
            <a:off x="6096000" y="1984294"/>
            <a:ext cx="6095999" cy="4873705"/>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9C658EBD-41A2-4C91-AE52-4FB4FAE3AA9F}"/>
              </a:ext>
            </a:extLst>
          </p:cNvPr>
          <p:cNvSpPr txBox="1"/>
          <p:nvPr/>
        </p:nvSpPr>
        <p:spPr>
          <a:xfrm>
            <a:off x="410157" y="2413337"/>
            <a:ext cx="5551713" cy="1015663"/>
          </a:xfrm>
          <a:prstGeom prst="rect">
            <a:avLst/>
          </a:prstGeom>
          <a:noFill/>
        </p:spPr>
        <p:txBody>
          <a:bodyPr wrap="square">
            <a:spAutoFit/>
          </a:bodyPr>
          <a:lstStyle/>
          <a:p>
            <a:pPr algn="l" fontAlgn="base"/>
            <a:r>
              <a:rPr lang="en-US" altLang="zh-CN" sz="2000" b="1" i="0" dirty="0">
                <a:solidFill>
                  <a:srgbClr val="000000"/>
                </a:solidFill>
                <a:effectLst/>
              </a:rPr>
              <a:t>At the end of the workday, UN personnel are enjoying a drink in a bar. Oscar sees Jacques go to one of the rooms upstairs with a woman.</a:t>
            </a:r>
          </a:p>
        </p:txBody>
      </p:sp>
      <p:sp>
        <p:nvSpPr>
          <p:cNvPr id="8" name="CuadroTexto 7">
            <a:extLst>
              <a:ext uri="{FF2B5EF4-FFF2-40B4-BE49-F238E27FC236}">
                <a16:creationId xmlns:a16="http://schemas.microsoft.com/office/drawing/2014/main" id="{082EA7E1-2A9B-4B96-B51E-618E80A5BC34}"/>
              </a:ext>
            </a:extLst>
          </p:cNvPr>
          <p:cNvSpPr txBox="1"/>
          <p:nvPr/>
        </p:nvSpPr>
        <p:spPr>
          <a:xfrm>
            <a:off x="410157" y="402620"/>
            <a:ext cx="10184493" cy="523220"/>
          </a:xfrm>
          <a:prstGeom prst="rect">
            <a:avLst/>
          </a:prstGeom>
          <a:noFill/>
        </p:spPr>
        <p:txBody>
          <a:bodyPr wrap="square">
            <a:spAutoFit/>
          </a:bodyPr>
          <a:lstStyle/>
          <a:p>
            <a:r>
              <a:rPr lang="en-US" altLang="zh-CN" sz="2800" b="1" dirty="0">
                <a:solidFill>
                  <a:srgbClr val="00B0F0"/>
                </a:solidFill>
              </a:rPr>
              <a:t>Deciding to report sexual exploitation and abuse</a:t>
            </a:r>
            <a:endParaRPr lang="es-ES" sz="2800" b="1" dirty="0">
              <a:solidFill>
                <a:srgbClr val="00B0F0"/>
              </a:solidFill>
            </a:endParaRPr>
          </a:p>
        </p:txBody>
      </p:sp>
    </p:spTree>
    <p:extLst>
      <p:ext uri="{BB962C8B-B14F-4D97-AF65-F5344CB8AC3E}">
        <p14:creationId xmlns:p14="http://schemas.microsoft.com/office/powerpoint/2010/main" val="379972419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ropped">
            <a:extLst>
              <a:ext uri="{FF2B5EF4-FFF2-40B4-BE49-F238E27FC236}">
                <a16:creationId xmlns:a16="http://schemas.microsoft.com/office/drawing/2014/main" id="{053FB27D-6808-4419-938E-61579BDD4EA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9" t="18255" r="-89" b="27619"/>
          <a:stretch/>
        </p:blipFill>
        <p:spPr bwMode="auto">
          <a:xfrm>
            <a:off x="0" y="0"/>
            <a:ext cx="12192000" cy="3712029"/>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9C658EBD-41A2-4C91-AE52-4FB4FAE3AA9F}"/>
              </a:ext>
            </a:extLst>
          </p:cNvPr>
          <p:cNvSpPr txBox="1"/>
          <p:nvPr/>
        </p:nvSpPr>
        <p:spPr>
          <a:xfrm>
            <a:off x="390332" y="4767941"/>
            <a:ext cx="11255827" cy="707886"/>
          </a:xfrm>
          <a:prstGeom prst="rect">
            <a:avLst/>
          </a:prstGeom>
          <a:noFill/>
        </p:spPr>
        <p:txBody>
          <a:bodyPr wrap="square">
            <a:spAutoFit/>
          </a:bodyPr>
          <a:lstStyle/>
          <a:p>
            <a:pPr algn="l" fontAlgn="base"/>
            <a:r>
              <a:rPr lang="en-US" altLang="zh-CN" sz="2000" b="1" i="0" dirty="0">
                <a:solidFill>
                  <a:srgbClr val="000000"/>
                </a:solidFill>
                <a:effectLst/>
              </a:rPr>
              <a:t>Later on, Jacques comes out of the room with the woman. Jacques goes back to his group of UN friends at the bar.</a:t>
            </a:r>
          </a:p>
        </p:txBody>
      </p:sp>
      <p:sp>
        <p:nvSpPr>
          <p:cNvPr id="6" name="CuadroTexto 5">
            <a:extLst>
              <a:ext uri="{FF2B5EF4-FFF2-40B4-BE49-F238E27FC236}">
                <a16:creationId xmlns:a16="http://schemas.microsoft.com/office/drawing/2014/main" id="{789375B5-DCE7-46DE-AB86-EDC3A7CE2166}"/>
              </a:ext>
            </a:extLst>
          </p:cNvPr>
          <p:cNvSpPr txBox="1"/>
          <p:nvPr/>
        </p:nvSpPr>
        <p:spPr>
          <a:xfrm>
            <a:off x="390332" y="4009153"/>
            <a:ext cx="11673862" cy="523220"/>
          </a:xfrm>
          <a:prstGeom prst="rect">
            <a:avLst/>
          </a:prstGeom>
          <a:noFill/>
        </p:spPr>
        <p:txBody>
          <a:bodyPr wrap="square">
            <a:spAutoFit/>
          </a:bodyPr>
          <a:lstStyle/>
          <a:p>
            <a:r>
              <a:rPr lang="en-US" altLang="zh-CN" sz="2800" b="1" dirty="0">
                <a:solidFill>
                  <a:srgbClr val="00B0F0"/>
                </a:solidFill>
              </a:rPr>
              <a:t>Deciding to report sexual exploitation and abuse</a:t>
            </a:r>
          </a:p>
        </p:txBody>
      </p:sp>
    </p:spTree>
    <p:extLst>
      <p:ext uri="{BB962C8B-B14F-4D97-AF65-F5344CB8AC3E}">
        <p14:creationId xmlns:p14="http://schemas.microsoft.com/office/powerpoint/2010/main" val="194229526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9C658EBD-41A2-4C91-AE52-4FB4FAE3AA9F}"/>
              </a:ext>
            </a:extLst>
          </p:cNvPr>
          <p:cNvSpPr txBox="1"/>
          <p:nvPr/>
        </p:nvSpPr>
        <p:spPr>
          <a:xfrm>
            <a:off x="3396342" y="1647634"/>
            <a:ext cx="8545286" cy="830997"/>
          </a:xfrm>
          <a:prstGeom prst="rect">
            <a:avLst/>
          </a:prstGeom>
          <a:noFill/>
        </p:spPr>
        <p:txBody>
          <a:bodyPr wrap="square">
            <a:spAutoFit/>
          </a:bodyPr>
          <a:lstStyle/>
          <a:p>
            <a:pPr algn="l" fontAlgn="base"/>
            <a:r>
              <a:rPr lang="en-US" altLang="zh-CN" sz="2400" b="1" i="0" dirty="0">
                <a:solidFill>
                  <a:srgbClr val="000000"/>
                </a:solidFill>
                <a:effectLst/>
              </a:rPr>
              <a:t>Oscar is back in the office the next day. He can’t stop thinking about what he saw yesterday in the bar.</a:t>
            </a:r>
          </a:p>
        </p:txBody>
      </p:sp>
      <p:pic>
        <p:nvPicPr>
          <p:cNvPr id="37890" name="Picture 2" descr="Cropped">
            <a:extLst>
              <a:ext uri="{FF2B5EF4-FFF2-40B4-BE49-F238E27FC236}">
                <a16:creationId xmlns:a16="http://schemas.microsoft.com/office/drawing/2014/main" id="{DBE2ED0D-5C74-4F18-891A-3A25B375DC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029" y="1671638"/>
            <a:ext cx="9278257" cy="5219019"/>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72B40FAA-8AAA-4F32-81E6-B394F1CB3539}"/>
              </a:ext>
            </a:extLst>
          </p:cNvPr>
          <p:cNvSpPr txBox="1"/>
          <p:nvPr/>
        </p:nvSpPr>
        <p:spPr>
          <a:xfrm>
            <a:off x="382165" y="402620"/>
            <a:ext cx="10184493" cy="523220"/>
          </a:xfrm>
          <a:prstGeom prst="rect">
            <a:avLst/>
          </a:prstGeom>
          <a:noFill/>
        </p:spPr>
        <p:txBody>
          <a:bodyPr wrap="square">
            <a:spAutoFit/>
          </a:bodyPr>
          <a:lstStyle/>
          <a:p>
            <a:r>
              <a:rPr lang="en-US" altLang="zh-CN" sz="2800" b="1" dirty="0">
                <a:solidFill>
                  <a:srgbClr val="00B0F0"/>
                </a:solidFill>
              </a:rPr>
              <a:t>Deciding to report sexual exploitation and abuse</a:t>
            </a:r>
            <a:endParaRPr lang="es-ES" sz="2800" b="1" dirty="0">
              <a:solidFill>
                <a:srgbClr val="00B0F0"/>
              </a:solidFill>
            </a:endParaRPr>
          </a:p>
        </p:txBody>
      </p:sp>
    </p:spTree>
    <p:extLst>
      <p:ext uri="{BB962C8B-B14F-4D97-AF65-F5344CB8AC3E}">
        <p14:creationId xmlns:p14="http://schemas.microsoft.com/office/powerpoint/2010/main" val="114304147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C2AF923-39D6-45D1-999F-FE3694E30C28}"/>
              </a:ext>
            </a:extLst>
          </p:cNvPr>
          <p:cNvSpPr txBox="1"/>
          <p:nvPr/>
        </p:nvSpPr>
        <p:spPr>
          <a:xfrm>
            <a:off x="381000" y="1091978"/>
            <a:ext cx="11560628" cy="707886"/>
          </a:xfrm>
          <a:prstGeom prst="rect">
            <a:avLst/>
          </a:prstGeom>
          <a:noFill/>
        </p:spPr>
        <p:txBody>
          <a:bodyPr wrap="square">
            <a:spAutoFit/>
          </a:bodyPr>
          <a:lstStyle/>
          <a:p>
            <a:pPr algn="l" fontAlgn="base"/>
            <a:r>
              <a:rPr lang="en-US" altLang="zh-CN" sz="2000" b="1" i="0" dirty="0">
                <a:solidFill>
                  <a:srgbClr val="000000"/>
                </a:solidFill>
                <a:effectLst/>
              </a:rPr>
              <a:t>Should Oscar wait until he has more evidence that sexual exploitation and abuse has occurred before reporting it?</a:t>
            </a:r>
          </a:p>
        </p:txBody>
      </p:sp>
      <p:sp>
        <p:nvSpPr>
          <p:cNvPr id="5" name="CuadroTexto 4">
            <a:extLst>
              <a:ext uri="{FF2B5EF4-FFF2-40B4-BE49-F238E27FC236}">
                <a16:creationId xmlns:a16="http://schemas.microsoft.com/office/drawing/2014/main" id="{7A7ECE13-258A-4971-AB01-8056BE645F47}"/>
              </a:ext>
            </a:extLst>
          </p:cNvPr>
          <p:cNvSpPr txBox="1"/>
          <p:nvPr/>
        </p:nvSpPr>
        <p:spPr>
          <a:xfrm>
            <a:off x="942561" y="2153719"/>
            <a:ext cx="11560628" cy="1015663"/>
          </a:xfrm>
          <a:prstGeom prst="rect">
            <a:avLst/>
          </a:prstGeom>
          <a:noFill/>
        </p:spPr>
        <p:txBody>
          <a:bodyPr wrap="square">
            <a:spAutoFit/>
          </a:bodyPr>
          <a:lstStyle/>
          <a:p>
            <a:r>
              <a:rPr lang="es-ES" altLang="ja-JP" sz="2000" b="0" i="0" dirty="0">
                <a:solidFill>
                  <a:srgbClr val="000000"/>
                </a:solidFill>
                <a:effectLst/>
              </a:rPr>
              <a:t>Yes.</a:t>
            </a:r>
          </a:p>
          <a:p>
            <a:endParaRPr lang="es-ES" sz="2000" b="0" i="0" dirty="0">
              <a:solidFill>
                <a:srgbClr val="000000"/>
              </a:solidFill>
              <a:effectLst/>
            </a:endParaRPr>
          </a:p>
          <a:p>
            <a:r>
              <a:rPr lang="es-ES" altLang="ja-JP" sz="2000" b="0" i="0" dirty="0">
                <a:solidFill>
                  <a:srgbClr val="000000"/>
                </a:solidFill>
                <a:effectLst/>
              </a:rPr>
              <a:t>No.</a:t>
            </a:r>
            <a:endParaRPr lang="es-ES" sz="2000" dirty="0"/>
          </a:p>
        </p:txBody>
      </p:sp>
      <p:sp>
        <p:nvSpPr>
          <p:cNvPr id="8" name="CuadroTexto 7">
            <a:extLst>
              <a:ext uri="{FF2B5EF4-FFF2-40B4-BE49-F238E27FC236}">
                <a16:creationId xmlns:a16="http://schemas.microsoft.com/office/drawing/2014/main" id="{A0DECE40-39E0-422C-8BAF-4BCE442F3761}"/>
              </a:ext>
            </a:extLst>
          </p:cNvPr>
          <p:cNvSpPr txBox="1"/>
          <p:nvPr/>
        </p:nvSpPr>
        <p:spPr>
          <a:xfrm>
            <a:off x="406442" y="364930"/>
            <a:ext cx="6097772" cy="523220"/>
          </a:xfrm>
          <a:prstGeom prst="rect">
            <a:avLst/>
          </a:prstGeom>
          <a:noFill/>
        </p:spPr>
        <p:txBody>
          <a:bodyPr wrap="square">
            <a:spAutoFit/>
          </a:bodyPr>
          <a:lstStyle>
            <a:defPPr>
              <a:defRPr lang="es-ES"/>
            </a:defPPr>
            <a:lvl1pPr>
              <a:defRPr sz="2400" b="1">
                <a:solidFill>
                  <a:srgbClr val="0193DE"/>
                </a:solidFill>
              </a:defRPr>
            </a:lvl1pPr>
          </a:lstStyle>
          <a:p>
            <a:r>
              <a:rPr lang="es-ES" altLang="ja-JP" sz="2800" b="1" i="0" dirty="0" err="1">
                <a:solidFill>
                  <a:srgbClr val="00B0F0"/>
                </a:solidFill>
                <a:effectLst/>
                <a:latin typeface="+mj-lt"/>
              </a:rPr>
              <a:t>What</a:t>
            </a:r>
            <a:r>
              <a:rPr lang="es-ES" altLang="ja-JP" sz="2800" b="1" i="0" dirty="0">
                <a:solidFill>
                  <a:srgbClr val="00B0F0"/>
                </a:solidFill>
                <a:effectLst/>
                <a:latin typeface="+mj-lt"/>
              </a:rPr>
              <a:t> do </a:t>
            </a:r>
            <a:r>
              <a:rPr lang="es-ES" altLang="ja-JP" sz="2800" b="1" i="0" dirty="0" err="1">
                <a:solidFill>
                  <a:srgbClr val="00B0F0"/>
                </a:solidFill>
                <a:effectLst/>
                <a:latin typeface="+mj-lt"/>
              </a:rPr>
              <a:t>you</a:t>
            </a:r>
            <a:r>
              <a:rPr lang="es-ES" altLang="ja-JP" sz="2800" b="1" i="0" dirty="0">
                <a:solidFill>
                  <a:srgbClr val="00B0F0"/>
                </a:solidFill>
                <a:effectLst/>
                <a:latin typeface="+mj-lt"/>
              </a:rPr>
              <a:t> </a:t>
            </a:r>
            <a:r>
              <a:rPr lang="es-ES" altLang="ja-JP" sz="2800" b="1" i="0" dirty="0" err="1">
                <a:solidFill>
                  <a:srgbClr val="00B0F0"/>
                </a:solidFill>
                <a:effectLst/>
                <a:latin typeface="+mj-lt"/>
              </a:rPr>
              <a:t>think</a:t>
            </a:r>
            <a:r>
              <a:rPr lang="es-ES" altLang="ja-JP" sz="2800" b="1" i="0" dirty="0">
                <a:solidFill>
                  <a:srgbClr val="00B0F0"/>
                </a:solidFill>
                <a:effectLst/>
                <a:latin typeface="+mj-lt"/>
              </a:rPr>
              <a:t>? </a:t>
            </a:r>
            <a:endParaRPr lang="es-ES" sz="2800" dirty="0">
              <a:solidFill>
                <a:srgbClr val="00B0F0"/>
              </a:solidFill>
              <a:latin typeface="+mj-lt"/>
            </a:endParaRPr>
          </a:p>
        </p:txBody>
      </p:sp>
      <p:sp>
        <p:nvSpPr>
          <p:cNvPr id="9" name="Rectángulo 8">
            <a:extLst>
              <a:ext uri="{FF2B5EF4-FFF2-40B4-BE49-F238E27FC236}">
                <a16:creationId xmlns:a16="http://schemas.microsoft.com/office/drawing/2014/main" id="{6D5DA511-A5BB-41A6-88B9-1E80557DE07B}"/>
              </a:ext>
            </a:extLst>
          </p:cNvPr>
          <p:cNvSpPr>
            <a:spLocks noChangeAspect="1"/>
          </p:cNvSpPr>
          <p:nvPr/>
        </p:nvSpPr>
        <p:spPr>
          <a:xfrm>
            <a:off x="512175" y="2243340"/>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ángulo 9">
            <a:extLst>
              <a:ext uri="{FF2B5EF4-FFF2-40B4-BE49-F238E27FC236}">
                <a16:creationId xmlns:a16="http://schemas.microsoft.com/office/drawing/2014/main" id="{EDF49090-0016-4418-9B71-F8D3213A0F8B}"/>
              </a:ext>
            </a:extLst>
          </p:cNvPr>
          <p:cNvSpPr>
            <a:spLocks noChangeAspect="1"/>
          </p:cNvSpPr>
          <p:nvPr/>
        </p:nvSpPr>
        <p:spPr>
          <a:xfrm>
            <a:off x="512175" y="2850027"/>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CuadroTexto 13">
            <a:extLst>
              <a:ext uri="{FF2B5EF4-FFF2-40B4-BE49-F238E27FC236}">
                <a16:creationId xmlns:a16="http://schemas.microsoft.com/office/drawing/2014/main" id="{0CB489A4-7A1F-43E1-AD91-CD7F02C3483E}"/>
              </a:ext>
            </a:extLst>
          </p:cNvPr>
          <p:cNvSpPr txBox="1"/>
          <p:nvPr/>
        </p:nvSpPr>
        <p:spPr>
          <a:xfrm>
            <a:off x="426450" y="3696374"/>
            <a:ext cx="11560628" cy="1015663"/>
          </a:xfrm>
          <a:prstGeom prst="rect">
            <a:avLst/>
          </a:prstGeom>
          <a:noFill/>
        </p:spPr>
        <p:txBody>
          <a:bodyPr wrap="square">
            <a:spAutoFit/>
          </a:bodyPr>
          <a:lstStyle/>
          <a:p>
            <a:pPr algn="l" fontAlgn="base"/>
            <a:r>
              <a:rPr lang="en-US" altLang="zh-CN" sz="2000" b="1" i="0" dirty="0">
                <a:solidFill>
                  <a:srgbClr val="000000"/>
                </a:solidFill>
                <a:effectLst/>
              </a:rPr>
              <a:t>Oscar has decided to report his suspicion that sexual exploitation and abuse may have occurred. Can he make an anonymous complaint?</a:t>
            </a:r>
          </a:p>
          <a:p>
            <a:pPr algn="l" fontAlgn="base"/>
            <a:endParaRPr lang="en-US" altLang="zh-CN" sz="2000" b="1" i="0" dirty="0">
              <a:solidFill>
                <a:srgbClr val="000000"/>
              </a:solidFill>
              <a:effectLst/>
            </a:endParaRPr>
          </a:p>
        </p:txBody>
      </p:sp>
      <p:sp>
        <p:nvSpPr>
          <p:cNvPr id="15" name="CuadroTexto 14">
            <a:extLst>
              <a:ext uri="{FF2B5EF4-FFF2-40B4-BE49-F238E27FC236}">
                <a16:creationId xmlns:a16="http://schemas.microsoft.com/office/drawing/2014/main" id="{D5AF2B08-72C2-49FE-A548-2B3FB3DEFF6E}"/>
              </a:ext>
            </a:extLst>
          </p:cNvPr>
          <p:cNvSpPr txBox="1"/>
          <p:nvPr/>
        </p:nvSpPr>
        <p:spPr>
          <a:xfrm>
            <a:off x="942561" y="4712037"/>
            <a:ext cx="11560628" cy="1015663"/>
          </a:xfrm>
          <a:prstGeom prst="rect">
            <a:avLst/>
          </a:prstGeom>
          <a:noFill/>
        </p:spPr>
        <p:txBody>
          <a:bodyPr wrap="square">
            <a:spAutoFit/>
          </a:bodyPr>
          <a:lstStyle/>
          <a:p>
            <a:r>
              <a:rPr lang="es-ES" altLang="ja-JP" sz="2000" b="0" i="0" dirty="0">
                <a:solidFill>
                  <a:srgbClr val="000000"/>
                </a:solidFill>
                <a:effectLst/>
              </a:rPr>
              <a:t>Yes.</a:t>
            </a:r>
          </a:p>
          <a:p>
            <a:endParaRPr lang="es-ES" sz="2000" b="0" i="0" dirty="0">
              <a:solidFill>
                <a:srgbClr val="000000"/>
              </a:solidFill>
              <a:effectLst/>
            </a:endParaRPr>
          </a:p>
          <a:p>
            <a:r>
              <a:rPr lang="es-ES" altLang="ja-JP" sz="2000" b="0" i="0" dirty="0">
                <a:solidFill>
                  <a:srgbClr val="000000"/>
                </a:solidFill>
                <a:effectLst/>
              </a:rPr>
              <a:t>No.</a:t>
            </a:r>
            <a:endParaRPr lang="es-ES" sz="2000" dirty="0"/>
          </a:p>
        </p:txBody>
      </p:sp>
      <p:sp>
        <p:nvSpPr>
          <p:cNvPr id="16" name="Rectángulo 15">
            <a:extLst>
              <a:ext uri="{FF2B5EF4-FFF2-40B4-BE49-F238E27FC236}">
                <a16:creationId xmlns:a16="http://schemas.microsoft.com/office/drawing/2014/main" id="{E1675699-536E-49F6-B11F-0EE2293A5112}"/>
              </a:ext>
            </a:extLst>
          </p:cNvPr>
          <p:cNvSpPr>
            <a:spLocks noChangeAspect="1"/>
          </p:cNvSpPr>
          <p:nvPr/>
        </p:nvSpPr>
        <p:spPr>
          <a:xfrm>
            <a:off x="495506" y="4806137"/>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a:extLst>
              <a:ext uri="{FF2B5EF4-FFF2-40B4-BE49-F238E27FC236}">
                <a16:creationId xmlns:a16="http://schemas.microsoft.com/office/drawing/2014/main" id="{C6A0D0C4-2900-4450-A5BB-B613E4068AEF}"/>
              </a:ext>
            </a:extLst>
          </p:cNvPr>
          <p:cNvSpPr>
            <a:spLocks noChangeAspect="1"/>
          </p:cNvSpPr>
          <p:nvPr/>
        </p:nvSpPr>
        <p:spPr>
          <a:xfrm>
            <a:off x="475911" y="5376309"/>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25112209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7F6F0EB1-4C4D-4F89-88FE-BB4982D68450}"/>
              </a:ext>
            </a:extLst>
          </p:cNvPr>
          <p:cNvSpPr>
            <a:spLocks noChangeAspect="1"/>
          </p:cNvSpPr>
          <p:nvPr/>
        </p:nvSpPr>
        <p:spPr>
          <a:xfrm>
            <a:off x="507553" y="2781825"/>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ángulo 7">
            <a:extLst>
              <a:ext uri="{FF2B5EF4-FFF2-40B4-BE49-F238E27FC236}">
                <a16:creationId xmlns:a16="http://schemas.microsoft.com/office/drawing/2014/main" id="{41594F99-AA81-478B-A7FA-2EE3B9F1359A}"/>
              </a:ext>
            </a:extLst>
          </p:cNvPr>
          <p:cNvSpPr>
            <a:spLocks noChangeAspect="1"/>
          </p:cNvSpPr>
          <p:nvPr/>
        </p:nvSpPr>
        <p:spPr>
          <a:xfrm>
            <a:off x="507553" y="3433669"/>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CuadroTexto 8">
            <a:extLst>
              <a:ext uri="{FF2B5EF4-FFF2-40B4-BE49-F238E27FC236}">
                <a16:creationId xmlns:a16="http://schemas.microsoft.com/office/drawing/2014/main" id="{D61B7FCB-7A57-4936-A848-9DE7470CCD92}"/>
              </a:ext>
            </a:extLst>
          </p:cNvPr>
          <p:cNvSpPr txBox="1"/>
          <p:nvPr/>
        </p:nvSpPr>
        <p:spPr>
          <a:xfrm>
            <a:off x="406442" y="1275021"/>
            <a:ext cx="11560628" cy="1015663"/>
          </a:xfrm>
          <a:prstGeom prst="rect">
            <a:avLst/>
          </a:prstGeom>
          <a:noFill/>
        </p:spPr>
        <p:txBody>
          <a:bodyPr wrap="square">
            <a:spAutoFit/>
          </a:bodyPr>
          <a:lstStyle/>
          <a:p>
            <a:pPr algn="l" fontAlgn="base"/>
            <a:r>
              <a:rPr lang="en-US" altLang="zh-CN" sz="2000" b="1" i="0" dirty="0">
                <a:solidFill>
                  <a:srgbClr val="000000"/>
                </a:solidFill>
                <a:effectLst/>
              </a:rPr>
              <a:t>Oscar reported his suspicion that sexual exploitation and abuse may have occurred in good faith. A subsequent investigation concludes that sexual exploitation and abuse did not occur. Has Oscar violated UN standards of conduct?</a:t>
            </a:r>
          </a:p>
        </p:txBody>
      </p:sp>
      <p:sp>
        <p:nvSpPr>
          <p:cNvPr id="13" name="CuadroTexto 12">
            <a:extLst>
              <a:ext uri="{FF2B5EF4-FFF2-40B4-BE49-F238E27FC236}">
                <a16:creationId xmlns:a16="http://schemas.microsoft.com/office/drawing/2014/main" id="{993C5EB3-ABD4-40EE-ADEB-EFF92758B380}"/>
              </a:ext>
            </a:extLst>
          </p:cNvPr>
          <p:cNvSpPr txBox="1"/>
          <p:nvPr/>
        </p:nvSpPr>
        <p:spPr>
          <a:xfrm>
            <a:off x="964095" y="2747129"/>
            <a:ext cx="11356085" cy="1015663"/>
          </a:xfrm>
          <a:prstGeom prst="rect">
            <a:avLst/>
          </a:prstGeom>
          <a:noFill/>
        </p:spPr>
        <p:txBody>
          <a:bodyPr wrap="square">
            <a:spAutoFit/>
          </a:bodyPr>
          <a:lstStyle/>
          <a:p>
            <a:r>
              <a:rPr lang="es-ES" altLang="ja-JP" sz="2000" b="0" i="0" dirty="0">
                <a:solidFill>
                  <a:srgbClr val="000000"/>
                </a:solidFill>
                <a:effectLst/>
              </a:rPr>
              <a:t>Yes.</a:t>
            </a:r>
          </a:p>
          <a:p>
            <a:endParaRPr lang="es-ES" sz="2000" b="0" i="0" dirty="0">
              <a:solidFill>
                <a:srgbClr val="000000"/>
              </a:solidFill>
              <a:effectLst/>
            </a:endParaRPr>
          </a:p>
          <a:p>
            <a:r>
              <a:rPr lang="es-ES" altLang="ja-JP" sz="2000" b="0" i="0" dirty="0">
                <a:solidFill>
                  <a:srgbClr val="000000"/>
                </a:solidFill>
                <a:effectLst/>
              </a:rPr>
              <a:t>No.</a:t>
            </a:r>
            <a:endParaRPr lang="es-ES" sz="2000" dirty="0"/>
          </a:p>
        </p:txBody>
      </p:sp>
      <p:sp>
        <p:nvSpPr>
          <p:cNvPr id="2" name="CuadroTexto 7">
            <a:extLst>
              <a:ext uri="{FF2B5EF4-FFF2-40B4-BE49-F238E27FC236}">
                <a16:creationId xmlns:a16="http://schemas.microsoft.com/office/drawing/2014/main" id="{8617645B-CD14-2B45-2491-BE82AE01452B}"/>
              </a:ext>
            </a:extLst>
          </p:cNvPr>
          <p:cNvSpPr txBox="1"/>
          <p:nvPr/>
        </p:nvSpPr>
        <p:spPr>
          <a:xfrm>
            <a:off x="406442" y="364930"/>
            <a:ext cx="6097772" cy="523220"/>
          </a:xfrm>
          <a:prstGeom prst="rect">
            <a:avLst/>
          </a:prstGeom>
          <a:noFill/>
        </p:spPr>
        <p:txBody>
          <a:bodyPr wrap="square">
            <a:spAutoFit/>
          </a:bodyPr>
          <a:lstStyle>
            <a:defPPr>
              <a:defRPr lang="es-ES"/>
            </a:defPPr>
            <a:lvl1pPr>
              <a:defRPr sz="2400" b="1">
                <a:solidFill>
                  <a:srgbClr val="0193DE"/>
                </a:solidFill>
              </a:defRPr>
            </a:lvl1pPr>
          </a:lstStyle>
          <a:p>
            <a:r>
              <a:rPr lang="es-ES" altLang="ja-JP" sz="2800" b="1" i="0" dirty="0" err="1">
                <a:solidFill>
                  <a:srgbClr val="00B0F0"/>
                </a:solidFill>
                <a:effectLst/>
                <a:latin typeface="+mj-lt"/>
              </a:rPr>
              <a:t>What</a:t>
            </a:r>
            <a:r>
              <a:rPr lang="es-ES" altLang="ja-JP" sz="2800" b="1" i="0" dirty="0">
                <a:solidFill>
                  <a:srgbClr val="00B0F0"/>
                </a:solidFill>
                <a:effectLst/>
                <a:latin typeface="+mj-lt"/>
              </a:rPr>
              <a:t> do </a:t>
            </a:r>
            <a:r>
              <a:rPr lang="es-ES" altLang="ja-JP" sz="2800" b="1" i="0" dirty="0" err="1">
                <a:solidFill>
                  <a:srgbClr val="00B0F0"/>
                </a:solidFill>
                <a:effectLst/>
                <a:latin typeface="+mj-lt"/>
              </a:rPr>
              <a:t>you</a:t>
            </a:r>
            <a:r>
              <a:rPr lang="es-ES" altLang="ja-JP" sz="2800" b="1" i="0" dirty="0">
                <a:solidFill>
                  <a:srgbClr val="00B0F0"/>
                </a:solidFill>
                <a:effectLst/>
                <a:latin typeface="+mj-lt"/>
              </a:rPr>
              <a:t> </a:t>
            </a:r>
            <a:r>
              <a:rPr lang="es-ES" altLang="ja-JP" sz="2800" b="1" i="0" dirty="0" err="1">
                <a:solidFill>
                  <a:srgbClr val="00B0F0"/>
                </a:solidFill>
                <a:effectLst/>
                <a:latin typeface="+mj-lt"/>
              </a:rPr>
              <a:t>think</a:t>
            </a:r>
            <a:r>
              <a:rPr lang="es-ES" altLang="ja-JP" sz="2800" b="1" i="0" dirty="0">
                <a:solidFill>
                  <a:srgbClr val="00B0F0"/>
                </a:solidFill>
                <a:effectLst/>
                <a:latin typeface="+mj-lt"/>
              </a:rPr>
              <a:t>? </a:t>
            </a:r>
            <a:endParaRPr lang="es-ES" sz="2800" dirty="0">
              <a:solidFill>
                <a:srgbClr val="00B0F0"/>
              </a:solidFill>
              <a:latin typeface="+mj-lt"/>
            </a:endParaRPr>
          </a:p>
        </p:txBody>
      </p:sp>
    </p:spTree>
    <p:extLst>
      <p:ext uri="{BB962C8B-B14F-4D97-AF65-F5344CB8AC3E}">
        <p14:creationId xmlns:p14="http://schemas.microsoft.com/office/powerpoint/2010/main" val="39951424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A45A9D0-BC84-4C56-A5AA-42B57B3A65EF}"/>
              </a:ext>
            </a:extLst>
          </p:cNvPr>
          <p:cNvSpPr txBox="1"/>
          <p:nvPr/>
        </p:nvSpPr>
        <p:spPr>
          <a:xfrm>
            <a:off x="408992" y="190385"/>
            <a:ext cx="9997895" cy="954107"/>
          </a:xfrm>
          <a:prstGeom prst="rect">
            <a:avLst/>
          </a:prstGeom>
          <a:noFill/>
        </p:spPr>
        <p:txBody>
          <a:bodyPr wrap="square">
            <a:spAutoFit/>
          </a:bodyPr>
          <a:lstStyle/>
          <a:p>
            <a:pPr rtl="1"/>
            <a:r>
              <a:rPr lang="en-US" altLang="zh-CN" sz="2800" b="1" i="0" dirty="0">
                <a:solidFill>
                  <a:srgbClr val="00B0F0"/>
                </a:solidFill>
                <a:effectLst/>
              </a:rPr>
              <a:t>Who investigates sexual exploitation and abuse by UN personnel? </a:t>
            </a:r>
            <a:endParaRPr lang="es-ES" sz="2800" b="1" dirty="0">
              <a:solidFill>
                <a:srgbClr val="00B0F0"/>
              </a:solidFill>
            </a:endParaRPr>
          </a:p>
        </p:txBody>
      </p:sp>
      <p:sp>
        <p:nvSpPr>
          <p:cNvPr id="6" name="CuadroTexto 5">
            <a:extLst>
              <a:ext uri="{FF2B5EF4-FFF2-40B4-BE49-F238E27FC236}">
                <a16:creationId xmlns:a16="http://schemas.microsoft.com/office/drawing/2014/main" id="{FCEBF2BA-CFD7-4E8A-9047-A78ACC0C2308}"/>
              </a:ext>
            </a:extLst>
          </p:cNvPr>
          <p:cNvSpPr txBox="1"/>
          <p:nvPr/>
        </p:nvSpPr>
        <p:spPr>
          <a:xfrm>
            <a:off x="217712" y="3936164"/>
            <a:ext cx="11517085" cy="830997"/>
          </a:xfrm>
          <a:prstGeom prst="rect">
            <a:avLst/>
          </a:prstGeom>
          <a:noFill/>
        </p:spPr>
        <p:txBody>
          <a:bodyPr wrap="square">
            <a:spAutoFit/>
          </a:bodyPr>
          <a:lstStyle/>
          <a:p>
            <a:pPr algn="ctr"/>
            <a:r>
              <a:rPr lang="en-US" altLang="zh-CN" sz="2400" b="1" i="0" dirty="0">
                <a:solidFill>
                  <a:srgbClr val="000000"/>
                </a:solidFill>
                <a:effectLst/>
              </a:rPr>
              <a:t>So, what happens after an allegation of sexual exploitation and abuse by UN personnel is reported to the UN? Is an investigation launched?</a:t>
            </a:r>
            <a:endParaRPr lang="fr-FR" sz="2400" b="1" i="0" dirty="0">
              <a:solidFill>
                <a:srgbClr val="000000"/>
              </a:solidFill>
              <a:effectLst/>
            </a:endParaRPr>
          </a:p>
        </p:txBody>
      </p:sp>
      <p:pic>
        <p:nvPicPr>
          <p:cNvPr id="38914" name="Picture 2" descr="Cropped">
            <a:extLst>
              <a:ext uri="{FF2B5EF4-FFF2-40B4-BE49-F238E27FC236}">
                <a16:creationId xmlns:a16="http://schemas.microsoft.com/office/drawing/2014/main" id="{08F045C8-5C5A-496A-87EF-29DC4B57DC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3755" y="1524000"/>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54587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6E8B8CE1-02FE-4F50-9FB7-474C8C9BEC8B}"/>
              </a:ext>
            </a:extLst>
          </p:cNvPr>
          <p:cNvSpPr txBox="1"/>
          <p:nvPr/>
        </p:nvSpPr>
        <p:spPr>
          <a:xfrm>
            <a:off x="407811" y="1788003"/>
            <a:ext cx="11538856" cy="2308324"/>
          </a:xfrm>
          <a:prstGeom prst="rect">
            <a:avLst/>
          </a:prstGeom>
          <a:noFill/>
        </p:spPr>
        <p:txBody>
          <a:bodyPr wrap="square">
            <a:spAutoFit/>
          </a:bodyPr>
          <a:lstStyle/>
          <a:p>
            <a:pPr algn="l" fontAlgn="base"/>
            <a:r>
              <a:rPr lang="es-ES" altLang="zh-CN" b="1" i="0" dirty="0" err="1">
                <a:solidFill>
                  <a:srgbClr val="000000"/>
                </a:solidFill>
                <a:effectLst/>
                <a:latin typeface="Roboto" panose="02000000000000000000" pitchFamily="2" charset="0"/>
              </a:rPr>
              <a:t>All</a:t>
            </a:r>
            <a:r>
              <a:rPr lang="es-ES" altLang="zh-CN" b="1" i="0" dirty="0">
                <a:solidFill>
                  <a:srgbClr val="000000"/>
                </a:solidFill>
                <a:effectLst/>
                <a:latin typeface="Roboto" panose="02000000000000000000" pitchFamily="2" charset="0"/>
              </a:rPr>
              <a:t> UN </a:t>
            </a:r>
            <a:r>
              <a:rPr lang="es-ES" altLang="zh-CN" b="1" i="0" dirty="0" err="1">
                <a:solidFill>
                  <a:srgbClr val="000000"/>
                </a:solidFill>
                <a:effectLst/>
                <a:latin typeface="Roboto" panose="02000000000000000000" pitchFamily="2" charset="0"/>
              </a:rPr>
              <a:t>uniformed</a:t>
            </a:r>
            <a:r>
              <a:rPr lang="es-ES" altLang="zh-CN" b="1" i="0" dirty="0">
                <a:solidFill>
                  <a:srgbClr val="000000"/>
                </a:solidFill>
                <a:effectLst/>
                <a:latin typeface="Roboto" panose="02000000000000000000" pitchFamily="2" charset="0"/>
              </a:rPr>
              <a:t> </a:t>
            </a:r>
            <a:r>
              <a:rPr lang="es-ES" altLang="zh-CN" b="1" i="0" dirty="0" err="1">
                <a:solidFill>
                  <a:srgbClr val="000000"/>
                </a:solidFill>
                <a:effectLst/>
                <a:latin typeface="Roboto" panose="02000000000000000000" pitchFamily="2" charset="0"/>
              </a:rPr>
              <a:t>personnel</a:t>
            </a:r>
            <a:endParaRPr lang="es-ES" altLang="zh-CN" b="1" i="0" dirty="0">
              <a:solidFill>
                <a:srgbClr val="000000"/>
              </a:solidFill>
              <a:effectLst/>
              <a:latin typeface="Roboto" panose="02000000000000000000" pitchFamily="2" charset="0"/>
            </a:endParaRPr>
          </a:p>
          <a:p>
            <a:pPr algn="l" fontAlgn="base"/>
            <a:br>
              <a:rPr lang="ru-RU" b="0" i="0" dirty="0">
                <a:solidFill>
                  <a:srgbClr val="000000"/>
                </a:solidFill>
                <a:effectLst/>
                <a:latin typeface="Roboto" panose="02000000000000000000" pitchFamily="2" charset="0"/>
              </a:rPr>
            </a:br>
            <a:r>
              <a:rPr lang="en-US" altLang="zh-CN" b="0" i="0" dirty="0">
                <a:solidFill>
                  <a:srgbClr val="000000"/>
                </a:solidFill>
                <a:effectLst/>
              </a:rPr>
              <a:t>All UN uniformed personnel including:</a:t>
            </a:r>
          </a:p>
          <a:p>
            <a:pPr algn="l" fontAlgn="base"/>
            <a:endParaRPr lang="en-US" altLang="zh-CN" b="0" i="0" dirty="0">
              <a:solidFill>
                <a:srgbClr val="000000"/>
              </a:solidFill>
              <a:effectLst/>
            </a:endParaRPr>
          </a:p>
          <a:p>
            <a:pPr marL="285750" indent="-285750" algn="l" fontAlgn="base">
              <a:buFont typeface="Arial" panose="020B0604020202020204" pitchFamily="34" charset="0"/>
              <a:buChar char="•"/>
            </a:pPr>
            <a:r>
              <a:rPr lang="en-US" altLang="zh-CN" b="0" i="0" dirty="0">
                <a:solidFill>
                  <a:srgbClr val="000000"/>
                </a:solidFill>
                <a:effectLst/>
              </a:rPr>
              <a:t>Members of national military contingents.</a:t>
            </a:r>
          </a:p>
          <a:p>
            <a:pPr marL="285750" indent="-285750" algn="l" fontAlgn="base">
              <a:buFont typeface="Arial" panose="020B0604020202020204" pitchFamily="34" charset="0"/>
              <a:buChar char="•"/>
            </a:pPr>
            <a:r>
              <a:rPr lang="en-US" altLang="zh-CN" b="0" i="0" dirty="0">
                <a:solidFill>
                  <a:srgbClr val="000000"/>
                </a:solidFill>
                <a:effectLst/>
              </a:rPr>
              <a:t>Members of national formed police units (FPU).</a:t>
            </a:r>
          </a:p>
          <a:p>
            <a:pPr marL="285750" indent="-285750" algn="l" fontAlgn="base">
              <a:buFont typeface="Arial" panose="020B0604020202020204" pitchFamily="34" charset="0"/>
              <a:buChar char="•"/>
            </a:pPr>
            <a:r>
              <a:rPr lang="en-US" altLang="zh-CN" b="0" i="0" dirty="0">
                <a:solidFill>
                  <a:srgbClr val="000000"/>
                </a:solidFill>
                <a:effectLst/>
              </a:rPr>
              <a:t>UN personnel with the legal status of experts on mission, which includes UN police officers (UNPOL), corrections officers, military observers (UNMO) and  military liaison officers.</a:t>
            </a:r>
            <a:endParaRPr lang="es-ES" b="1" dirty="0"/>
          </a:p>
        </p:txBody>
      </p:sp>
      <p:sp>
        <p:nvSpPr>
          <p:cNvPr id="7" name="CuadroTexto 6">
            <a:extLst>
              <a:ext uri="{FF2B5EF4-FFF2-40B4-BE49-F238E27FC236}">
                <a16:creationId xmlns:a16="http://schemas.microsoft.com/office/drawing/2014/main" id="{7C928D3A-13F1-4669-A493-75A363F410EA}"/>
              </a:ext>
            </a:extLst>
          </p:cNvPr>
          <p:cNvSpPr txBox="1"/>
          <p:nvPr/>
        </p:nvSpPr>
        <p:spPr>
          <a:xfrm>
            <a:off x="407811" y="382624"/>
            <a:ext cx="9675808" cy="954107"/>
          </a:xfrm>
          <a:prstGeom prst="rect">
            <a:avLst/>
          </a:prstGeom>
          <a:noFill/>
        </p:spPr>
        <p:txBody>
          <a:bodyPr wrap="square">
            <a:spAutoFit/>
          </a:bodyPr>
          <a:lstStyle/>
          <a:p>
            <a:r>
              <a:rPr lang="en-US" altLang="zh-CN" sz="2800" b="1" i="0" dirty="0">
                <a:solidFill>
                  <a:srgbClr val="00B0F0"/>
                </a:solidFill>
                <a:effectLst/>
                <a:ea typeface="Roboto" panose="02000000000000000000" pitchFamily="2" charset="0"/>
                <a:cs typeface="Roboto" panose="02000000000000000000" pitchFamily="2" charset="0"/>
              </a:rPr>
              <a:t>Full listing of who is required to follow the UN standards of conduct</a:t>
            </a:r>
            <a:endParaRPr lang="es-ES" sz="2800" dirty="0">
              <a:solidFill>
                <a:srgbClr val="00B0F0"/>
              </a:solidFill>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63247254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ropped">
            <a:extLst>
              <a:ext uri="{FF2B5EF4-FFF2-40B4-BE49-F238E27FC236}">
                <a16:creationId xmlns:a16="http://schemas.microsoft.com/office/drawing/2014/main" id="{D44DCAD3-20D8-4B7B-BE40-752F378C9B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668" y="2019832"/>
            <a:ext cx="5010375" cy="2818336"/>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79274282-591E-4271-8DEB-FE9751C78B16}"/>
              </a:ext>
            </a:extLst>
          </p:cNvPr>
          <p:cNvSpPr txBox="1"/>
          <p:nvPr/>
        </p:nvSpPr>
        <p:spPr>
          <a:xfrm>
            <a:off x="5408549" y="1836433"/>
            <a:ext cx="6510783" cy="4370427"/>
          </a:xfrm>
          <a:prstGeom prst="rect">
            <a:avLst/>
          </a:prstGeom>
          <a:noFill/>
        </p:spPr>
        <p:txBody>
          <a:bodyPr wrap="square">
            <a:spAutoFit/>
          </a:bodyPr>
          <a:lstStyle/>
          <a:p>
            <a:pPr fontAlgn="base"/>
            <a:r>
              <a:rPr lang="es-ES" altLang="zh-CN" sz="2000" b="1" dirty="0" err="1">
                <a:solidFill>
                  <a:srgbClr val="000000"/>
                </a:solidFill>
              </a:rPr>
              <a:t>Malik´s</a:t>
            </a:r>
            <a:r>
              <a:rPr lang="es-ES" altLang="zh-CN" sz="2000" b="1" dirty="0">
                <a:solidFill>
                  <a:srgbClr val="000000"/>
                </a:solidFill>
              </a:rPr>
              <a:t> </a:t>
            </a:r>
            <a:r>
              <a:rPr lang="es-ES" altLang="zh-CN" sz="2000" b="1" dirty="0" err="1">
                <a:solidFill>
                  <a:srgbClr val="000000"/>
                </a:solidFill>
              </a:rPr>
              <a:t>answer</a:t>
            </a:r>
            <a:endParaRPr lang="es-ES" altLang="zh-CN" sz="2000" b="1" dirty="0">
              <a:solidFill>
                <a:srgbClr val="000000"/>
              </a:solidFill>
            </a:endParaRPr>
          </a:p>
          <a:p>
            <a:pPr fontAlgn="base"/>
            <a:endParaRPr lang="es-ES" dirty="0">
              <a:solidFill>
                <a:srgbClr val="000000"/>
              </a:solidFill>
            </a:endParaRPr>
          </a:p>
          <a:p>
            <a:pPr algn="l" fontAlgn="base"/>
            <a:r>
              <a:rPr lang="en-US" altLang="zh-CN" sz="1600" b="0" i="0" dirty="0">
                <a:solidFill>
                  <a:srgbClr val="000000"/>
                </a:solidFill>
                <a:effectLst/>
              </a:rPr>
              <a:t>Yes, an investigation must be conducted immediately. UN troop-contributing countries are responsible for investigating members of their national military contingents. </a:t>
            </a:r>
          </a:p>
          <a:p>
            <a:pPr algn="l" fontAlgn="base"/>
            <a:endParaRPr lang="en-US" altLang="zh-CN" sz="1600" b="0" i="0" dirty="0">
              <a:solidFill>
                <a:srgbClr val="000000"/>
              </a:solidFill>
              <a:effectLst/>
            </a:endParaRPr>
          </a:p>
          <a:p>
            <a:pPr algn="l" fontAlgn="base"/>
            <a:r>
              <a:rPr lang="en-US" altLang="zh-CN" sz="1600" b="1" i="0" dirty="0">
                <a:solidFill>
                  <a:srgbClr val="00B0F0"/>
                </a:solidFill>
                <a:effectLst/>
              </a:rPr>
              <a:t>Example: </a:t>
            </a:r>
          </a:p>
          <a:p>
            <a:pPr algn="l" fontAlgn="base"/>
            <a:endParaRPr lang="en-US" altLang="zh-CN" sz="1600" b="0" i="0" dirty="0">
              <a:solidFill>
                <a:srgbClr val="000000"/>
              </a:solidFill>
              <a:effectLst/>
            </a:endParaRPr>
          </a:p>
          <a:p>
            <a:pPr algn="l" fontAlgn="base"/>
            <a:r>
              <a:rPr lang="en-US" altLang="zh-CN" sz="1600" b="0" i="0" dirty="0">
                <a:solidFill>
                  <a:srgbClr val="000000"/>
                </a:solidFill>
                <a:effectLst/>
              </a:rPr>
              <a:t>Troop-contributing countries are expected to complete an investigation into an allegation of sexual exploitation and abuse within six months, save in exceptional circumstances. If a troop-contributing country is unable or unwilling to launch its own investigation, then the UN can investigate instead. If a troop- or police-contributing country has not taken appropriate steps to investigate allegations of sexual exploitation and abuse involving its personnel, the UN may replace all of that country’s military units and/or formed police units with those from a different country.</a:t>
            </a:r>
            <a:endParaRPr lang="fr-FR" sz="1600" i="0" dirty="0">
              <a:solidFill>
                <a:srgbClr val="000000"/>
              </a:solidFill>
              <a:effectLst/>
            </a:endParaRPr>
          </a:p>
        </p:txBody>
      </p:sp>
      <p:sp>
        <p:nvSpPr>
          <p:cNvPr id="8" name="CuadroTexto 7">
            <a:extLst>
              <a:ext uri="{FF2B5EF4-FFF2-40B4-BE49-F238E27FC236}">
                <a16:creationId xmlns:a16="http://schemas.microsoft.com/office/drawing/2014/main" id="{1F1626DE-DF0A-4C50-BA6F-19E3679F6F55}"/>
              </a:ext>
            </a:extLst>
          </p:cNvPr>
          <p:cNvSpPr txBox="1"/>
          <p:nvPr/>
        </p:nvSpPr>
        <p:spPr>
          <a:xfrm>
            <a:off x="409602" y="174086"/>
            <a:ext cx="9997895" cy="954107"/>
          </a:xfrm>
          <a:prstGeom prst="rect">
            <a:avLst/>
          </a:prstGeom>
          <a:noFill/>
        </p:spPr>
        <p:txBody>
          <a:bodyPr wrap="square">
            <a:spAutoFit/>
          </a:bodyPr>
          <a:lstStyle/>
          <a:p>
            <a:pPr rtl="1"/>
            <a:r>
              <a:rPr lang="en-US" altLang="zh-CN" sz="2800" b="1" i="0" dirty="0">
                <a:solidFill>
                  <a:srgbClr val="009EDB"/>
                </a:solidFill>
                <a:effectLst/>
              </a:rPr>
              <a:t>Who investigates sexual exploitation and abuse by UN personnel? </a:t>
            </a:r>
            <a:endParaRPr lang="es-ES" sz="2800" b="1" dirty="0">
              <a:solidFill>
                <a:srgbClr val="0193DE"/>
              </a:solidFill>
            </a:endParaRPr>
          </a:p>
        </p:txBody>
      </p:sp>
    </p:spTree>
    <p:extLst>
      <p:ext uri="{BB962C8B-B14F-4D97-AF65-F5344CB8AC3E}">
        <p14:creationId xmlns:p14="http://schemas.microsoft.com/office/powerpoint/2010/main" val="386806109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79274282-591E-4271-8DEB-FE9751C78B16}"/>
              </a:ext>
            </a:extLst>
          </p:cNvPr>
          <p:cNvSpPr txBox="1"/>
          <p:nvPr/>
        </p:nvSpPr>
        <p:spPr>
          <a:xfrm>
            <a:off x="332012" y="1277488"/>
            <a:ext cx="11527971" cy="2031325"/>
          </a:xfrm>
          <a:prstGeom prst="rect">
            <a:avLst/>
          </a:prstGeom>
          <a:noFill/>
        </p:spPr>
        <p:txBody>
          <a:bodyPr wrap="square">
            <a:spAutoFit/>
          </a:bodyPr>
          <a:lstStyle/>
          <a:p>
            <a:pPr algn="l" fontAlgn="base"/>
            <a:r>
              <a:rPr lang="en-US" altLang="ja-JP" b="1" i="0" dirty="0">
                <a:solidFill>
                  <a:srgbClr val="000000"/>
                </a:solidFill>
                <a:effectLst/>
              </a:rPr>
              <a:t>The UN is responsible for investigating all other UN personnel. </a:t>
            </a:r>
          </a:p>
          <a:p>
            <a:pPr algn="l" fontAlgn="base"/>
            <a:endParaRPr lang="en-US" altLang="ja-JP" b="1" i="0" dirty="0">
              <a:solidFill>
                <a:srgbClr val="000000"/>
              </a:solidFill>
              <a:effectLst/>
            </a:endParaRPr>
          </a:p>
          <a:p>
            <a:pPr algn="l" fontAlgn="base"/>
            <a:r>
              <a:rPr lang="en-US" altLang="ja-JP" b="1" i="0" dirty="0">
                <a:solidFill>
                  <a:srgbClr val="00B0F0"/>
                </a:solidFill>
                <a:effectLst/>
              </a:rPr>
              <a:t>Example: </a:t>
            </a:r>
          </a:p>
          <a:p>
            <a:pPr algn="l" fontAlgn="base"/>
            <a:endParaRPr lang="en-US" altLang="ja-JP" b="1" i="0" dirty="0">
              <a:solidFill>
                <a:srgbClr val="000000"/>
              </a:solidFill>
              <a:effectLst/>
            </a:endParaRPr>
          </a:p>
          <a:p>
            <a:pPr algn="l" fontAlgn="base"/>
            <a:r>
              <a:rPr lang="en-US" altLang="ja-JP" i="0" dirty="0">
                <a:solidFill>
                  <a:srgbClr val="000000"/>
                </a:solidFill>
                <a:effectLst/>
              </a:rPr>
              <a:t>For example, the UN conducts investigations into allegations of sexual exploitation and abuse by UN staff, UN Volunteers, UN Police Officers (UNPOL), members of UN formed police units, UN corrections officers and UN military liaison officers</a:t>
            </a:r>
            <a:endParaRPr lang="zh-CN" altLang="es-ES" i="0" dirty="0">
              <a:solidFill>
                <a:srgbClr val="000000"/>
              </a:solidFill>
              <a:effectLst/>
            </a:endParaRPr>
          </a:p>
        </p:txBody>
      </p:sp>
      <p:pic>
        <p:nvPicPr>
          <p:cNvPr id="41986" name="Picture 2" descr="Cropped">
            <a:extLst>
              <a:ext uri="{FF2B5EF4-FFF2-40B4-BE49-F238E27FC236}">
                <a16:creationId xmlns:a16="http://schemas.microsoft.com/office/drawing/2014/main" id="{86F4015A-E660-4D9E-9024-7F8A602D72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6224" y="1643743"/>
            <a:ext cx="9119549" cy="5214257"/>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EB2D141D-0D9B-4F98-AC22-399F14A07A2A}"/>
              </a:ext>
            </a:extLst>
          </p:cNvPr>
          <p:cNvSpPr txBox="1"/>
          <p:nvPr/>
        </p:nvSpPr>
        <p:spPr>
          <a:xfrm>
            <a:off x="420147" y="241296"/>
            <a:ext cx="9997895" cy="954107"/>
          </a:xfrm>
          <a:prstGeom prst="rect">
            <a:avLst/>
          </a:prstGeom>
          <a:noFill/>
        </p:spPr>
        <p:txBody>
          <a:bodyPr wrap="square">
            <a:spAutoFit/>
          </a:bodyPr>
          <a:lstStyle/>
          <a:p>
            <a:pPr rtl="1"/>
            <a:r>
              <a:rPr lang="en-US" altLang="zh-CN" sz="2800" b="1" i="0" dirty="0">
                <a:solidFill>
                  <a:srgbClr val="00B0F0"/>
                </a:solidFill>
                <a:effectLst/>
              </a:rPr>
              <a:t>Who investigates sexual exploitation and abuse by UN personnel? </a:t>
            </a:r>
            <a:endParaRPr lang="es-ES" sz="2800" b="1" dirty="0">
              <a:solidFill>
                <a:srgbClr val="00B0F0"/>
              </a:solidFill>
            </a:endParaRPr>
          </a:p>
        </p:txBody>
      </p:sp>
    </p:spTree>
    <p:extLst>
      <p:ext uri="{BB962C8B-B14F-4D97-AF65-F5344CB8AC3E}">
        <p14:creationId xmlns:p14="http://schemas.microsoft.com/office/powerpoint/2010/main" val="168680149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79274282-591E-4271-8DEB-FE9751C78B16}"/>
              </a:ext>
            </a:extLst>
          </p:cNvPr>
          <p:cNvSpPr txBox="1"/>
          <p:nvPr/>
        </p:nvSpPr>
        <p:spPr>
          <a:xfrm>
            <a:off x="5617030" y="2296629"/>
            <a:ext cx="6171316" cy="3170099"/>
          </a:xfrm>
          <a:prstGeom prst="rect">
            <a:avLst/>
          </a:prstGeom>
          <a:noFill/>
        </p:spPr>
        <p:txBody>
          <a:bodyPr wrap="square">
            <a:spAutoFit/>
          </a:bodyPr>
          <a:lstStyle/>
          <a:p>
            <a:pPr algn="l" fontAlgn="base"/>
            <a:r>
              <a:rPr lang="es-ES" altLang="ja-JP" sz="2000" b="1" i="0" dirty="0" err="1">
                <a:solidFill>
                  <a:srgbClr val="000000"/>
                </a:solidFill>
                <a:effectLst/>
              </a:rPr>
              <a:t>Fatou´s</a:t>
            </a:r>
            <a:r>
              <a:rPr lang="es-ES" altLang="ja-JP" sz="2000" b="1" i="0" dirty="0">
                <a:solidFill>
                  <a:srgbClr val="000000"/>
                </a:solidFill>
                <a:effectLst/>
              </a:rPr>
              <a:t> </a:t>
            </a:r>
            <a:r>
              <a:rPr lang="es-ES" altLang="ja-JP" sz="2000" b="1" i="0" dirty="0" err="1">
                <a:solidFill>
                  <a:srgbClr val="000000"/>
                </a:solidFill>
                <a:effectLst/>
              </a:rPr>
              <a:t>answer</a:t>
            </a:r>
            <a:endParaRPr lang="es-ES" altLang="ja-JP" sz="2000" b="1" i="0" dirty="0">
              <a:solidFill>
                <a:srgbClr val="000000"/>
              </a:solidFill>
              <a:effectLst/>
            </a:endParaRPr>
          </a:p>
          <a:p>
            <a:pPr algn="l" fontAlgn="base"/>
            <a:endParaRPr lang="fr-FR" dirty="0"/>
          </a:p>
          <a:p>
            <a:pPr algn="l" fontAlgn="base"/>
            <a:r>
              <a:rPr lang="en-US" altLang="zh-CN" b="0" i="0" dirty="0">
                <a:solidFill>
                  <a:srgbClr val="000000"/>
                </a:solidFill>
                <a:effectLst/>
              </a:rPr>
              <a:t>Remember, do cooperate with investigations into sexual exploitation and abuse by UN personnel.</a:t>
            </a:r>
          </a:p>
          <a:p>
            <a:pPr algn="l" fontAlgn="base"/>
            <a:endParaRPr lang="en-US" altLang="zh-CN" b="0" i="0" dirty="0">
              <a:solidFill>
                <a:srgbClr val="000000"/>
              </a:solidFill>
              <a:effectLst/>
            </a:endParaRPr>
          </a:p>
          <a:p>
            <a:pPr algn="l" fontAlgn="base"/>
            <a:r>
              <a:rPr lang="en-US" altLang="zh-CN" b="1" i="0" dirty="0">
                <a:solidFill>
                  <a:srgbClr val="00B0F0"/>
                </a:solidFill>
                <a:effectLst/>
              </a:rPr>
              <a:t>Example: </a:t>
            </a:r>
          </a:p>
          <a:p>
            <a:pPr algn="l" fontAlgn="base"/>
            <a:endParaRPr lang="en-US" altLang="zh-CN" b="0" i="0" dirty="0">
              <a:solidFill>
                <a:srgbClr val="000000"/>
              </a:solidFill>
              <a:effectLst/>
            </a:endParaRPr>
          </a:p>
          <a:p>
            <a:pPr algn="l" fontAlgn="base"/>
            <a:r>
              <a:rPr lang="en-US" altLang="zh-CN" b="0" i="0" dirty="0">
                <a:solidFill>
                  <a:srgbClr val="000000"/>
                </a:solidFill>
                <a:effectLst/>
              </a:rPr>
              <a:t>For example, provide any information, documentation and evidence that could assist the investigation, and make yourself and your subordinates available to be interviewed by investigators.</a:t>
            </a:r>
            <a:endParaRPr lang="zh-CN" altLang="es-ES" b="0" i="0" dirty="0">
              <a:solidFill>
                <a:srgbClr val="000000"/>
              </a:solidFill>
              <a:effectLst/>
            </a:endParaRPr>
          </a:p>
        </p:txBody>
      </p:sp>
      <p:pic>
        <p:nvPicPr>
          <p:cNvPr id="43010" name="Picture 2" descr="Cropped">
            <a:extLst>
              <a:ext uri="{FF2B5EF4-FFF2-40B4-BE49-F238E27FC236}">
                <a16:creationId xmlns:a16="http://schemas.microsoft.com/office/drawing/2014/main" id="{367BC7A3-1589-4ACC-BBF1-CB62075AB3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372" y="1715861"/>
            <a:ext cx="5148943" cy="3861707"/>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12B0A751-9452-4098-BEAD-0FB28BFFD719}"/>
              </a:ext>
            </a:extLst>
          </p:cNvPr>
          <p:cNvSpPr txBox="1"/>
          <p:nvPr/>
        </p:nvSpPr>
        <p:spPr>
          <a:xfrm>
            <a:off x="400367" y="209045"/>
            <a:ext cx="9997895" cy="954107"/>
          </a:xfrm>
          <a:prstGeom prst="rect">
            <a:avLst/>
          </a:prstGeom>
          <a:noFill/>
        </p:spPr>
        <p:txBody>
          <a:bodyPr wrap="square">
            <a:spAutoFit/>
          </a:bodyPr>
          <a:lstStyle/>
          <a:p>
            <a:pPr rtl="1"/>
            <a:r>
              <a:rPr lang="en-US" altLang="zh-CN" sz="2800" b="1" i="0" dirty="0">
                <a:solidFill>
                  <a:srgbClr val="00B0F0"/>
                </a:solidFill>
                <a:effectLst/>
              </a:rPr>
              <a:t>Who investigates sexual exploitation and abuse by UN personnel? </a:t>
            </a:r>
            <a:endParaRPr lang="es-ES" sz="2800" b="1" dirty="0">
              <a:solidFill>
                <a:srgbClr val="00B0F0"/>
              </a:solidFill>
            </a:endParaRPr>
          </a:p>
        </p:txBody>
      </p:sp>
    </p:spTree>
    <p:extLst>
      <p:ext uri="{BB962C8B-B14F-4D97-AF65-F5344CB8AC3E}">
        <p14:creationId xmlns:p14="http://schemas.microsoft.com/office/powerpoint/2010/main" val="373548701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3E0F6BA2-EA52-4C5D-9A25-E6CC906C578F}"/>
              </a:ext>
            </a:extLst>
          </p:cNvPr>
          <p:cNvSpPr txBox="1"/>
          <p:nvPr/>
        </p:nvSpPr>
        <p:spPr>
          <a:xfrm>
            <a:off x="3260083" y="1908067"/>
            <a:ext cx="8640536" cy="830997"/>
          </a:xfrm>
          <a:prstGeom prst="rect">
            <a:avLst/>
          </a:prstGeom>
          <a:noFill/>
        </p:spPr>
        <p:txBody>
          <a:bodyPr wrap="square">
            <a:spAutoFit/>
          </a:bodyPr>
          <a:lstStyle/>
          <a:p>
            <a:r>
              <a:rPr lang="en-US" altLang="zh-CN" sz="2400" b="0" i="0" dirty="0">
                <a:solidFill>
                  <a:srgbClr val="000000"/>
                </a:solidFill>
                <a:effectLst/>
              </a:rPr>
              <a:t>Once the investigation is concluded, the UN communicates the outcome of the investigation to the general public.</a:t>
            </a:r>
            <a:endParaRPr lang="es-ES" sz="2400" b="0" i="0" dirty="0">
              <a:solidFill>
                <a:srgbClr val="000000"/>
              </a:solidFill>
              <a:effectLst/>
            </a:endParaRPr>
          </a:p>
        </p:txBody>
      </p:sp>
      <p:pic>
        <p:nvPicPr>
          <p:cNvPr id="5" name="Imagen 4">
            <a:extLst>
              <a:ext uri="{FF2B5EF4-FFF2-40B4-BE49-F238E27FC236}">
                <a16:creationId xmlns:a16="http://schemas.microsoft.com/office/drawing/2014/main" id="{37BFD6CF-E3BD-465D-B1DD-50C7200929F6}"/>
              </a:ext>
            </a:extLst>
          </p:cNvPr>
          <p:cNvPicPr>
            <a:picLocks noChangeAspect="1"/>
          </p:cNvPicPr>
          <p:nvPr/>
        </p:nvPicPr>
        <p:blipFill>
          <a:blip r:embed="rId2"/>
          <a:stretch>
            <a:fillRect/>
          </a:stretch>
        </p:blipFill>
        <p:spPr>
          <a:xfrm>
            <a:off x="-436698" y="1820536"/>
            <a:ext cx="5048349" cy="5048349"/>
          </a:xfrm>
          <a:prstGeom prst="rect">
            <a:avLst/>
          </a:prstGeom>
        </p:spPr>
      </p:pic>
      <p:sp>
        <p:nvSpPr>
          <p:cNvPr id="6" name="CuadroTexto 5">
            <a:extLst>
              <a:ext uri="{FF2B5EF4-FFF2-40B4-BE49-F238E27FC236}">
                <a16:creationId xmlns:a16="http://schemas.microsoft.com/office/drawing/2014/main" id="{201D2BDC-C277-492A-A51F-2DE2E826D4D3}"/>
              </a:ext>
            </a:extLst>
          </p:cNvPr>
          <p:cNvSpPr txBox="1"/>
          <p:nvPr/>
        </p:nvSpPr>
        <p:spPr>
          <a:xfrm>
            <a:off x="364201" y="403922"/>
            <a:ext cx="9997895" cy="523220"/>
          </a:xfrm>
          <a:prstGeom prst="rect">
            <a:avLst/>
          </a:prstGeom>
          <a:noFill/>
        </p:spPr>
        <p:txBody>
          <a:bodyPr wrap="square">
            <a:spAutoFit/>
          </a:bodyPr>
          <a:lstStyle/>
          <a:p>
            <a:pPr rtl="1"/>
            <a:r>
              <a:rPr lang="en-US" altLang="zh-CN" sz="2800" b="1" i="0" dirty="0">
                <a:solidFill>
                  <a:srgbClr val="00B0F0"/>
                </a:solidFill>
                <a:effectLst/>
              </a:rPr>
              <a:t>Communicating the outcome of investigations</a:t>
            </a:r>
            <a:endParaRPr lang="es-ES" sz="2800" b="1" dirty="0">
              <a:solidFill>
                <a:srgbClr val="00B0F0"/>
              </a:solidFill>
            </a:endParaRPr>
          </a:p>
        </p:txBody>
      </p:sp>
    </p:spTree>
    <p:extLst>
      <p:ext uri="{BB962C8B-B14F-4D97-AF65-F5344CB8AC3E}">
        <p14:creationId xmlns:p14="http://schemas.microsoft.com/office/powerpoint/2010/main" val="195659915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9056564-A6A8-4D78-BD6C-5A6F60485D60}"/>
              </a:ext>
            </a:extLst>
          </p:cNvPr>
          <p:cNvSpPr txBox="1"/>
          <p:nvPr/>
        </p:nvSpPr>
        <p:spPr>
          <a:xfrm>
            <a:off x="359229" y="370505"/>
            <a:ext cx="11582399" cy="523220"/>
          </a:xfrm>
          <a:prstGeom prst="rect">
            <a:avLst/>
          </a:prstGeom>
          <a:noFill/>
        </p:spPr>
        <p:txBody>
          <a:bodyPr wrap="square">
            <a:spAutoFit/>
          </a:bodyPr>
          <a:lstStyle/>
          <a:p>
            <a:r>
              <a:rPr lang="en-US" altLang="zh-CN" sz="2800" b="1" i="0" dirty="0">
                <a:solidFill>
                  <a:srgbClr val="00B0F0"/>
                </a:solidFill>
                <a:effectLst/>
                <a:latin typeface="+mj-lt"/>
              </a:rPr>
              <a:t>Does the public have access to these reports?</a:t>
            </a:r>
          </a:p>
        </p:txBody>
      </p:sp>
      <p:sp>
        <p:nvSpPr>
          <p:cNvPr id="4" name="CuadroTexto 3">
            <a:extLst>
              <a:ext uri="{FF2B5EF4-FFF2-40B4-BE49-F238E27FC236}">
                <a16:creationId xmlns:a16="http://schemas.microsoft.com/office/drawing/2014/main" id="{3E0F6BA2-EA52-4C5D-9A25-E6CC906C578F}"/>
              </a:ext>
            </a:extLst>
          </p:cNvPr>
          <p:cNvSpPr txBox="1"/>
          <p:nvPr/>
        </p:nvSpPr>
        <p:spPr>
          <a:xfrm>
            <a:off x="359229" y="1496587"/>
            <a:ext cx="11463963" cy="2308324"/>
          </a:xfrm>
          <a:prstGeom prst="rect">
            <a:avLst/>
          </a:prstGeom>
          <a:noFill/>
        </p:spPr>
        <p:txBody>
          <a:bodyPr wrap="square">
            <a:spAutoFit/>
          </a:bodyPr>
          <a:lstStyle/>
          <a:p>
            <a:pPr algn="l" fontAlgn="base"/>
            <a:r>
              <a:rPr lang="en-US" b="0" i="0" dirty="0">
                <a:solidFill>
                  <a:srgbClr val="000000"/>
                </a:solidFill>
                <a:effectLst/>
              </a:rPr>
              <a:t>Yes. The UN Secretary-General produces an annual report on sexual exploitation and abuse by UN personnel that includes statistics and information on the outcome of investigations and actions taken by the UN and its Member States. This is a public document and can be found </a:t>
            </a:r>
            <a:r>
              <a:rPr lang="en-US" b="0" i="0" dirty="0">
                <a:solidFill>
                  <a:srgbClr val="000000"/>
                </a:solidFill>
                <a:effectLst/>
                <a:hlinkClick r:id="rId2"/>
              </a:rPr>
              <a:t>here</a:t>
            </a:r>
            <a:r>
              <a:rPr lang="en-US" b="0" i="0" dirty="0">
                <a:solidFill>
                  <a:srgbClr val="000000"/>
                </a:solidFill>
                <a:effectLst/>
              </a:rPr>
              <a:t>.</a:t>
            </a:r>
          </a:p>
          <a:p>
            <a:pPr algn="l" fontAlgn="base"/>
            <a:endParaRPr lang="en-US" b="0" i="0" dirty="0">
              <a:solidFill>
                <a:srgbClr val="000000"/>
              </a:solidFill>
              <a:effectLst/>
            </a:endParaRPr>
          </a:p>
          <a:p>
            <a:pPr algn="l" fontAlgn="base"/>
            <a:r>
              <a:rPr lang="en-US" b="0" i="0" dirty="0">
                <a:solidFill>
                  <a:srgbClr val="000000"/>
                </a:solidFill>
                <a:effectLst/>
              </a:rPr>
              <a:t>The data related to the allegations can be also found </a:t>
            </a:r>
            <a:r>
              <a:rPr lang="en-US" b="0" i="0" dirty="0">
                <a:solidFill>
                  <a:srgbClr val="000000"/>
                </a:solidFill>
                <a:effectLst/>
                <a:hlinkClick r:id="rId3"/>
              </a:rPr>
              <a:t>here</a:t>
            </a:r>
            <a:r>
              <a:rPr lang="en-US" b="0" i="0" dirty="0">
                <a:solidFill>
                  <a:srgbClr val="000000"/>
                </a:solidFill>
                <a:effectLst/>
              </a:rPr>
              <a:t>.</a:t>
            </a:r>
          </a:p>
          <a:p>
            <a:pPr algn="l" fontAlgn="base"/>
            <a:endParaRPr lang="en-US" b="0" i="0" dirty="0">
              <a:solidFill>
                <a:srgbClr val="000000"/>
              </a:solidFill>
              <a:effectLst/>
            </a:endParaRPr>
          </a:p>
          <a:p>
            <a:pPr algn="l" fontAlgn="base"/>
            <a:r>
              <a:rPr lang="en-US" b="0" i="0" dirty="0">
                <a:solidFill>
                  <a:srgbClr val="000000"/>
                </a:solidFill>
                <a:effectLst/>
              </a:rPr>
              <a:t>If an allegation of sexual exploitation and abuse turns out to be false, the UN also communicates this information in order to repair the reputation of the UN and its Member States.</a:t>
            </a:r>
          </a:p>
        </p:txBody>
      </p:sp>
    </p:spTree>
    <p:extLst>
      <p:ext uri="{BB962C8B-B14F-4D97-AF65-F5344CB8AC3E}">
        <p14:creationId xmlns:p14="http://schemas.microsoft.com/office/powerpoint/2010/main" val="143864313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9056564-A6A8-4D78-BD6C-5A6F60485D60}"/>
              </a:ext>
            </a:extLst>
          </p:cNvPr>
          <p:cNvSpPr txBox="1"/>
          <p:nvPr/>
        </p:nvSpPr>
        <p:spPr>
          <a:xfrm>
            <a:off x="389941" y="377170"/>
            <a:ext cx="6096000" cy="523220"/>
          </a:xfrm>
          <a:prstGeom prst="rect">
            <a:avLst/>
          </a:prstGeom>
          <a:noFill/>
        </p:spPr>
        <p:txBody>
          <a:bodyPr wrap="square">
            <a:spAutoFit/>
          </a:bodyPr>
          <a:lstStyle/>
          <a:p>
            <a:pPr algn="l"/>
            <a:r>
              <a:rPr lang="en-US" altLang="zh-CN" sz="2800" b="1" i="0" dirty="0">
                <a:solidFill>
                  <a:srgbClr val="00B0F0"/>
                </a:solidFill>
                <a:effectLst/>
              </a:rPr>
              <a:t>What help is given to victims?</a:t>
            </a:r>
            <a:endParaRPr lang="es-ES" sz="2800" b="1" dirty="0">
              <a:solidFill>
                <a:srgbClr val="00B0F0"/>
              </a:solidFill>
            </a:endParaRPr>
          </a:p>
        </p:txBody>
      </p:sp>
      <p:sp>
        <p:nvSpPr>
          <p:cNvPr id="4" name="CuadroTexto 3">
            <a:extLst>
              <a:ext uri="{FF2B5EF4-FFF2-40B4-BE49-F238E27FC236}">
                <a16:creationId xmlns:a16="http://schemas.microsoft.com/office/drawing/2014/main" id="{3E0F6BA2-EA52-4C5D-9A25-E6CC906C578F}"/>
              </a:ext>
            </a:extLst>
          </p:cNvPr>
          <p:cNvSpPr txBox="1"/>
          <p:nvPr/>
        </p:nvSpPr>
        <p:spPr>
          <a:xfrm>
            <a:off x="3363296" y="1897781"/>
            <a:ext cx="8523904" cy="1538883"/>
          </a:xfrm>
          <a:prstGeom prst="rect">
            <a:avLst/>
          </a:prstGeom>
          <a:noFill/>
        </p:spPr>
        <p:txBody>
          <a:bodyPr wrap="square">
            <a:spAutoFit/>
          </a:bodyPr>
          <a:lstStyle/>
          <a:p>
            <a:r>
              <a:rPr lang="es-ES" altLang="zh-CN" sz="2000" b="1" i="0" dirty="0" err="1">
                <a:solidFill>
                  <a:srgbClr val="00B0F0"/>
                </a:solidFill>
                <a:effectLst/>
                <a:latin typeface="+mj-lt"/>
              </a:rPr>
              <a:t>Immediate</a:t>
            </a:r>
            <a:r>
              <a:rPr lang="es-ES" altLang="zh-CN" sz="2000" b="1" i="0" dirty="0">
                <a:solidFill>
                  <a:srgbClr val="00B0F0"/>
                </a:solidFill>
                <a:effectLst/>
                <a:latin typeface="+mj-lt"/>
              </a:rPr>
              <a:t> </a:t>
            </a:r>
            <a:r>
              <a:rPr lang="es-ES" altLang="zh-CN" sz="2000" b="1" i="0" dirty="0" err="1">
                <a:solidFill>
                  <a:srgbClr val="00B0F0"/>
                </a:solidFill>
                <a:effectLst/>
                <a:latin typeface="+mj-lt"/>
              </a:rPr>
              <a:t>assistance</a:t>
            </a:r>
            <a:r>
              <a:rPr lang="es-ES" altLang="zh-CN" sz="2000" b="1" i="0" dirty="0">
                <a:solidFill>
                  <a:srgbClr val="00B0F0"/>
                </a:solidFill>
                <a:effectLst/>
                <a:latin typeface="+mj-lt"/>
              </a:rPr>
              <a:t> </a:t>
            </a:r>
            <a:r>
              <a:rPr lang="es-ES" altLang="zh-CN" sz="2000" b="1" i="0" dirty="0" err="1">
                <a:solidFill>
                  <a:srgbClr val="00B0F0"/>
                </a:solidFill>
                <a:effectLst/>
                <a:latin typeface="+mj-lt"/>
              </a:rPr>
              <a:t>to</a:t>
            </a:r>
            <a:r>
              <a:rPr lang="es-ES" altLang="zh-CN" sz="2000" b="1" i="0" dirty="0">
                <a:solidFill>
                  <a:srgbClr val="00B0F0"/>
                </a:solidFill>
                <a:effectLst/>
                <a:latin typeface="+mj-lt"/>
              </a:rPr>
              <a:t> </a:t>
            </a:r>
            <a:r>
              <a:rPr lang="es-ES" altLang="zh-CN" sz="2000" b="1" i="0" dirty="0" err="1">
                <a:solidFill>
                  <a:srgbClr val="00B0F0"/>
                </a:solidFill>
                <a:effectLst/>
                <a:latin typeface="+mj-lt"/>
              </a:rPr>
              <a:t>victims</a:t>
            </a:r>
            <a:endParaRPr lang="es-ES" altLang="zh-CN" sz="2000" b="1" i="0" dirty="0">
              <a:solidFill>
                <a:srgbClr val="00B0F0"/>
              </a:solidFill>
              <a:effectLst/>
              <a:latin typeface="+mj-lt"/>
            </a:endParaRPr>
          </a:p>
          <a:p>
            <a:endParaRPr lang="es-ES" sz="2000" b="1" dirty="0">
              <a:solidFill>
                <a:srgbClr val="06A7E1"/>
              </a:solidFill>
            </a:endParaRPr>
          </a:p>
          <a:p>
            <a:r>
              <a:rPr lang="en-US" altLang="zh-CN" b="0" i="0" dirty="0">
                <a:solidFill>
                  <a:srgbClr val="000000"/>
                </a:solidFill>
                <a:effectLst/>
              </a:rPr>
              <a:t>Once an allegation of sexual exploitation and abuse is made against UN personnel, the UN has to make sure that alleged victims are referred to any immediate help they require and are protected from further harm.</a:t>
            </a:r>
            <a:endParaRPr lang="es-ES" b="0" i="0" dirty="0">
              <a:solidFill>
                <a:srgbClr val="000000"/>
              </a:solidFill>
              <a:effectLst/>
            </a:endParaRPr>
          </a:p>
        </p:txBody>
      </p:sp>
      <p:pic>
        <p:nvPicPr>
          <p:cNvPr id="5" name="Imagen 4">
            <a:extLst>
              <a:ext uri="{FF2B5EF4-FFF2-40B4-BE49-F238E27FC236}">
                <a16:creationId xmlns:a16="http://schemas.microsoft.com/office/drawing/2014/main" id="{37BFD6CF-E3BD-465D-B1DD-50C7200929F6}"/>
              </a:ext>
            </a:extLst>
          </p:cNvPr>
          <p:cNvPicPr>
            <a:picLocks noChangeAspect="1"/>
          </p:cNvPicPr>
          <p:nvPr/>
        </p:nvPicPr>
        <p:blipFill>
          <a:blip r:embed="rId2"/>
          <a:stretch>
            <a:fillRect/>
          </a:stretch>
        </p:blipFill>
        <p:spPr>
          <a:xfrm>
            <a:off x="-730613" y="1809651"/>
            <a:ext cx="5048349" cy="5048349"/>
          </a:xfrm>
          <a:prstGeom prst="rect">
            <a:avLst/>
          </a:prstGeom>
        </p:spPr>
      </p:pic>
    </p:spTree>
    <p:extLst>
      <p:ext uri="{BB962C8B-B14F-4D97-AF65-F5344CB8AC3E}">
        <p14:creationId xmlns:p14="http://schemas.microsoft.com/office/powerpoint/2010/main" val="395075862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3E0F6BA2-EA52-4C5D-9A25-E6CC906C578F}"/>
              </a:ext>
            </a:extLst>
          </p:cNvPr>
          <p:cNvSpPr txBox="1"/>
          <p:nvPr/>
        </p:nvSpPr>
        <p:spPr>
          <a:xfrm>
            <a:off x="408602" y="1524897"/>
            <a:ext cx="11518828" cy="3970318"/>
          </a:xfrm>
          <a:prstGeom prst="rect">
            <a:avLst/>
          </a:prstGeom>
          <a:noFill/>
        </p:spPr>
        <p:txBody>
          <a:bodyPr wrap="square">
            <a:spAutoFit/>
          </a:bodyPr>
          <a:lstStyle/>
          <a:p>
            <a:pPr algn="l" fontAlgn="base"/>
            <a:r>
              <a:rPr lang="en-US" altLang="zh-CN" b="0" i="0" dirty="0">
                <a:solidFill>
                  <a:srgbClr val="000000"/>
                </a:solidFill>
                <a:effectLst/>
              </a:rPr>
              <a:t>At this stage, it is not known whether the allegation is true or not, but the UN still has an obligation to refer alleged victims to any immediate help they require and to take immediate steps to prevent any further harm. For example, the alleged victim may need urgent medical help, psychosocial support, emergency shelter, food or physical protection from retaliation for speaking out.  </a:t>
            </a:r>
          </a:p>
          <a:p>
            <a:pPr algn="l" fontAlgn="base"/>
            <a:endParaRPr lang="en-US" altLang="zh-CN" b="0" i="0" dirty="0">
              <a:solidFill>
                <a:srgbClr val="000000"/>
              </a:solidFill>
              <a:effectLst/>
            </a:endParaRPr>
          </a:p>
          <a:p>
            <a:pPr algn="l" fontAlgn="base"/>
            <a:r>
              <a:rPr lang="en-US" altLang="zh-CN" b="0" i="0" dirty="0">
                <a:solidFill>
                  <a:srgbClr val="000000"/>
                </a:solidFill>
                <a:effectLst/>
              </a:rPr>
              <a:t>It is to be noted that reports of allegations can also be made by the local population, whether a victim, a witness, or someone acting on behalf of the victim. </a:t>
            </a:r>
          </a:p>
          <a:p>
            <a:pPr algn="l" fontAlgn="base"/>
            <a:endParaRPr lang="en-US" altLang="zh-CN" b="0" i="0" dirty="0">
              <a:solidFill>
                <a:srgbClr val="000000"/>
              </a:solidFill>
              <a:effectLst/>
            </a:endParaRPr>
          </a:p>
          <a:p>
            <a:pPr algn="l" fontAlgn="base"/>
            <a:r>
              <a:rPr lang="en-US" altLang="zh-CN" b="0" i="0" dirty="0">
                <a:solidFill>
                  <a:srgbClr val="000000"/>
                </a:solidFill>
                <a:effectLst/>
              </a:rPr>
              <a:t>There are several reporting channels available including hotlines, email addresses and community-based networks. Since 2018, Victims’ Rights Advocates and/or Senior Victims’ Rights Officers are in place in the Central African Republic, the Democratic Republic of the Congo, Haiti and South Sudan. </a:t>
            </a:r>
          </a:p>
          <a:p>
            <a:pPr algn="l" fontAlgn="base"/>
            <a:endParaRPr lang="en-US" altLang="zh-CN" b="0" i="0" dirty="0">
              <a:solidFill>
                <a:srgbClr val="000000"/>
              </a:solidFill>
              <a:effectLst/>
            </a:endParaRPr>
          </a:p>
          <a:p>
            <a:pPr algn="l" fontAlgn="base"/>
            <a:r>
              <a:rPr lang="en-US" altLang="zh-CN" b="0" i="0" dirty="0">
                <a:solidFill>
                  <a:srgbClr val="000000"/>
                </a:solidFill>
                <a:effectLst/>
              </a:rPr>
              <a:t>These Advocates are a focal point of victims, on the ground, and they take steps to ensure that a victim-centered, gender- and child-sensitive and non-discriminatory approach is integrated into the United Nations victim support system.</a:t>
            </a:r>
            <a:endParaRPr lang="es-ES" b="0" i="0" dirty="0">
              <a:solidFill>
                <a:srgbClr val="000000"/>
              </a:solidFill>
              <a:effectLst/>
            </a:endParaRPr>
          </a:p>
        </p:txBody>
      </p:sp>
      <p:sp>
        <p:nvSpPr>
          <p:cNvPr id="7" name="CuadroTexto 6">
            <a:extLst>
              <a:ext uri="{FF2B5EF4-FFF2-40B4-BE49-F238E27FC236}">
                <a16:creationId xmlns:a16="http://schemas.microsoft.com/office/drawing/2014/main" id="{1780D8DA-35EE-4C34-AD64-A5059A814CB1}"/>
              </a:ext>
            </a:extLst>
          </p:cNvPr>
          <p:cNvSpPr txBox="1"/>
          <p:nvPr/>
        </p:nvSpPr>
        <p:spPr>
          <a:xfrm>
            <a:off x="408602" y="386501"/>
            <a:ext cx="6096000" cy="523220"/>
          </a:xfrm>
          <a:prstGeom prst="rect">
            <a:avLst/>
          </a:prstGeom>
          <a:noFill/>
        </p:spPr>
        <p:txBody>
          <a:bodyPr wrap="square">
            <a:spAutoFit/>
          </a:bodyPr>
          <a:lstStyle/>
          <a:p>
            <a:pPr algn="l"/>
            <a:r>
              <a:rPr lang="en-US" altLang="zh-CN" sz="2800" b="1" i="0" dirty="0">
                <a:solidFill>
                  <a:srgbClr val="00B0F0"/>
                </a:solidFill>
                <a:effectLst/>
              </a:rPr>
              <a:t>What help is given to victims?</a:t>
            </a:r>
            <a:endParaRPr lang="es-ES" sz="2800" b="1" dirty="0">
              <a:solidFill>
                <a:srgbClr val="00B0F0"/>
              </a:solidFill>
            </a:endParaRPr>
          </a:p>
        </p:txBody>
      </p:sp>
    </p:spTree>
    <p:extLst>
      <p:ext uri="{BB962C8B-B14F-4D97-AF65-F5344CB8AC3E}">
        <p14:creationId xmlns:p14="http://schemas.microsoft.com/office/powerpoint/2010/main" val="397359647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1848DA7C-5BC6-4F98-A93F-00CBE5E93EE7}"/>
              </a:ext>
            </a:extLst>
          </p:cNvPr>
          <p:cNvSpPr txBox="1"/>
          <p:nvPr/>
        </p:nvSpPr>
        <p:spPr>
          <a:xfrm>
            <a:off x="3575304" y="1490008"/>
            <a:ext cx="8275320" cy="2308324"/>
          </a:xfrm>
          <a:prstGeom prst="rect">
            <a:avLst/>
          </a:prstGeom>
          <a:noFill/>
        </p:spPr>
        <p:txBody>
          <a:bodyPr wrap="square">
            <a:spAutoFit/>
          </a:bodyPr>
          <a:lstStyle/>
          <a:p>
            <a:r>
              <a:rPr lang="en-US" altLang="zh-CN" b="0" i="0" dirty="0">
                <a:solidFill>
                  <a:srgbClr val="000000"/>
                </a:solidFill>
                <a:effectLst/>
              </a:rPr>
              <a:t>If an investigation concludes that sexual exploitation and abuse did occur, the UN will refer the victim to any longer-term assistance required.</a:t>
            </a:r>
          </a:p>
          <a:p>
            <a:endParaRPr lang="zh-CN" altLang="es-ES" b="0" i="0" dirty="0">
              <a:solidFill>
                <a:srgbClr val="000000"/>
              </a:solidFill>
              <a:effectLst/>
            </a:endParaRPr>
          </a:p>
          <a:p>
            <a:pPr algn="l" fontAlgn="base"/>
            <a:r>
              <a:rPr lang="en-US" b="0" i="0" dirty="0">
                <a:solidFill>
                  <a:srgbClr val="000000"/>
                </a:solidFill>
                <a:effectLst/>
              </a:rPr>
              <a:t>The UN will facilitate access for the victim to longer-term assistance such as returning to school, vocational skills training, or legal aid to pursue criminal proceedings or a child support claim. </a:t>
            </a:r>
          </a:p>
          <a:p>
            <a:pPr algn="l" fontAlgn="base"/>
            <a:r>
              <a:rPr lang="en-US" b="0" i="0" dirty="0">
                <a:solidFill>
                  <a:srgbClr val="000000"/>
                </a:solidFill>
                <a:effectLst/>
              </a:rPr>
              <a:t>Read about the Trust Fund in Support of Victims of Sexual Exploitation and Abuse </a:t>
            </a:r>
            <a:r>
              <a:rPr lang="en-US" b="0" i="0" dirty="0">
                <a:solidFill>
                  <a:srgbClr val="000000"/>
                </a:solidFill>
                <a:effectLst/>
                <a:hlinkClick r:id="rId2"/>
              </a:rPr>
              <a:t>here</a:t>
            </a:r>
            <a:r>
              <a:rPr lang="en-US" b="0" i="0" dirty="0">
                <a:solidFill>
                  <a:srgbClr val="000000"/>
                </a:solidFill>
                <a:effectLst/>
              </a:rPr>
              <a:t>.</a:t>
            </a:r>
          </a:p>
        </p:txBody>
      </p:sp>
      <p:pic>
        <p:nvPicPr>
          <p:cNvPr id="7" name="Imagen 6">
            <a:extLst>
              <a:ext uri="{FF2B5EF4-FFF2-40B4-BE49-F238E27FC236}">
                <a16:creationId xmlns:a16="http://schemas.microsoft.com/office/drawing/2014/main" id="{87590EF3-D43B-428C-A51A-B204C6445491}"/>
              </a:ext>
            </a:extLst>
          </p:cNvPr>
          <p:cNvPicPr>
            <a:picLocks noChangeAspect="1"/>
          </p:cNvPicPr>
          <p:nvPr/>
        </p:nvPicPr>
        <p:blipFill>
          <a:blip r:embed="rId3"/>
          <a:stretch>
            <a:fillRect/>
          </a:stretch>
        </p:blipFill>
        <p:spPr>
          <a:xfrm>
            <a:off x="-730613" y="1809651"/>
            <a:ext cx="5048349" cy="5048349"/>
          </a:xfrm>
          <a:prstGeom prst="rect">
            <a:avLst/>
          </a:prstGeom>
        </p:spPr>
      </p:pic>
      <p:sp>
        <p:nvSpPr>
          <p:cNvPr id="6" name="CuadroTexto 5">
            <a:extLst>
              <a:ext uri="{FF2B5EF4-FFF2-40B4-BE49-F238E27FC236}">
                <a16:creationId xmlns:a16="http://schemas.microsoft.com/office/drawing/2014/main" id="{222827F2-C0F7-4A08-95D0-776D458359C6}"/>
              </a:ext>
            </a:extLst>
          </p:cNvPr>
          <p:cNvSpPr txBox="1"/>
          <p:nvPr/>
        </p:nvSpPr>
        <p:spPr>
          <a:xfrm>
            <a:off x="400574" y="360965"/>
            <a:ext cx="6096000" cy="523220"/>
          </a:xfrm>
          <a:prstGeom prst="rect">
            <a:avLst/>
          </a:prstGeom>
          <a:noFill/>
        </p:spPr>
        <p:txBody>
          <a:bodyPr wrap="square">
            <a:spAutoFit/>
          </a:bodyPr>
          <a:lstStyle/>
          <a:p>
            <a:pPr algn="l"/>
            <a:r>
              <a:rPr lang="es-ES" altLang="zh-CN" sz="2800" b="1" i="0" dirty="0" err="1">
                <a:solidFill>
                  <a:srgbClr val="00B0F0"/>
                </a:solidFill>
                <a:effectLst/>
              </a:rPr>
              <a:t>Longer-term</a:t>
            </a:r>
            <a:r>
              <a:rPr lang="es-ES" altLang="zh-CN" sz="2800" b="1" i="0" dirty="0">
                <a:solidFill>
                  <a:srgbClr val="00B0F0"/>
                </a:solidFill>
                <a:effectLst/>
              </a:rPr>
              <a:t> </a:t>
            </a:r>
            <a:r>
              <a:rPr lang="es-ES" altLang="zh-CN" sz="2800" b="1" i="0" dirty="0" err="1">
                <a:solidFill>
                  <a:srgbClr val="00B0F0"/>
                </a:solidFill>
                <a:effectLst/>
              </a:rPr>
              <a:t>assistance</a:t>
            </a:r>
            <a:r>
              <a:rPr lang="es-ES" altLang="zh-CN" sz="2800" b="1" i="0" dirty="0">
                <a:solidFill>
                  <a:srgbClr val="00B0F0"/>
                </a:solidFill>
                <a:effectLst/>
              </a:rPr>
              <a:t> </a:t>
            </a:r>
            <a:r>
              <a:rPr lang="es-ES" altLang="zh-CN" sz="2800" b="1" i="0" dirty="0" err="1">
                <a:solidFill>
                  <a:srgbClr val="00B0F0"/>
                </a:solidFill>
                <a:effectLst/>
              </a:rPr>
              <a:t>to</a:t>
            </a:r>
            <a:r>
              <a:rPr lang="es-ES" altLang="zh-CN" sz="2800" b="1" i="0" dirty="0">
                <a:solidFill>
                  <a:srgbClr val="00B0F0"/>
                </a:solidFill>
                <a:effectLst/>
              </a:rPr>
              <a:t> </a:t>
            </a:r>
            <a:r>
              <a:rPr lang="es-ES" altLang="zh-CN" sz="2800" b="1" i="0" dirty="0" err="1">
                <a:solidFill>
                  <a:srgbClr val="00B0F0"/>
                </a:solidFill>
                <a:effectLst/>
              </a:rPr>
              <a:t>victims</a:t>
            </a:r>
            <a:endParaRPr lang="zh-CN" altLang="es-ES" sz="2800" b="1" i="0" dirty="0">
              <a:solidFill>
                <a:srgbClr val="00B0F0"/>
              </a:solidFill>
              <a:effectLst/>
            </a:endParaRPr>
          </a:p>
        </p:txBody>
      </p:sp>
    </p:spTree>
    <p:extLst>
      <p:ext uri="{BB962C8B-B14F-4D97-AF65-F5344CB8AC3E}">
        <p14:creationId xmlns:p14="http://schemas.microsoft.com/office/powerpoint/2010/main" val="342783687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ropped">
            <a:extLst>
              <a:ext uri="{FF2B5EF4-FFF2-40B4-BE49-F238E27FC236}">
                <a16:creationId xmlns:a16="http://schemas.microsoft.com/office/drawing/2014/main" id="{81F2E697-368D-4405-BDAE-26F65B5797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6542"/>
          <a:stretch/>
        </p:blipFill>
        <p:spPr bwMode="auto">
          <a:xfrm>
            <a:off x="0" y="0"/>
            <a:ext cx="12192000" cy="2744139"/>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FB667E3C-5FD4-4221-BAE0-E49B6ED8EFFC}"/>
              </a:ext>
            </a:extLst>
          </p:cNvPr>
          <p:cNvSpPr txBox="1"/>
          <p:nvPr/>
        </p:nvSpPr>
        <p:spPr>
          <a:xfrm>
            <a:off x="360908" y="2939544"/>
            <a:ext cx="6096000" cy="523220"/>
          </a:xfrm>
          <a:prstGeom prst="rect">
            <a:avLst/>
          </a:prstGeom>
          <a:noFill/>
        </p:spPr>
        <p:txBody>
          <a:bodyPr wrap="square">
            <a:spAutoFit/>
          </a:bodyPr>
          <a:lstStyle/>
          <a:p>
            <a:pPr algn="l"/>
            <a:r>
              <a:rPr lang="es-ES" altLang="ja-JP" sz="2800" b="1" dirty="0" err="1">
                <a:solidFill>
                  <a:srgbClr val="00B0F0"/>
                </a:solidFill>
              </a:rPr>
              <a:t>Summary</a:t>
            </a:r>
            <a:endParaRPr lang="es-ES" sz="2800" b="1" dirty="0">
              <a:solidFill>
                <a:srgbClr val="00B0F0"/>
              </a:solidFill>
            </a:endParaRPr>
          </a:p>
        </p:txBody>
      </p:sp>
      <p:sp>
        <p:nvSpPr>
          <p:cNvPr id="5" name="CuadroTexto 4">
            <a:extLst>
              <a:ext uri="{FF2B5EF4-FFF2-40B4-BE49-F238E27FC236}">
                <a16:creationId xmlns:a16="http://schemas.microsoft.com/office/drawing/2014/main" id="{2D6A747D-AD62-4775-A09A-5CA75FECD120}"/>
              </a:ext>
            </a:extLst>
          </p:cNvPr>
          <p:cNvSpPr txBox="1"/>
          <p:nvPr/>
        </p:nvSpPr>
        <p:spPr>
          <a:xfrm>
            <a:off x="360908" y="3518695"/>
            <a:ext cx="6096000" cy="461665"/>
          </a:xfrm>
          <a:prstGeom prst="rect">
            <a:avLst/>
          </a:prstGeom>
          <a:noFill/>
        </p:spPr>
        <p:txBody>
          <a:bodyPr wrap="square">
            <a:spAutoFit/>
          </a:bodyPr>
          <a:lstStyle/>
          <a:p>
            <a:pPr algn="l"/>
            <a:r>
              <a:rPr lang="en-US" altLang="zh-CN" sz="2400" b="1" i="0" dirty="0">
                <a:solidFill>
                  <a:srgbClr val="00B0F0"/>
                </a:solidFill>
                <a:effectLst/>
              </a:rPr>
              <a:t>What you have covered in lesson 3: </a:t>
            </a:r>
            <a:endParaRPr lang="es-ES" sz="2400" dirty="0">
              <a:solidFill>
                <a:srgbClr val="00B0F0"/>
              </a:solidFill>
            </a:endParaRPr>
          </a:p>
        </p:txBody>
      </p:sp>
      <p:sp>
        <p:nvSpPr>
          <p:cNvPr id="7" name="CuadroTexto 6">
            <a:extLst>
              <a:ext uri="{FF2B5EF4-FFF2-40B4-BE49-F238E27FC236}">
                <a16:creationId xmlns:a16="http://schemas.microsoft.com/office/drawing/2014/main" id="{33B8E519-A5A7-4C12-A6AB-898D70E9226B}"/>
              </a:ext>
            </a:extLst>
          </p:cNvPr>
          <p:cNvSpPr txBox="1"/>
          <p:nvPr/>
        </p:nvSpPr>
        <p:spPr>
          <a:xfrm>
            <a:off x="146304" y="4113862"/>
            <a:ext cx="12045696" cy="2769989"/>
          </a:xfrm>
          <a:prstGeom prst="rect">
            <a:avLst/>
          </a:prstGeom>
          <a:noFill/>
        </p:spPr>
        <p:txBody>
          <a:bodyPr wrap="square">
            <a:spAutoFit/>
          </a:bodyPr>
          <a:lstStyle/>
          <a:p>
            <a:pPr marL="285750" indent="-285750" fontAlgn="base">
              <a:buFont typeface="Arial" panose="020B0604020202020204" pitchFamily="34" charset="0"/>
              <a:buChar char="•"/>
            </a:pPr>
            <a:r>
              <a:rPr lang="en-US" b="1" i="0" dirty="0">
                <a:solidFill>
                  <a:srgbClr val="000000"/>
                </a:solidFill>
                <a:effectLst/>
              </a:rPr>
              <a:t>Know what </a:t>
            </a:r>
            <a:r>
              <a:rPr lang="en-US" b="0" i="0" dirty="0">
                <a:solidFill>
                  <a:srgbClr val="000000"/>
                </a:solidFill>
                <a:effectLst/>
              </a:rPr>
              <a:t>the UN standards of conduct are on sexual exploitation and abuse.</a:t>
            </a:r>
          </a:p>
          <a:p>
            <a:pPr marL="285750" indent="-285750" fontAlgn="base">
              <a:buFont typeface="Arial" panose="020B0604020202020204" pitchFamily="34" charset="0"/>
              <a:buChar char="•"/>
            </a:pPr>
            <a:r>
              <a:rPr lang="en-US" b="1" i="0" dirty="0">
                <a:solidFill>
                  <a:srgbClr val="000000"/>
                </a:solidFill>
                <a:effectLst/>
              </a:rPr>
              <a:t>Comply with </a:t>
            </a:r>
            <a:r>
              <a:rPr lang="en-US" b="0" i="0" dirty="0">
                <a:solidFill>
                  <a:srgbClr val="000000"/>
                </a:solidFill>
                <a:effectLst/>
              </a:rPr>
              <a:t>the UN standards of conduct on sexual exploitation and abuse and any duty station specific codes of conduct and restrictions.</a:t>
            </a:r>
          </a:p>
          <a:p>
            <a:pPr marL="285750" indent="-285750" fontAlgn="base">
              <a:buFont typeface="Arial" panose="020B0604020202020204" pitchFamily="34" charset="0"/>
              <a:buChar char="•"/>
            </a:pPr>
            <a:r>
              <a:rPr lang="en-US" b="1" i="0" dirty="0">
                <a:solidFill>
                  <a:srgbClr val="000000"/>
                </a:solidFill>
                <a:effectLst/>
              </a:rPr>
              <a:t>Report </a:t>
            </a:r>
            <a:r>
              <a:rPr lang="en-US" b="0" i="0" dirty="0">
                <a:solidFill>
                  <a:srgbClr val="000000"/>
                </a:solidFill>
                <a:effectLst/>
              </a:rPr>
              <a:t>to the UN any </a:t>
            </a:r>
            <a:r>
              <a:rPr lang="en-US" b="1" i="0" dirty="0">
                <a:solidFill>
                  <a:srgbClr val="000000"/>
                </a:solidFill>
                <a:effectLst/>
              </a:rPr>
              <a:t>suspicions, concerns, </a:t>
            </a:r>
            <a:r>
              <a:rPr lang="en-US" b="1" i="0" dirty="0" err="1">
                <a:solidFill>
                  <a:srgbClr val="000000"/>
                </a:solidFill>
                <a:effectLst/>
              </a:rPr>
              <a:t>rumours</a:t>
            </a:r>
            <a:r>
              <a:rPr lang="en-US" b="1" i="0" dirty="0">
                <a:solidFill>
                  <a:srgbClr val="000000"/>
                </a:solidFill>
                <a:effectLst/>
              </a:rPr>
              <a:t> or complaints</a:t>
            </a:r>
            <a:r>
              <a:rPr lang="en-US" b="0" i="0" dirty="0">
                <a:solidFill>
                  <a:srgbClr val="000000"/>
                </a:solidFill>
                <a:effectLst/>
              </a:rPr>
              <a:t> that UN personnel have committed sexual exploitation and abuse.</a:t>
            </a:r>
          </a:p>
          <a:p>
            <a:pPr marL="285750" indent="-285750" fontAlgn="base">
              <a:spcAft>
                <a:spcPts val="600"/>
              </a:spcAft>
              <a:buFont typeface="Arial" panose="020B0604020202020204" pitchFamily="34" charset="0"/>
              <a:buChar char="•"/>
            </a:pPr>
            <a:r>
              <a:rPr lang="en-US" b="1" i="0" dirty="0">
                <a:solidFill>
                  <a:srgbClr val="000000"/>
                </a:solidFill>
                <a:effectLst/>
              </a:rPr>
              <a:t>Cooperate with investigations</a:t>
            </a:r>
            <a:r>
              <a:rPr lang="en-US" b="0" i="0" dirty="0">
                <a:solidFill>
                  <a:srgbClr val="000000"/>
                </a:solidFill>
                <a:effectLst/>
              </a:rPr>
              <a:t> into sexual exploitation and abuse by UN personnel.</a:t>
            </a:r>
            <a:endParaRPr lang="es-ES" dirty="0">
              <a:solidFill>
                <a:srgbClr val="000000"/>
              </a:solidFill>
            </a:endParaRPr>
          </a:p>
          <a:p>
            <a:pPr fontAlgn="base">
              <a:spcAft>
                <a:spcPts val="600"/>
              </a:spcAft>
              <a:tabLst>
                <a:tab pos="288925" algn="l"/>
              </a:tabLst>
            </a:pPr>
            <a:r>
              <a:rPr lang="es-ES" altLang="ja-JP" sz="2000" b="1" i="0" dirty="0">
                <a:solidFill>
                  <a:srgbClr val="00B0F0"/>
                </a:solidFill>
                <a:effectLst/>
              </a:rPr>
              <a:t>	</a:t>
            </a:r>
            <a:r>
              <a:rPr lang="es-ES" altLang="ja-JP" sz="2000" b="1" i="0" dirty="0" err="1">
                <a:solidFill>
                  <a:srgbClr val="00B0F0"/>
                </a:solidFill>
                <a:effectLst/>
              </a:rPr>
              <a:t>Tips</a:t>
            </a:r>
            <a:endParaRPr lang="es-ES" altLang="ja-JP" b="1" i="0" dirty="0">
              <a:solidFill>
                <a:srgbClr val="00B0F0"/>
              </a:solidFill>
              <a:effectLst/>
            </a:endParaRPr>
          </a:p>
          <a:p>
            <a:pPr marL="285750" indent="-285750" fontAlgn="base">
              <a:buFont typeface="Arial" panose="020B0604020202020204" pitchFamily="34" charset="0"/>
              <a:buChar char="•"/>
            </a:pPr>
            <a:r>
              <a:rPr lang="en-US" altLang="zh-CN" b="1" i="0" dirty="0">
                <a:solidFill>
                  <a:srgbClr val="000000"/>
                </a:solidFill>
                <a:effectLst/>
              </a:rPr>
              <a:t>Do not wait. </a:t>
            </a:r>
            <a:r>
              <a:rPr lang="en-US" altLang="zh-CN" i="0" dirty="0">
                <a:solidFill>
                  <a:srgbClr val="000000"/>
                </a:solidFill>
                <a:effectLst/>
              </a:rPr>
              <a:t>Report allegations of sexual exploitation and abuse by UN personnel immediately to the UN.</a:t>
            </a:r>
          </a:p>
          <a:p>
            <a:pPr marL="285750" indent="-285750" fontAlgn="base">
              <a:buFont typeface="Arial" panose="020B0604020202020204" pitchFamily="34" charset="0"/>
              <a:buChar char="•"/>
            </a:pPr>
            <a:r>
              <a:rPr lang="en-US" b="0" i="0" dirty="0">
                <a:solidFill>
                  <a:srgbClr val="000000"/>
                </a:solidFill>
                <a:effectLst/>
              </a:rPr>
              <a:t>Reports can be made </a:t>
            </a:r>
            <a:r>
              <a:rPr lang="en-US" b="1" i="0" dirty="0">
                <a:solidFill>
                  <a:srgbClr val="000000"/>
                </a:solidFill>
                <a:effectLst/>
              </a:rPr>
              <a:t>anonymously </a:t>
            </a:r>
            <a:r>
              <a:rPr lang="en-US" b="0" i="0" dirty="0">
                <a:solidFill>
                  <a:srgbClr val="000000"/>
                </a:solidFill>
                <a:effectLst/>
              </a:rPr>
              <a:t>or not.</a:t>
            </a:r>
            <a:endParaRPr lang="ar-QA" b="0" i="0" dirty="0">
              <a:solidFill>
                <a:srgbClr val="000000"/>
              </a:solidFill>
              <a:effectLst/>
            </a:endParaRPr>
          </a:p>
        </p:txBody>
      </p:sp>
    </p:spTree>
    <p:extLst>
      <p:ext uri="{BB962C8B-B14F-4D97-AF65-F5344CB8AC3E}">
        <p14:creationId xmlns:p14="http://schemas.microsoft.com/office/powerpoint/2010/main" val="394876803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DCBE04A-0788-445E-B603-CE18746C25B0}"/>
              </a:ext>
            </a:extLst>
          </p:cNvPr>
          <p:cNvSpPr txBox="1"/>
          <p:nvPr/>
        </p:nvSpPr>
        <p:spPr>
          <a:xfrm>
            <a:off x="409722" y="350793"/>
            <a:ext cx="11475191" cy="523220"/>
          </a:xfrm>
          <a:prstGeom prst="rect">
            <a:avLst/>
          </a:prstGeom>
          <a:noFill/>
        </p:spPr>
        <p:txBody>
          <a:bodyPr wrap="square">
            <a:spAutoFit/>
          </a:bodyPr>
          <a:lstStyle/>
          <a:p>
            <a:r>
              <a:rPr lang="en-US" sz="2800" b="1" dirty="0">
                <a:solidFill>
                  <a:srgbClr val="00B0F0"/>
                </a:solidFill>
              </a:rPr>
              <a:t>LESSON 4. MANAGERIAL AND COMMAND RESPONSIBILITIES </a:t>
            </a:r>
            <a:endParaRPr lang="es-ES" sz="2800" b="1" dirty="0">
              <a:solidFill>
                <a:srgbClr val="00B0F0"/>
              </a:solidFill>
            </a:endParaRPr>
          </a:p>
        </p:txBody>
      </p:sp>
      <p:pic>
        <p:nvPicPr>
          <p:cNvPr id="7" name="Imagen 6">
            <a:extLst>
              <a:ext uri="{FF2B5EF4-FFF2-40B4-BE49-F238E27FC236}">
                <a16:creationId xmlns:a16="http://schemas.microsoft.com/office/drawing/2014/main" id="{AA6706AD-7A2B-47E0-B4DE-4F1C2734AAC2}"/>
              </a:ext>
            </a:extLst>
          </p:cNvPr>
          <p:cNvPicPr>
            <a:picLocks noChangeAspect="1"/>
          </p:cNvPicPr>
          <p:nvPr/>
        </p:nvPicPr>
        <p:blipFill>
          <a:blip r:embed="rId2"/>
          <a:stretch>
            <a:fillRect/>
          </a:stretch>
        </p:blipFill>
        <p:spPr>
          <a:xfrm>
            <a:off x="505868" y="1902941"/>
            <a:ext cx="5916888" cy="2984765"/>
          </a:xfrm>
          <a:prstGeom prst="rect">
            <a:avLst/>
          </a:prstGeom>
        </p:spPr>
      </p:pic>
      <p:sp>
        <p:nvSpPr>
          <p:cNvPr id="9" name="CuadroTexto 8">
            <a:extLst>
              <a:ext uri="{FF2B5EF4-FFF2-40B4-BE49-F238E27FC236}">
                <a16:creationId xmlns:a16="http://schemas.microsoft.com/office/drawing/2014/main" id="{286D8D64-4D70-48C5-BD8C-C5E8EB76F5F7}"/>
              </a:ext>
            </a:extLst>
          </p:cNvPr>
          <p:cNvSpPr txBox="1"/>
          <p:nvPr/>
        </p:nvSpPr>
        <p:spPr>
          <a:xfrm>
            <a:off x="6536724" y="1902941"/>
            <a:ext cx="5348190" cy="3139321"/>
          </a:xfrm>
          <a:prstGeom prst="rect">
            <a:avLst/>
          </a:prstGeom>
          <a:noFill/>
        </p:spPr>
        <p:txBody>
          <a:bodyPr wrap="square">
            <a:spAutoFit/>
          </a:bodyPr>
          <a:lstStyle/>
          <a:p>
            <a:r>
              <a:rPr lang="en-US" b="1" i="0" u="none" strike="noStrike" baseline="0" dirty="0"/>
              <a:t>What will you learn in lesson 4?</a:t>
            </a:r>
          </a:p>
          <a:p>
            <a:endParaRPr lang="en-US" b="1" i="0" u="none" strike="noStrike" baseline="0" dirty="0"/>
          </a:p>
          <a:p>
            <a:r>
              <a:rPr lang="en-US" b="1" i="0" u="none" strike="noStrike" baseline="0" dirty="0">
                <a:solidFill>
                  <a:srgbClr val="00B0F0"/>
                </a:solidFill>
              </a:rPr>
              <a:t>In this lesson, you will learn about: </a:t>
            </a:r>
          </a:p>
          <a:p>
            <a:endParaRPr lang="es-ES" b="1" dirty="0">
              <a:solidFill>
                <a:srgbClr val="0193DE"/>
              </a:solidFill>
            </a:endParaRPr>
          </a:p>
          <a:p>
            <a:pPr marL="285750" indent="-285750" fontAlgn="base">
              <a:buFont typeface="Arial" panose="020B0604020202020204" pitchFamily="34" charset="0"/>
              <a:buChar char="•"/>
            </a:pPr>
            <a:r>
              <a:rPr lang="en-US" b="0" i="0" dirty="0">
                <a:solidFill>
                  <a:srgbClr val="000000"/>
                </a:solidFill>
                <a:effectLst/>
              </a:rPr>
              <a:t>Describe the specific responsibilities of managers and commanders in addressing sexual exploitation and abuse by UN personnel.</a:t>
            </a:r>
          </a:p>
          <a:p>
            <a:pPr marL="285750" indent="-285750" fontAlgn="base">
              <a:buFont typeface="Arial" panose="020B0604020202020204" pitchFamily="34" charset="0"/>
              <a:buChar char="•"/>
            </a:pPr>
            <a:r>
              <a:rPr lang="en-US" b="0" i="0" dirty="0">
                <a:solidFill>
                  <a:srgbClr val="000000"/>
                </a:solidFill>
                <a:effectLst/>
              </a:rPr>
              <a:t>Identify which actions to take to prevent sexual exploitation and abuse by subordinates.</a:t>
            </a:r>
          </a:p>
          <a:p>
            <a:pPr marL="285750" indent="-285750" fontAlgn="base">
              <a:buFont typeface="Arial" panose="020B0604020202020204" pitchFamily="34" charset="0"/>
              <a:buChar char="•"/>
            </a:pPr>
            <a:r>
              <a:rPr lang="en-US" b="0" i="0" dirty="0">
                <a:solidFill>
                  <a:srgbClr val="000000"/>
                </a:solidFill>
                <a:effectLst/>
              </a:rPr>
              <a:t>Describe how to handle an allegation of sexual exploitation and abuse involving subordinates.</a:t>
            </a:r>
            <a:endParaRPr lang="ar-QA" b="0" i="0" dirty="0">
              <a:solidFill>
                <a:srgbClr val="000000"/>
              </a:solidFill>
              <a:effectLst/>
            </a:endParaRPr>
          </a:p>
        </p:txBody>
      </p:sp>
    </p:spTree>
    <p:extLst>
      <p:ext uri="{BB962C8B-B14F-4D97-AF65-F5344CB8AC3E}">
        <p14:creationId xmlns:p14="http://schemas.microsoft.com/office/powerpoint/2010/main" val="496493981"/>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Ordering xmlns="2c6e0d03-c39c-47fe-ba98-c55506b585a6" xsi:nil="true"/>
    <InvestigationReport_x003f_ xmlns="2c6e0d03-c39c-47fe-ba98-c55506b585a6">false</InvestigationReport_x003f_>
    <lcf76f155ced4ddcb4097134ff3c332f xmlns="2c6e0d03-c39c-47fe-ba98-c55506b585a6">
      <Terms xmlns="http://schemas.microsoft.com/office/infopath/2007/PartnerControls"/>
    </lcf76f155ced4ddcb4097134ff3c332f>
    <TaxCatchAll xmlns="985ec44e-1bab-4c0b-9df0-6ba128686fc9" xsi:nil="true"/>
    <_Flow_SignoffStatus xmlns="2c6e0d03-c39c-47fe-ba98-c55506b585a6" xsi:nil="true"/>
    <ForMTSUploads xmlns="2c6e0d03-c39c-47fe-ba98-c55506b585a6" xsi:nil="true"/>
    <SEA_x003f_ xmlns="2c6e0d03-c39c-47fe-ba98-c55506b585a6">Pending Selection</SEA_x003f_>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4057E37A3BE6646B28A2236AB918AFA" ma:contentTypeVersion="23" ma:contentTypeDescription="Create a new document." ma:contentTypeScope="" ma:versionID="af327efb2e6d9ee5fa93e5b7c4944a42">
  <xsd:schema xmlns:xsd="http://www.w3.org/2001/XMLSchema" xmlns:xs="http://www.w3.org/2001/XMLSchema" xmlns:p="http://schemas.microsoft.com/office/2006/metadata/properties" xmlns:ns2="2c6e0d03-c39c-47fe-ba98-c55506b585a6" xmlns:ns3="61d88676-65aa-4a13-941a-9e9d62a61fea" xmlns:ns4="985ec44e-1bab-4c0b-9df0-6ba128686fc9" targetNamespace="http://schemas.microsoft.com/office/2006/metadata/properties" ma:root="true" ma:fieldsID="890f0d8eb2e04e0cd4cf456777e1d32e" ns2:_="" ns3:_="" ns4:_="">
    <xsd:import namespace="2c6e0d03-c39c-47fe-ba98-c55506b585a6"/>
    <xsd:import namespace="61d88676-65aa-4a13-941a-9e9d62a61fea"/>
    <xsd:import namespace="985ec44e-1bab-4c0b-9df0-6ba128686fc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2:Ordering" minOccurs="0"/>
                <xsd:element ref="ns3:SharedWithUsers" minOccurs="0"/>
                <xsd:element ref="ns3:SharedWithDetails" minOccurs="0"/>
                <xsd:element ref="ns2:MediaServiceAutoKeyPoints" minOccurs="0"/>
                <xsd:element ref="ns2:MediaServiceKeyPoints" minOccurs="0"/>
                <xsd:element ref="ns2:MediaServiceGenerationTime" minOccurs="0"/>
                <xsd:element ref="ns2:MediaServiceEventHashCode" minOccurs="0"/>
                <xsd:element ref="ns2:ForMTSUploads" minOccurs="0"/>
                <xsd:element ref="ns2:_Flow_SignoffStatus" minOccurs="0"/>
                <xsd:element ref="ns2:InvestigationReport_x003f_" minOccurs="0"/>
                <xsd:element ref="ns2:SEA_x003f_" minOccurs="0"/>
                <xsd:element ref="ns2:MediaLengthInSeconds" minOccurs="0"/>
                <xsd:element ref="ns2:lcf76f155ced4ddcb4097134ff3c332f" minOccurs="0"/>
                <xsd:element ref="ns4: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6e0d03-c39c-47fe-ba98-c55506b585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Ordering" ma:index="14" nillable="true" ma:displayName="Ordering" ma:format="Dropdown" ma:indexed="true" ma:internalName="Ordering" ma:percentage="FALSE">
      <xsd:simpleType>
        <xsd:restriction base="dms:Number"/>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ForMTSUploads" ma:index="21" nillable="true" ma:displayName="Comments" ma:format="Dropdown" ma:internalName="ForMTSUploads">
      <xsd:simpleType>
        <xsd:restriction base="dms:Note">
          <xsd:maxLength value="255"/>
        </xsd:restriction>
      </xsd:simpleType>
    </xsd:element>
    <xsd:element name="_Flow_SignoffStatus" ma:index="22" nillable="true" ma:displayName="Sign-off status" ma:internalName="Sign_x002d_off_x0020_status">
      <xsd:simpleType>
        <xsd:restriction base="dms:Text"/>
      </xsd:simpleType>
    </xsd:element>
    <xsd:element name="InvestigationReport_x003f_" ma:index="23" nillable="true" ma:displayName="Full Investigation Report?" ma:default="0" ma:format="Dropdown" ma:internalName="InvestigationReport_x003f_">
      <xsd:simpleType>
        <xsd:restriction base="dms:Boolean"/>
      </xsd:simpleType>
    </xsd:element>
    <xsd:element name="SEA_x003f_" ma:index="24" nillable="true" ma:displayName="SEA?" ma:default="Pending Selection" ma:format="Dropdown" ma:internalName="SEA_x003f_">
      <xsd:simpleType>
        <xsd:restriction base="dms:Choice">
          <xsd:enumeration value="YES"/>
          <xsd:enumeration value="NO"/>
          <xsd:enumeration value="Pending Selection"/>
        </xsd:restriction>
      </xsd:simpleType>
    </xsd:element>
    <xsd:element name="MediaLengthInSeconds" ma:index="25" nillable="true" ma:displayName="Length (seconds)" ma:internalName="MediaLengthInSeconds" ma:readOnly="true">
      <xsd:simpleType>
        <xsd:restriction base="dms:Unknown"/>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78175662-8596-484a-92c7-351d01561e2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9"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1d88676-65aa-4a13-941a-9e9d62a61fea"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85ec44e-1bab-4c0b-9df0-6ba128686fc9" elementFormDefault="qualified">
    <xsd:import namespace="http://schemas.microsoft.com/office/2006/documentManagement/types"/>
    <xsd:import namespace="http://schemas.microsoft.com/office/infopath/2007/PartnerControls"/>
    <xsd:element name="TaxCatchAll" ma:index="28" nillable="true" ma:displayName="Taxonomy Catch All Column" ma:hidden="true" ma:list="{c38bb406-94d4-4e64-ab76-94191a0df902}" ma:internalName="TaxCatchAll" ma:showField="CatchAllData" ma:web="61d88676-65aa-4a13-941a-9e9d62a61fe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C6713D5-018A-4723-9F46-59DEA808BD1D}">
  <ds:schemaRefs>
    <ds:schemaRef ds:uri="http://schemas.microsoft.com/office/2006/metadata/properties"/>
    <ds:schemaRef ds:uri="http://schemas.microsoft.com/office/infopath/2007/PartnerControls"/>
    <ds:schemaRef ds:uri="2c6e0d03-c39c-47fe-ba98-c55506b585a6"/>
    <ds:schemaRef ds:uri="985ec44e-1bab-4c0b-9df0-6ba128686fc9"/>
  </ds:schemaRefs>
</ds:datastoreItem>
</file>

<file path=customXml/itemProps2.xml><?xml version="1.0" encoding="utf-8"?>
<ds:datastoreItem xmlns:ds="http://schemas.openxmlformats.org/officeDocument/2006/customXml" ds:itemID="{16A441FB-BEF8-4D67-B781-F69FBC64094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c6e0d03-c39c-47fe-ba98-c55506b585a6"/>
    <ds:schemaRef ds:uri="61d88676-65aa-4a13-941a-9e9d62a61fea"/>
    <ds:schemaRef ds:uri="985ec44e-1bab-4c0b-9df0-6ba128686fc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67F8706-FE14-4A69-A433-D04FDFB9A51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3458</TotalTime>
  <Words>12239</Words>
  <Application>Microsoft Office PowerPoint</Application>
  <PresentationFormat>Widescreen</PresentationFormat>
  <Paragraphs>838</Paragraphs>
  <Slides>156</Slides>
  <Notes>10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156</vt:i4>
      </vt:variant>
    </vt:vector>
  </HeadingPairs>
  <TitlesOfParts>
    <vt:vector size="165" baseType="lpstr">
      <vt:lpstr>inherit</vt:lpstr>
      <vt:lpstr>Roboto-Regular</vt:lpstr>
      <vt:lpstr>var(--font-family-body)</vt:lpstr>
      <vt:lpstr>var(--font-family-head)</vt:lpstr>
      <vt:lpstr>Arial</vt:lpstr>
      <vt:lpstr>Calibri</vt:lpstr>
      <vt:lpstr>lato</vt:lpstr>
      <vt:lpstr>Roboto</vt:lpstr>
      <vt:lpstr>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PEDRO CARDEÑA BLANCO</dc:creator>
  <cp:lastModifiedBy>CDS</cp:lastModifiedBy>
  <cp:revision>20</cp:revision>
  <dcterms:created xsi:type="dcterms:W3CDTF">2023-03-29T15:09:00Z</dcterms:created>
  <dcterms:modified xsi:type="dcterms:W3CDTF">2024-02-20T15:13:04Z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0x01010044057E37A3BE6646B28A2236AB918AFA</vt:lpwstr>
  </property>
  <property fmtid="{D5CDD505-2E9C-101B-9397-08002B2CF9AE}" pid="3" name="MediaServiceImageTags">
    <vt:lpwstr/>
  </property>
</Properties>
</file>